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60" r:id="rId3"/>
    <p:sldId id="262" r:id="rId4"/>
    <p:sldId id="268" r:id="rId5"/>
    <p:sldId id="275" r:id="rId6"/>
    <p:sldId id="274" r:id="rId7"/>
    <p:sldId id="278" r:id="rId8"/>
    <p:sldId id="276" r:id="rId9"/>
    <p:sldId id="277" r:id="rId10"/>
    <p:sldId id="281" r:id="rId11"/>
    <p:sldId id="279" r:id="rId12"/>
    <p:sldId id="280" r:id="rId13"/>
    <p:sldId id="287" r:id="rId14"/>
    <p:sldId id="290" r:id="rId15"/>
    <p:sldId id="282" r:id="rId16"/>
    <p:sldId id="273" r:id="rId17"/>
    <p:sldId id="285" r:id="rId18"/>
    <p:sldId id="289" r:id="rId19"/>
    <p:sldId id="288" r:id="rId20"/>
    <p:sldId id="286"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9" clrIdx="0"/>
  <p:cmAuthor id="1" name="Amanda Macedo" initials="A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AC8"/>
    <a:srgbClr val="FAAF5C"/>
    <a:srgbClr val="A2D183"/>
    <a:srgbClr val="2C5D98"/>
    <a:srgbClr val="366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2291" autoAdjust="0"/>
  </p:normalViewPr>
  <p:slideViewPr>
    <p:cSldViewPr>
      <p:cViewPr varScale="1">
        <p:scale>
          <a:sx n="76" d="100"/>
          <a:sy n="76" d="100"/>
        </p:scale>
        <p:origin x="-2512"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70FAB-AF1C-A249-9896-17E8EDDA2E50}" type="datetimeFigureOut">
              <a:rPr lang="en-US" smtClean="0"/>
              <a:pPr/>
              <a:t>3/7/16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C15997-5006-7749-9DC6-F9F0EB9C54FD}" type="slidenum">
              <a:rPr lang="en-US" smtClean="0"/>
              <a:pPr/>
              <a:t>‹#›</a:t>
            </a:fld>
            <a:endParaRPr lang="en-US"/>
          </a:p>
        </p:txBody>
      </p:sp>
    </p:spTree>
    <p:extLst>
      <p:ext uri="{BB962C8B-B14F-4D97-AF65-F5344CB8AC3E}">
        <p14:creationId xmlns:p14="http://schemas.microsoft.com/office/powerpoint/2010/main" val="216587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8E687-7D09-4CCA-90E4-4C9297CE3E03}" type="datetimeFigureOut">
              <a:rPr lang="en-US" smtClean="0"/>
              <a:pPr/>
              <a:t>3/7/16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420F1-6119-44EC-9AE5-D7FFD6A00697}" type="slidenum">
              <a:rPr lang="en-US" smtClean="0"/>
              <a:pPr/>
              <a:t>‹#›</a:t>
            </a:fld>
            <a:endParaRPr lang="en-US"/>
          </a:p>
        </p:txBody>
      </p:sp>
    </p:spTree>
    <p:extLst>
      <p:ext uri="{BB962C8B-B14F-4D97-AF65-F5344CB8AC3E}">
        <p14:creationId xmlns:p14="http://schemas.microsoft.com/office/powerpoint/2010/main" val="364089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baseline="0" dirty="0" smtClean="0"/>
              <a:t>Welcome to today’s program, “My Generation Rx: Lead the Scene”.  You may be asking yourself, “What is My Generation Rx?”</a:t>
            </a:r>
          </a:p>
          <a:p>
            <a:pPr defTabSz="864931">
              <a:defRPr/>
            </a:pPr>
            <a:endParaRPr lang="en-US" b="0" i="0" baseline="0" dirty="0" smtClean="0"/>
          </a:p>
          <a:p>
            <a:pPr defTabSz="864931">
              <a:defRPr/>
            </a:pPr>
            <a:r>
              <a:rPr lang="en-US" b="0" i="0" baseline="0" dirty="0" smtClean="0"/>
              <a:t>“My Generation Rx” </a:t>
            </a:r>
            <a:r>
              <a:rPr lang="en-US" sz="1200" kern="1200" dirty="0" smtClean="0">
                <a:solidFill>
                  <a:schemeClr val="tx1"/>
                </a:solidFill>
                <a:effectLst/>
                <a:latin typeface="+mn-lt"/>
                <a:ea typeface="+mn-ea"/>
                <a:cs typeface="+mn-cs"/>
              </a:rPr>
              <a:t>encourages teens to incorporate the Generation Rx messages into their individual, everyday lives. </a:t>
            </a:r>
            <a:r>
              <a:rPr lang="en-US" b="0" i="0" baseline="0" smtClean="0"/>
              <a:t>These messages focus on preventing prescription drug misuse by talking with teens about how to safely use medications and how to turn down invitations to misuse, as well as identifying positive alternatives for coping with the demands of life.  </a:t>
            </a:r>
          </a:p>
          <a:p>
            <a:pPr defTabSz="864931">
              <a:defRPr/>
            </a:pPr>
            <a:endParaRPr lang="en-US" baseline="0" dirty="0" smtClean="0"/>
          </a:p>
          <a:p>
            <a:pPr defTabSz="864931">
              <a:defRPr/>
            </a:pPr>
            <a:r>
              <a:rPr lang="en-US" baseline="0" dirty="0" smtClean="0"/>
              <a:t>Today, we’ll conduct a skit-based activity that discusses these messages.  First, we’ll watch three separate scenarios </a:t>
            </a:r>
            <a:r>
              <a:rPr lang="en-US" b="0" baseline="0" dirty="0" smtClean="0"/>
              <a:t>from a theatrical performance presented by </a:t>
            </a:r>
            <a:r>
              <a:rPr lang="en-US" b="0" baseline="0" dirty="0" err="1" smtClean="0"/>
              <a:t>InterACT</a:t>
            </a:r>
            <a:r>
              <a:rPr lang="en-US" b="0" baseline="0" dirty="0" smtClean="0"/>
              <a:t>, a theatrical group at Ohio State University.  After each scenario, we’ll have a brief discussion.  Following the last scenario, we’ll conduct a skit-based activity to apply what we’ve learned.</a:t>
            </a:r>
            <a:endParaRPr lang="en-US" baseline="0" dirty="0" smtClean="0"/>
          </a:p>
          <a:p>
            <a:pPr defTabSz="864931">
              <a:defRPr/>
            </a:pPr>
            <a:endParaRPr lang="en-US" baseline="0" dirty="0" smtClean="0"/>
          </a:p>
          <a:p>
            <a:pPr defTabSz="864931">
              <a:defRPr/>
            </a:pPr>
            <a:r>
              <a:rPr lang="en-US" i="1" u="sng" baseline="0" dirty="0" smtClean="0"/>
              <a:t>Note for facilitator: </a:t>
            </a:r>
            <a:r>
              <a:rPr lang="en-US" baseline="0" dirty="0" smtClean="0"/>
              <a:t>we encourage you to access the video of the theatrical performance that accompanies this activity before you begin.  This video is titled “Lead the Scene”, and posted with this activity on GenerationRx.org.  Once you’ve accessed the video, minimize it on your computer until the activity prompts you to play it (prompts included in the talking points in slide 4, 8, 11).</a:t>
            </a:r>
          </a:p>
          <a:p>
            <a:pPr defTabSz="864931">
              <a:defRPr/>
            </a:pPr>
            <a:endParaRPr lang="en-US" baseline="0" dirty="0" smtClean="0"/>
          </a:p>
          <a:p>
            <a:pPr defTabSz="864931">
              <a:defRPr/>
            </a:pPr>
            <a:endParaRPr lang="en-US" b="0" baseline="0" dirty="0" smtClean="0"/>
          </a:p>
          <a:p>
            <a:pPr defTabSz="864931">
              <a:defRPr/>
            </a:pPr>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a:t>
            </a:fld>
            <a:endParaRPr lang="en-US" dirty="0"/>
          </a:p>
        </p:txBody>
      </p:sp>
    </p:spTree>
    <p:extLst>
      <p:ext uri="{BB962C8B-B14F-4D97-AF65-F5344CB8AC3E}">
        <p14:creationId xmlns:p14="http://schemas.microsoft.com/office/powerpoint/2010/main" val="387634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What are ways to say “no” if a friend asks you to</a:t>
            </a:r>
            <a:r>
              <a:rPr lang="en-US" altLang="en-US" baseline="0" dirty="0" smtClean="0"/>
              <a:t> share your prescription medication?</a:t>
            </a:r>
          </a:p>
          <a:p>
            <a:pPr eaLnBrk="1" hangingPunct="1">
              <a:spcBef>
                <a:spcPct val="0"/>
              </a:spcBef>
            </a:pPr>
            <a:r>
              <a:rPr lang="en-US" altLang="en-US" baseline="0" dirty="0" smtClean="0"/>
              <a:t> </a:t>
            </a:r>
          </a:p>
          <a:p>
            <a:pPr eaLnBrk="1" hangingPunct="1">
              <a:spcBef>
                <a:spcPct val="0"/>
              </a:spcBef>
            </a:pPr>
            <a:r>
              <a:rPr lang="en-US" i="1" u="sng" dirty="0" smtClean="0"/>
              <a:t>Note to facilitator</a:t>
            </a:r>
            <a:r>
              <a:rPr lang="en-US" dirty="0" smtClean="0"/>
              <a:t>: encourage participants</a:t>
            </a:r>
            <a:r>
              <a:rPr lang="en-US" baseline="0" dirty="0" smtClean="0"/>
              <a:t> to suggest approaches for saying “no”</a:t>
            </a:r>
            <a:r>
              <a:rPr lang="en-US" dirty="0" smtClean="0"/>
              <a:t>.  If time allows,</a:t>
            </a:r>
            <a:r>
              <a:rPr lang="en-US" baseline="0" dirty="0" smtClean="0"/>
              <a:t> you may consider allowing participants to brainstorm approaches in groups.</a:t>
            </a:r>
            <a:r>
              <a:rPr lang="en-US" dirty="0" smtClean="0"/>
              <a:t>  When ready, consider</a:t>
            </a:r>
            <a:r>
              <a:rPr lang="en-US" baseline="0" dirty="0" smtClean="0"/>
              <a:t> </a:t>
            </a:r>
            <a:r>
              <a:rPr lang="en-US" dirty="0" smtClean="0"/>
              <a:t>listing these approaches</a:t>
            </a:r>
            <a:r>
              <a:rPr lang="en-US" baseline="0" dirty="0" smtClean="0"/>
              <a:t> </a:t>
            </a:r>
            <a:r>
              <a:rPr lang="en-US" dirty="0" smtClean="0"/>
              <a:t>on a whiteboard.</a:t>
            </a:r>
            <a:r>
              <a:rPr lang="en-US" baseline="0" dirty="0" smtClean="0"/>
              <a:t> </a:t>
            </a:r>
          </a:p>
          <a:p>
            <a:pPr eaLnBrk="1" hangingPunct="1">
              <a:spcBef>
                <a:spcPct val="0"/>
              </a:spcBef>
            </a:pPr>
            <a:endParaRPr lang="en-US" altLang="en-US" baseline="0" dirty="0" smtClean="0"/>
          </a:p>
          <a:p>
            <a:pPr eaLnBrk="1" hangingPunct="1">
              <a:spcBef>
                <a:spcPct val="0"/>
              </a:spcBef>
              <a:defRPr/>
            </a:pPr>
            <a:r>
              <a:rPr lang="en-US" altLang="en-US" dirty="0" smtClean="0"/>
              <a:t>Below are</a:t>
            </a:r>
            <a:r>
              <a:rPr lang="en-US" altLang="en-US" baseline="0" dirty="0" smtClean="0"/>
              <a:t> suggested</a:t>
            </a:r>
            <a:r>
              <a:rPr lang="en-US" altLang="en-US" dirty="0" smtClean="0"/>
              <a:t> approaches for saying “no”:</a:t>
            </a:r>
          </a:p>
          <a:p>
            <a:pPr marL="171450" indent="-171450" eaLnBrk="1" hangingPunct="1">
              <a:spcBef>
                <a:spcPct val="0"/>
              </a:spcBef>
              <a:buFont typeface="Arial" panose="020B0604020202020204" pitchFamily="34" charset="0"/>
              <a:buChar char="•"/>
              <a:defRPr/>
            </a:pPr>
            <a:r>
              <a:rPr lang="en-US" altLang="en-US" dirty="0" smtClean="0"/>
              <a:t>Use humor, while still saying no</a:t>
            </a:r>
          </a:p>
          <a:p>
            <a:pPr marL="171450" indent="-171450" eaLnBrk="1" hangingPunct="1">
              <a:spcBef>
                <a:spcPct val="0"/>
              </a:spcBef>
              <a:buFont typeface="Arial" panose="020B0604020202020204" pitchFamily="34" charset="0"/>
              <a:buChar char="•"/>
              <a:defRPr/>
            </a:pPr>
            <a:r>
              <a:rPr lang="en-US" altLang="en-US" dirty="0" smtClean="0"/>
              <a:t>Give a reason</a:t>
            </a:r>
            <a:r>
              <a:rPr lang="en-US" altLang="en-US" baseline="0" dirty="0" smtClean="0"/>
              <a:t> or make-up an excuse for saying no</a:t>
            </a:r>
          </a:p>
          <a:p>
            <a:pPr marL="171450" indent="-171450" eaLnBrk="1" hangingPunct="1">
              <a:spcBef>
                <a:spcPct val="0"/>
              </a:spcBef>
              <a:buFont typeface="Arial" panose="020B0604020202020204" pitchFamily="34" charset="0"/>
              <a:buChar char="•"/>
              <a:defRPr/>
            </a:pPr>
            <a:r>
              <a:rPr lang="en-US" altLang="en-US" baseline="0" dirty="0" smtClean="0"/>
              <a:t>Suggest positive alternatives</a:t>
            </a: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Be assertive and consistent, if necessary</a:t>
            </a:r>
          </a:p>
          <a:p>
            <a:pPr eaLnBrk="1" hangingPunct="1">
              <a:spcBef>
                <a:spcPct val="0"/>
              </a:spcBef>
            </a:pPr>
            <a:endParaRPr lang="en-US" altLang="en-US" dirty="0" smtClean="0"/>
          </a:p>
          <a:p>
            <a:pPr eaLnBrk="1" hangingPunct="1">
              <a:spcBef>
                <a:spcPct val="0"/>
              </a:spcBef>
            </a:pPr>
            <a:endParaRPr lang="en-US" alt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10</a:t>
            </a:fld>
            <a:endParaRPr lang="en-US" altLang="en-US" smtClean="0">
              <a:latin typeface="Arial" pitchFamily="34" charset="0"/>
              <a:cs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Let’s watch </a:t>
            </a:r>
            <a:r>
              <a:rPr lang="en-US" baseline="0" dirty="0" smtClean="0"/>
              <a:t>our last video clip.  Noah and Peter are at a college party.</a:t>
            </a:r>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Play the video—the video should now begin with scenario 3.  Click ‘pause’ following the end of scenario 3.  Minimize the video, and then resume this presentation.</a:t>
            </a:r>
          </a:p>
          <a:p>
            <a:pPr marL="0" indent="0">
              <a:buFont typeface="+mj-lt"/>
              <a:buNone/>
            </a:pPr>
            <a:endParaRPr lang="en-US" baseline="0" dirty="0" smtClean="0"/>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11</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u="sng" baseline="0" dirty="0" smtClean="0"/>
              <a:t>Transition</a:t>
            </a:r>
            <a:r>
              <a:rPr lang="en-US" u="none" baseline="0" dirty="0" smtClean="0"/>
              <a:t>: Let’s discuss this scene.</a:t>
            </a:r>
          </a:p>
          <a:p>
            <a:pPr marL="0" indent="0">
              <a:buFont typeface="+mj-lt"/>
              <a:buNone/>
            </a:pPr>
            <a:endParaRPr lang="en-US" u="none" baseline="0" dirty="0" smtClean="0"/>
          </a:p>
          <a:p>
            <a:pPr marL="228600" indent="-228600">
              <a:buFont typeface="+mj-lt"/>
              <a:buAutoNum type="arabicPeriod"/>
            </a:pPr>
            <a:r>
              <a:rPr lang="en-US" baseline="0" dirty="0" smtClean="0"/>
              <a:t>What happened in this scenario?</a:t>
            </a:r>
          </a:p>
          <a:p>
            <a:pPr marL="685800" lvl="1" indent="-228600">
              <a:buFont typeface="Arial" panose="020B0604020202020204" pitchFamily="34" charset="0"/>
              <a:buChar char="•"/>
            </a:pPr>
            <a:r>
              <a:rPr lang="en-US" baseline="0" dirty="0" smtClean="0"/>
              <a:t>Noah now appears to be misusing prescription drugs, as she was mixing alcohol with them.  She also invited Peter to misuse, but he turned down the invitation.</a:t>
            </a:r>
          </a:p>
          <a:p>
            <a:pPr marL="685800" lvl="1" indent="-228600">
              <a:buFont typeface="Arial" panose="020B0604020202020204" pitchFamily="34" charset="0"/>
              <a:buChar char="•"/>
            </a:pPr>
            <a:endParaRPr lang="en-US" baseline="0" dirty="0" smtClean="0"/>
          </a:p>
          <a:p>
            <a:pPr marL="228600" lvl="0" indent="-228600">
              <a:buFont typeface="+mj-lt"/>
              <a:buAutoNum type="arabicPeriod"/>
            </a:pPr>
            <a:r>
              <a:rPr lang="en-US" baseline="0" dirty="0" smtClean="0"/>
              <a:t>What potential outcomes could happen for Noah in this situation?</a:t>
            </a:r>
          </a:p>
          <a:p>
            <a:pPr marL="685800" lvl="1" indent="-228600">
              <a:buFont typeface="Arial" panose="020B0604020202020204" pitchFamily="34" charset="0"/>
              <a:buChar char="•"/>
            </a:pPr>
            <a:r>
              <a:rPr lang="en-US" baseline="0" dirty="0" smtClean="0"/>
              <a:t>Multiple negative outcomes could occur, including legal, social, and health-related consequences:</a:t>
            </a:r>
          </a:p>
          <a:p>
            <a:pPr marL="685800" lvl="1" indent="-228600">
              <a:buFont typeface="+mj-lt"/>
              <a:buAutoNum type="arabicPeriod"/>
            </a:pPr>
            <a:r>
              <a:rPr lang="en-US" u="sng" baseline="0" dirty="0" smtClean="0"/>
              <a:t>Legal</a:t>
            </a:r>
            <a:r>
              <a:rPr lang="en-US" baseline="0" dirty="0" smtClean="0"/>
              <a:t>: It doesn’t appear that Noah is 21; therefore, she is not of legal age to drink.  In addition, </a:t>
            </a:r>
            <a:r>
              <a:rPr lang="en-US" altLang="en-US" dirty="0" smtClean="0">
                <a:ea typeface="ＭＳ Ｐゴシック" pitchFamily="34" charset="-128"/>
              </a:rPr>
              <a:t>federal law prohibits the possession of a prescription drug without a written prescription</a:t>
            </a:r>
            <a:r>
              <a:rPr lang="en-US" altLang="en-US" baseline="0" dirty="0" smtClean="0">
                <a:ea typeface="+mn-ea"/>
              </a:rPr>
              <a:t>. </a:t>
            </a:r>
          </a:p>
          <a:p>
            <a:pPr marL="685800" lvl="1" indent="-228600">
              <a:buFont typeface="+mj-lt"/>
              <a:buAutoNum type="arabicPeriod"/>
            </a:pPr>
            <a:r>
              <a:rPr lang="en-US" u="sng" baseline="0" dirty="0" smtClean="0">
                <a:ea typeface="+mn-ea"/>
              </a:rPr>
              <a:t>Health</a:t>
            </a:r>
            <a:r>
              <a:rPr lang="en-US" baseline="0" dirty="0" smtClean="0">
                <a:ea typeface="+mn-ea"/>
              </a:rPr>
              <a:t>: </a:t>
            </a:r>
            <a:r>
              <a:rPr lang="en-US" altLang="en-US" dirty="0" smtClean="0">
                <a:ea typeface="ＭＳ Ｐゴシック" pitchFamily="34" charset="-128"/>
              </a:rPr>
              <a:t>Not taking a prescription as directed by a healthcare professional can result in immediate negative effects, including:</a:t>
            </a:r>
          </a:p>
          <a:p>
            <a:pPr marL="1155700" lvl="2" indent="-241300">
              <a:buFont typeface="Calibri" pitchFamily="34" charset="0"/>
              <a:buAutoNum type="arabicPeriod"/>
            </a:pPr>
            <a:r>
              <a:rPr lang="en-US" altLang="en-US" dirty="0" smtClean="0">
                <a:ea typeface="ＭＳ Ｐゴシック" pitchFamily="34" charset="-128"/>
              </a:rPr>
              <a:t>For prescription opioid pain medications: drowsiness, confusion, sedation, slowed breathing </a:t>
            </a:r>
          </a:p>
          <a:p>
            <a:pPr marL="1155700" lvl="2" indent="-241300">
              <a:buFont typeface="Calibri" pitchFamily="34" charset="0"/>
              <a:buAutoNum type="arabicPeriod"/>
            </a:pPr>
            <a:r>
              <a:rPr lang="en-US" altLang="en-US" dirty="0" smtClean="0">
                <a:ea typeface="ＭＳ Ｐゴシック" pitchFamily="34" charset="-128"/>
              </a:rPr>
              <a:t>For prescription sedatives: decreased heart rate and blood pressure, impaired coordination and judgement, confusion, sedation, slowed breathing </a:t>
            </a:r>
          </a:p>
          <a:p>
            <a:pPr marL="1155700" lvl="2" indent="-241300">
              <a:buFont typeface="Calibri" pitchFamily="34" charset="0"/>
              <a:buAutoNum type="arabicPeriod"/>
            </a:pPr>
            <a:r>
              <a:rPr lang="en-US" altLang="en-US" dirty="0" smtClean="0">
                <a:ea typeface="ＭＳ Ｐゴシック" pitchFamily="34" charset="-128"/>
              </a:rPr>
              <a:t>For prescription stimulants: increased heart rate and blood pressure, irregular heart beat, nervousness, insomnia</a:t>
            </a:r>
          </a:p>
          <a:p>
            <a:pPr marL="698500" lvl="1" indent="-241300">
              <a:buFont typeface="Calibri" pitchFamily="34" charset="0"/>
              <a:buAutoNum type="arabicPeriod"/>
            </a:pPr>
            <a:endParaRPr lang="en-US" altLang="en-US" dirty="0" smtClean="0">
              <a:ea typeface="ＭＳ Ｐゴシック" pitchFamily="34" charset="-128"/>
            </a:endParaRPr>
          </a:p>
          <a:p>
            <a:pPr marL="1155700" lvl="2" indent="-241300">
              <a:buFont typeface="Arial" panose="020B0604020202020204" pitchFamily="34" charset="0"/>
              <a:buChar char="•"/>
            </a:pPr>
            <a:r>
              <a:rPr lang="en-US" b="0" i="0" baseline="0" dirty="0" smtClean="0"/>
              <a:t>Mixing alcohol with a prescription medication can be dangerous to a person’s health.  For example, alcohol use under the age of 21 can impact brain development, and mixing alcohol with prescription medications can lead to breathing and heart problems. </a:t>
            </a:r>
          </a:p>
          <a:p>
            <a:pPr marL="1155700" lvl="2" indent="-241300">
              <a:buFont typeface="Arial" panose="020B0604020202020204" pitchFamily="34" charset="0"/>
              <a:buChar char="•"/>
            </a:pPr>
            <a:r>
              <a:rPr lang="en-US" b="0" i="0" baseline="0" dirty="0" smtClean="0"/>
              <a:t>Lastly, when prescription medications are not taken as instructed by a healthcare professional, it increases the likelihood that negative side effects, including developing dependency and addiction, will occur.</a:t>
            </a:r>
          </a:p>
          <a:p>
            <a:pPr marL="698500" lvl="1" indent="-241300">
              <a:buFont typeface="+mj-lt"/>
              <a:buAutoNum type="arabicPeriod"/>
            </a:pPr>
            <a:r>
              <a:rPr lang="en-US" altLang="en-US" b="0" i="0" u="sng" baseline="0" dirty="0" smtClean="0">
                <a:ea typeface="ＭＳ Ｐゴシック" pitchFamily="34" charset="-128"/>
              </a:rPr>
              <a:t>Social</a:t>
            </a:r>
            <a:r>
              <a:rPr lang="en-US" altLang="en-US" b="0" i="0" baseline="0" dirty="0" smtClean="0">
                <a:ea typeface="ＭＳ Ｐゴシック" pitchFamily="34" charset="-128"/>
              </a:rPr>
              <a:t>: </a:t>
            </a:r>
            <a:r>
              <a:rPr lang="en-US" altLang="en-US" dirty="0" smtClean="0">
                <a:ea typeface="ＭＳ Ｐゴシック" pitchFamily="34" charset="-128"/>
              </a:rPr>
              <a:t>The misuse of medications can affect our family and friends, our job, our education, our finances, and much more.  </a:t>
            </a:r>
          </a:p>
          <a:p>
            <a:pPr marL="457200" lvl="1" indent="0">
              <a:buFont typeface="Arial" panose="020B0604020202020204" pitchFamily="34" charset="0"/>
              <a:buNone/>
            </a:pPr>
            <a:endParaRPr lang="en-US" baseline="0" dirty="0" smtClean="0"/>
          </a:p>
          <a:p>
            <a:pPr marL="0" lvl="0" indent="0">
              <a:buFont typeface="+mj-lt"/>
              <a:buNone/>
            </a:pPr>
            <a:r>
              <a:rPr lang="en-US" baseline="0" dirty="0" smtClean="0"/>
              <a:t>3.  Do you agree with how Peter handled this situation?</a:t>
            </a:r>
          </a:p>
          <a:p>
            <a:pPr marL="685800" lvl="1" indent="-228600">
              <a:buFont typeface="Arial" panose="020B0604020202020204" pitchFamily="34" charset="0"/>
              <a:buChar char="•"/>
            </a:pPr>
            <a:r>
              <a:rPr lang="en-US" baseline="0" dirty="0" smtClean="0"/>
              <a:t>Peter did refuse Noah’s invitation to misuse.  To help Noah, he could try to remove Noah from the situation in order to prevent her from continuing to drink or misuse prescription drugs.  Once she is sober, Peter could share his concerns with Noah and a trusted adult.</a:t>
            </a:r>
          </a:p>
        </p:txBody>
      </p:sp>
      <p:sp>
        <p:nvSpPr>
          <p:cNvPr id="4" name="Slide Number Placeholder 3"/>
          <p:cNvSpPr>
            <a:spLocks noGrp="1"/>
          </p:cNvSpPr>
          <p:nvPr>
            <p:ph type="sldNum" sz="quarter" idx="10"/>
          </p:nvPr>
        </p:nvSpPr>
        <p:spPr/>
        <p:txBody>
          <a:bodyPr/>
          <a:lstStyle/>
          <a:p>
            <a:fld id="{D40420F1-6119-44EC-9AE5-D7FFD6A00697}" type="slidenum">
              <a:rPr lang="en-US" smtClean="0"/>
              <a:pPr/>
              <a:t>12</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Let’s consider other </a:t>
            </a:r>
            <a:r>
              <a:rPr lang="en-US" dirty="0" smtClean="0"/>
              <a:t>approaches for turning down the invitation to misuse</a:t>
            </a:r>
            <a:r>
              <a:rPr lang="en-US" altLang="en-US" dirty="0" smtClean="0"/>
              <a:t>.</a:t>
            </a:r>
            <a:r>
              <a:rPr lang="en-US" altLang="en-US" baseline="0" dirty="0" smtClean="0"/>
              <a:t> </a:t>
            </a:r>
          </a:p>
          <a:p>
            <a:pPr eaLnBrk="1" hangingPunct="1">
              <a:spcBef>
                <a:spcPct val="0"/>
              </a:spcBef>
            </a:pPr>
            <a:endParaRPr lang="en-US" altLang="en-US" baseline="0" dirty="0" smtClean="0"/>
          </a:p>
          <a:p>
            <a:pPr eaLnBrk="1" hangingPunct="1">
              <a:spcBef>
                <a:spcPct val="0"/>
              </a:spcBef>
            </a:pPr>
            <a:r>
              <a:rPr lang="en-US" i="1" u="sng" dirty="0" smtClean="0"/>
              <a:t>Note to facilitator</a:t>
            </a:r>
            <a:r>
              <a:rPr lang="en-US" dirty="0" smtClean="0"/>
              <a:t>: encourage participants</a:t>
            </a:r>
            <a:r>
              <a:rPr lang="en-US" baseline="0" dirty="0" smtClean="0"/>
              <a:t> to suggest approaches for turning down the invitation to misuse.  </a:t>
            </a:r>
            <a:r>
              <a:rPr lang="en-US" dirty="0" smtClean="0"/>
              <a:t>If time allows,</a:t>
            </a:r>
            <a:r>
              <a:rPr lang="en-US" baseline="0" dirty="0" smtClean="0"/>
              <a:t> you may consider allowing participants to brainstorm techniques in groups.</a:t>
            </a:r>
            <a:r>
              <a:rPr lang="en-US" dirty="0" smtClean="0"/>
              <a:t>  When ready, consider</a:t>
            </a:r>
            <a:r>
              <a:rPr lang="en-US" baseline="0" dirty="0" smtClean="0"/>
              <a:t> </a:t>
            </a:r>
            <a:r>
              <a:rPr lang="en-US" dirty="0" smtClean="0"/>
              <a:t>listing these approaches</a:t>
            </a:r>
            <a:r>
              <a:rPr lang="en-US" baseline="0" dirty="0" smtClean="0"/>
              <a:t> </a:t>
            </a:r>
            <a:r>
              <a:rPr lang="en-US" dirty="0" smtClean="0"/>
              <a:t>on a whiteboard.</a:t>
            </a:r>
            <a:r>
              <a:rPr lang="en-US" baseline="0" dirty="0" smtClean="0"/>
              <a:t> </a:t>
            </a:r>
          </a:p>
          <a:p>
            <a:pPr eaLnBrk="1" hangingPunct="1">
              <a:spcBef>
                <a:spcPct val="0"/>
              </a:spcBef>
            </a:pPr>
            <a:endParaRPr lang="en-US" altLang="en-US" baseline="0" dirty="0" smtClean="0"/>
          </a:p>
          <a:p>
            <a:pPr eaLnBrk="1" hangingPunct="1">
              <a:spcBef>
                <a:spcPct val="0"/>
              </a:spcBef>
              <a:defRPr/>
            </a:pPr>
            <a:r>
              <a:rPr lang="en-US" altLang="en-US" dirty="0" smtClean="0"/>
              <a:t>Below are</a:t>
            </a:r>
            <a:r>
              <a:rPr lang="en-US" altLang="en-US" baseline="0" dirty="0" smtClean="0"/>
              <a:t> suggested</a:t>
            </a:r>
            <a:r>
              <a:rPr lang="en-US" altLang="en-US" dirty="0" smtClean="0"/>
              <a:t> approaches for turning down the invitation to misuse,</a:t>
            </a:r>
            <a:r>
              <a:rPr lang="en-US" altLang="en-US" baseline="0" dirty="0" smtClean="0"/>
              <a:t> they are also included as a graphic on slide 14</a:t>
            </a:r>
            <a:r>
              <a:rPr lang="en-US" altLang="en-US" dirty="0" smtClean="0"/>
              <a:t>:</a:t>
            </a:r>
          </a:p>
          <a:p>
            <a:pPr marL="171450" indent="-171450" eaLnBrk="1" hangingPunct="1">
              <a:spcBef>
                <a:spcPct val="0"/>
              </a:spcBef>
              <a:buFont typeface="Arial" panose="020B0604020202020204" pitchFamily="34" charset="0"/>
              <a:buChar char="•"/>
              <a:defRPr/>
            </a:pPr>
            <a:r>
              <a:rPr lang="en-US" altLang="en-US" dirty="0" smtClean="0"/>
              <a:t>Use humor or make a joke</a:t>
            </a:r>
          </a:p>
          <a:p>
            <a:pPr marL="171450" indent="-171450" eaLnBrk="1" hangingPunct="1">
              <a:spcBef>
                <a:spcPct val="0"/>
              </a:spcBef>
              <a:buFont typeface="Arial" panose="020B0604020202020204" pitchFamily="34" charset="0"/>
              <a:buChar char="•"/>
              <a:defRPr/>
            </a:pPr>
            <a:r>
              <a:rPr lang="en-US" altLang="en-US" dirty="0" smtClean="0"/>
              <a:t>Give a reason</a:t>
            </a:r>
            <a:r>
              <a:rPr lang="en-US" altLang="en-US" baseline="0" dirty="0" smtClean="0"/>
              <a:t> or make-up an excuse </a:t>
            </a:r>
          </a:p>
          <a:p>
            <a:pPr marL="171450" indent="-171450" eaLnBrk="1" hangingPunct="1">
              <a:spcBef>
                <a:spcPct val="0"/>
              </a:spcBef>
              <a:buFont typeface="Arial" panose="020B0604020202020204" pitchFamily="34" charset="0"/>
              <a:buChar char="•"/>
              <a:defRPr/>
            </a:pPr>
            <a:r>
              <a:rPr lang="en-US" altLang="en-US" baseline="0" dirty="0" smtClean="0"/>
              <a:t>Suggest positive alternatives</a:t>
            </a: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Leave the situation</a:t>
            </a:r>
          </a:p>
          <a:p>
            <a:pPr marL="171450" indent="-171450" eaLnBrk="1" hangingPunct="1">
              <a:spcBef>
                <a:spcPct val="0"/>
              </a:spcBef>
              <a:buFont typeface="Arial" panose="020B0604020202020204" pitchFamily="34" charset="0"/>
              <a:buChar char="•"/>
              <a:defRPr/>
            </a:pPr>
            <a:r>
              <a:rPr lang="en-US" altLang="en-US" dirty="0" smtClean="0"/>
              <a:t>Remember to not be afraid to stand up for yourself and that, by not misusing prescription drugs, you are a part of the majority of teens who use medications safely</a:t>
            </a:r>
          </a:p>
          <a:p>
            <a:pPr eaLnBrk="1" hangingPunct="1">
              <a:spcBef>
                <a:spcPct val="0"/>
              </a:spcBef>
            </a:pPr>
            <a:endParaRPr lang="en-US" altLang="en-US" dirty="0" smtClean="0"/>
          </a:p>
          <a:p>
            <a:pPr eaLnBrk="1" hangingPunct="1">
              <a:spcBef>
                <a:spcPct val="0"/>
              </a:spcBef>
            </a:pPr>
            <a:endParaRPr lang="en-US" alt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13</a:t>
            </a:fld>
            <a:endParaRPr lang="en-US" altLang="en-US" smtClean="0">
              <a:latin typeface="Arial" pitchFamily="34" charset="0"/>
              <a:cs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this graphic provides examples of specific approaches, as well as identifies positive alternatives instead</a:t>
            </a:r>
            <a:r>
              <a:rPr lang="en-US" baseline="0" dirty="0" smtClean="0"/>
              <a:t> of misusing prescription drugs.</a:t>
            </a:r>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14</a:t>
            </a:fld>
            <a:endParaRPr lang="en-US"/>
          </a:p>
        </p:txBody>
      </p:sp>
    </p:spTree>
    <p:extLst>
      <p:ext uri="{BB962C8B-B14F-4D97-AF65-F5344CB8AC3E}">
        <p14:creationId xmlns:p14="http://schemas.microsoft.com/office/powerpoint/2010/main" val="49906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We’ve observed three different scenarios, and used these scenarios to learn positive alternatives to prescription drug misuse as well as different</a:t>
            </a:r>
            <a:r>
              <a:rPr lang="en-US" baseline="0" dirty="0" smtClean="0"/>
              <a:t> approaches for saying “no” or turning down the invitation to misuse</a:t>
            </a:r>
            <a:r>
              <a:rPr lang="en-US" dirty="0" smtClean="0"/>
              <a:t>.  It’s time to put</a:t>
            </a:r>
            <a:r>
              <a:rPr lang="en-US" baseline="0" dirty="0" smtClean="0"/>
              <a:t> these skills to the test!  </a:t>
            </a:r>
          </a:p>
          <a:p>
            <a:endParaRPr lang="en-US" baseline="0" dirty="0" smtClean="0"/>
          </a:p>
          <a:p>
            <a:r>
              <a:rPr lang="en-US" i="1" u="sng" baseline="0" dirty="0" smtClean="0"/>
              <a:t>Note to facilitator</a:t>
            </a:r>
            <a:r>
              <a:rPr lang="en-US" baseline="0" dirty="0" smtClean="0"/>
              <a:t>: explain the instructions for conducting this activity.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Randomly assign groups Scenario 1-3.  If needed, advance the presentation to slide 16 so groups can review the original scenario.</a:t>
            </a:r>
          </a:p>
          <a:p>
            <a:pPr marL="228600" indent="-228600">
              <a:buFont typeface="+mj-lt"/>
              <a:buAutoNum type="arabicPeriod"/>
            </a:pPr>
            <a:r>
              <a:rPr lang="en-US" baseline="0" dirty="0" smtClean="0"/>
              <a:t>Ensure groups understand that they are traveling back in time and exchanging any negative choices in the scenario for more positive choices.  In their skit, they are demonstrating how to implement that more positive choice as well as revealing possibly different outcomes that could occur.  Each group has the opportunity to essentially change the scenario to ensure a more positive outcome.</a:t>
            </a:r>
          </a:p>
        </p:txBody>
      </p:sp>
      <p:sp>
        <p:nvSpPr>
          <p:cNvPr id="4" name="Slide Number Placeholder 3"/>
          <p:cNvSpPr>
            <a:spLocks noGrp="1"/>
          </p:cNvSpPr>
          <p:nvPr>
            <p:ph type="sldNum" sz="quarter" idx="10"/>
          </p:nvPr>
        </p:nvSpPr>
        <p:spPr/>
        <p:txBody>
          <a:bodyPr/>
          <a:lstStyle/>
          <a:p>
            <a:fld id="{40A66CEF-AC91-4503-853B-E55834706996}" type="slidenum">
              <a:rPr lang="en-US" smtClean="0"/>
              <a:pPr/>
              <a:t>16</a:t>
            </a:fld>
            <a:endParaRPr lang="en-US" dirty="0"/>
          </a:p>
        </p:txBody>
      </p:sp>
    </p:spTree>
    <p:extLst>
      <p:ext uri="{BB962C8B-B14F-4D97-AF65-F5344CB8AC3E}">
        <p14:creationId xmlns:p14="http://schemas.microsoft.com/office/powerpoint/2010/main" val="210569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17</a:t>
            </a:fld>
            <a:endParaRPr lang="en-US"/>
          </a:p>
        </p:txBody>
      </p:sp>
    </p:spTree>
    <p:extLst>
      <p:ext uri="{BB962C8B-B14F-4D97-AF65-F5344CB8AC3E}">
        <p14:creationId xmlns:p14="http://schemas.microsoft.com/office/powerpoint/2010/main" val="323001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Note for facilitato</a:t>
            </a:r>
            <a:r>
              <a:rPr lang="en-US" i="1" dirty="0" smtClean="0"/>
              <a:t>r</a:t>
            </a:r>
            <a:r>
              <a:rPr lang="en-US" dirty="0" smtClean="0"/>
              <a:t>: included are suggestions for different choices the characters could make in</a:t>
            </a:r>
            <a:r>
              <a:rPr lang="en-US" baseline="0" dirty="0" smtClean="0"/>
              <a:t> each scenario to change the outcome.  We encourage you to focus on the different choices the participants suggest in their skit, but feel free to suggest these as well.  </a:t>
            </a:r>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18</a:t>
            </a:fld>
            <a:endParaRPr lang="en-US"/>
          </a:p>
        </p:txBody>
      </p:sp>
    </p:spTree>
    <p:extLst>
      <p:ext uri="{BB962C8B-B14F-4D97-AF65-F5344CB8AC3E}">
        <p14:creationId xmlns:p14="http://schemas.microsoft.com/office/powerpoint/2010/main" val="323001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In summary, we can prevent prescription drug misuse by using medications safely.  This includes keeping medications for ourselves (not sharing or taking someone else’s medication); following instructions and taking prescription medication as instructed by a healthcare professional (including taking it for only the prescribed reason); and lastly, by being a good role model.  This includes modeling these practices at home, and encouraging your family and friends to do the same.   </a:t>
            </a: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19</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In addition to serving as a good role model, we encourage you to share this information and help others.  How can you help others?</a:t>
            </a:r>
          </a:p>
          <a:p>
            <a:endParaRPr lang="en-US" baseline="0" dirty="0" smtClean="0"/>
          </a:p>
          <a:p>
            <a:pPr marL="241637" indent="-241637" eaLnBrk="1" hangingPunct="1">
              <a:buFont typeface="+mj-lt"/>
              <a:buAutoNum type="arabicPeriod"/>
              <a:defRPr/>
            </a:pPr>
            <a:r>
              <a:rPr lang="en-US" dirty="0" smtClean="0"/>
              <a:t>First, you (and</a:t>
            </a:r>
            <a:r>
              <a:rPr lang="en-US" baseline="0" dirty="0" smtClean="0"/>
              <a:t> other adults) can l</a:t>
            </a:r>
            <a:r>
              <a:rPr lang="en-US" dirty="0" smtClean="0"/>
              <a:t>earn more about this issue by visiting the ‘Learn’ section on GenerationRx.org.  </a:t>
            </a:r>
          </a:p>
          <a:p>
            <a:pPr marL="241637" indent="-241637" eaLnBrk="1" hangingPunct="1">
              <a:buFont typeface="+mj-lt"/>
              <a:buAutoNum type="arabicPeriod"/>
              <a:defRPr/>
            </a:pPr>
            <a:r>
              <a:rPr lang="en-US" dirty="0" smtClean="0"/>
              <a:t>Second, you can share these messages with others. </a:t>
            </a:r>
            <a:r>
              <a:rPr lang="en-US" baseline="0" dirty="0" smtClean="0"/>
              <a:t> This may consist of discussing these messages with family and friends, or sharing these messages through</a:t>
            </a:r>
            <a:r>
              <a:rPr lang="en-US" dirty="0" smtClean="0"/>
              <a:t> peer-to-peer education.  Visit our website, GenerationRx.org, to access free, ready-to-use resources designed to educate teens.  You could present this program, or a different activity.  You could also present similar educational programs to other audiences, like young children, using our age-appropriate resources. </a:t>
            </a:r>
          </a:p>
          <a:p>
            <a:pPr marL="241637" indent="-241637" eaLnBrk="1" hangingPunct="1">
              <a:buFont typeface="+mj-lt"/>
              <a:buAutoNum type="arabicPeriod"/>
              <a:defRPr/>
            </a:pPr>
            <a:r>
              <a:rPr lang="en-US" dirty="0" smtClean="0"/>
              <a:t>Lastly, if you are concerned about someone you care about, we encourage you to talk to a</a:t>
            </a:r>
            <a:r>
              <a:rPr lang="en-US" baseline="0" dirty="0" smtClean="0"/>
              <a:t> </a:t>
            </a:r>
            <a:r>
              <a:rPr lang="en-US" dirty="0" smtClean="0"/>
              <a:t>trusted adult.  In addition, we’ve identified additional resources for helping others on GenerationRx.org.</a:t>
            </a:r>
          </a:p>
          <a:p>
            <a:pPr marL="241637" indent="-241637">
              <a:buFont typeface="+mj-lt"/>
              <a:buAutoNum type="arabicPeriod"/>
            </a:pPr>
            <a:endParaRPr lang="en-US" u="sng" baseline="0" dirty="0" smtClean="0"/>
          </a:p>
          <a:p>
            <a:pPr marL="0" indent="0">
              <a:buFont typeface="+mj-lt"/>
              <a:buNone/>
            </a:pPr>
            <a:r>
              <a:rPr lang="en-US" i="1" u="sng" baseline="0" dirty="0" smtClean="0"/>
              <a:t>Note to facilitator</a:t>
            </a:r>
            <a:r>
              <a:rPr lang="en-US" u="sng" baseline="0" dirty="0" smtClean="0"/>
              <a:t>:</a:t>
            </a:r>
            <a:r>
              <a:rPr lang="en-US" u="none" baseline="0" dirty="0" smtClean="0"/>
              <a:t> you may consider assisting teens with identifying adults they can discuss concerns with, as well as providing local resources where teens or adults can find help.</a:t>
            </a:r>
            <a:endParaRPr lang="en-US" u="sng" baseline="0" dirty="0" smtClean="0"/>
          </a:p>
          <a:p>
            <a:pPr marL="241637" indent="-241637">
              <a:buFont typeface="+mj-lt"/>
              <a:buAutoNum type="arabicPeriod"/>
            </a:pPr>
            <a:endParaRPr lang="en-US" baseline="0" dirty="0" smtClean="0"/>
          </a:p>
          <a:p>
            <a:endParaRPr lang="en-US" i="0" baseline="0" dirty="0" smtClean="0"/>
          </a:p>
          <a:p>
            <a:endParaRPr lang="en-US" i="0" baseline="0" dirty="0" smtClean="0"/>
          </a:p>
          <a:p>
            <a:endParaRPr lang="en-US" i="0" baseline="0" dirty="0" smtClean="0"/>
          </a:p>
          <a:p>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20</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But first, let’s talk a little bit about prescription drugs. Medications can help us...</a:t>
            </a:r>
          </a:p>
          <a:p>
            <a:endParaRPr lang="en-US" dirty="0" smtClean="0"/>
          </a:p>
          <a:p>
            <a:pPr marL="228564" indent="-228564">
              <a:buFont typeface="+mj-lt"/>
              <a:buAutoNum type="arabicPeriod"/>
            </a:pPr>
            <a:r>
              <a:rPr lang="en-US" dirty="0" smtClean="0"/>
              <a:t>Prescription</a:t>
            </a:r>
            <a:r>
              <a:rPr lang="en-US" baseline="0" dirty="0" smtClean="0"/>
              <a:t> m</a:t>
            </a:r>
            <a:r>
              <a:rPr lang="en-US" dirty="0" smtClean="0"/>
              <a:t>edications can help us lead longer and healthier lives</a:t>
            </a:r>
            <a:r>
              <a:rPr lang="en-US" baseline="0" dirty="0" smtClean="0"/>
              <a:t> when used under the supervision of a healthcare professional, like a doctor or pharmacist.  </a:t>
            </a:r>
            <a:endParaRPr lang="en-US" dirty="0" smtClean="0"/>
          </a:p>
          <a:p>
            <a:pPr marL="228564" indent="-228564">
              <a:buFont typeface="+mj-lt"/>
              <a:buAutoNum type="arabicPeriod"/>
            </a:pPr>
            <a:r>
              <a:rPr lang="en-US" dirty="0" smtClean="0"/>
              <a:t>Our</a:t>
            </a:r>
            <a:r>
              <a:rPr lang="en-US" baseline="0" dirty="0" smtClean="0"/>
              <a:t> life expectancy is the </a:t>
            </a:r>
            <a:r>
              <a:rPr lang="en-US" u="none" baseline="0" dirty="0" smtClean="0">
                <a:solidFill>
                  <a:schemeClr val="tx1"/>
                </a:solidFill>
              </a:rPr>
              <a:t>longest</a:t>
            </a:r>
            <a:r>
              <a:rPr lang="en-US" baseline="0" dirty="0" smtClean="0">
                <a:solidFill>
                  <a:srgbClr val="FF0000"/>
                </a:solidFill>
              </a:rPr>
              <a:t> </a:t>
            </a:r>
            <a:r>
              <a:rPr lang="en-US" baseline="0" dirty="0" smtClean="0"/>
              <a:t>in history, and people are now able to live with many diseases that were once fatal.</a:t>
            </a:r>
          </a:p>
          <a:p>
            <a:pPr marL="228564" indent="-228564">
              <a:buFont typeface="+mj-lt"/>
              <a:buAutoNum type="arabicPeriod"/>
            </a:pPr>
            <a:r>
              <a:rPr lang="en-US" baseline="0" dirty="0" smtClean="0"/>
              <a:t>We are preventing or curing many illnesses and relieving troublesome symptoms, in part, </a:t>
            </a:r>
            <a:r>
              <a:rPr lang="en-US" u="none" baseline="0" dirty="0" smtClean="0"/>
              <a:t>because of prescription medications</a:t>
            </a:r>
            <a:r>
              <a:rPr lang="en-US" baseline="0" dirty="0" smtClean="0"/>
              <a:t>.</a:t>
            </a:r>
          </a:p>
          <a:p>
            <a:pPr marL="228564" indent="-228564">
              <a:buFont typeface="+mj-lt"/>
              <a:buAutoNum type="arabicPeriod"/>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u="sng" dirty="0" smtClean="0"/>
              <a:t>Transition</a:t>
            </a:r>
            <a:r>
              <a:rPr lang="en-US" dirty="0" smtClean="0"/>
              <a:t>: Medications can help us, but only when used as directed by a healthcare professional.  Medications can be harmful, </a:t>
            </a:r>
            <a:r>
              <a:rPr lang="en-US" baseline="0" dirty="0" smtClean="0"/>
              <a:t>especially when misused.</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2</a:t>
            </a:fld>
            <a:endParaRPr lang="en-US" dirty="0"/>
          </a:p>
        </p:txBody>
      </p:sp>
    </p:spTree>
    <p:extLst>
      <p:ext uri="{BB962C8B-B14F-4D97-AF65-F5344CB8AC3E}">
        <p14:creationId xmlns:p14="http://schemas.microsoft.com/office/powerpoint/2010/main" val="3185135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Does anyone have any questions or comments?</a:t>
            </a:r>
          </a:p>
          <a:p>
            <a:endParaRPr lang="en-US" dirty="0" smtClean="0"/>
          </a:p>
          <a:p>
            <a:pPr marL="228564" indent="-228564">
              <a:buFont typeface="+mj-lt"/>
              <a:buAutoNum type="arabicPeriod"/>
            </a:pPr>
            <a:r>
              <a:rPr lang="en-US" baseline="0" dirty="0" smtClean="0"/>
              <a:t>Before we end, we encourage you to stay connected by following us @</a:t>
            </a:r>
            <a:r>
              <a:rPr lang="en-US" baseline="0" dirty="0" err="1" smtClean="0"/>
              <a:t>MyGenerationRx</a:t>
            </a:r>
            <a:r>
              <a:rPr lang="en-US" baseline="0" dirty="0" smtClean="0"/>
              <a:t> (Twitter) and </a:t>
            </a:r>
            <a:r>
              <a:rPr lang="en-US" baseline="0" dirty="0" err="1" smtClean="0"/>
              <a:t>MyGenerationRx</a:t>
            </a:r>
            <a:r>
              <a:rPr lang="en-US" baseline="0" dirty="0" smtClean="0"/>
              <a:t> on </a:t>
            </a:r>
            <a:r>
              <a:rPr lang="en-US" baseline="0" dirty="0" err="1" smtClean="0"/>
              <a:t>Instagram</a:t>
            </a:r>
            <a:r>
              <a:rPr lang="en-US" baseline="0" dirty="0" smtClean="0"/>
              <a:t>.</a:t>
            </a:r>
          </a:p>
          <a:p>
            <a:pPr marL="228564" indent="-228564">
              <a:buFont typeface="+mj-lt"/>
              <a:buAutoNum type="arabicPeriod"/>
            </a:pPr>
            <a:r>
              <a:rPr lang="en-US" baseline="0" dirty="0" smtClean="0"/>
              <a:t>Also, we encourage you to take a survey evaluating today’s program on GenerationRx.org.  You can find a link to this survey at the bottom of the home page.  We value your feedback to help us assess the impact of this work and continually improve Generation Rx materials.</a:t>
            </a:r>
          </a:p>
          <a:p>
            <a:pPr marL="228564" indent="-228564">
              <a:buFont typeface="+mj-lt"/>
              <a:buAutoNum type="arabicPeriod"/>
            </a:pPr>
            <a:endParaRPr lang="en-US" baseline="0" dirty="0" smtClean="0"/>
          </a:p>
          <a:p>
            <a:r>
              <a:rPr lang="en-US" i="1" u="sng" baseline="0" dirty="0" smtClean="0"/>
              <a:t>Note to facilitator</a:t>
            </a:r>
            <a:r>
              <a:rPr lang="en-US" i="1" baseline="0" dirty="0" smtClean="0"/>
              <a:t>: </a:t>
            </a:r>
            <a:r>
              <a:rPr lang="en-US" i="0" baseline="0" dirty="0" smtClean="0"/>
              <a:t>we encourage you, as the presenter, to also complete this survey.  Thank you for advocating safe medication practices in your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encourage you to share your experience with us.  Consider submitting your tips and personal experiences about how you advocate safe medication practices at home or in your community.  To do this, visit the ‘Contact’ section </a:t>
            </a:r>
            <a:r>
              <a:rPr lang="en-US" baseline="0" smtClean="0"/>
              <a:t>of GenerationRx.org</a:t>
            </a:r>
            <a:r>
              <a:rPr lang="en-US" baseline="0" dirty="0" smtClean="0"/>
              <a:t>.  In this same section, you can also submit any questions you may have regarding how to use these educational resources. </a:t>
            </a:r>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21</a:t>
            </a:fld>
            <a:endParaRPr lang="en-US" dirty="0"/>
          </a:p>
        </p:txBody>
      </p:sp>
    </p:spTree>
    <p:extLst>
      <p:ext uri="{BB962C8B-B14F-4D97-AF65-F5344CB8AC3E}">
        <p14:creationId xmlns:p14="http://schemas.microsoft.com/office/powerpoint/2010/main" val="176145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We define prescription drug misuse as engaging in primarily three behaviors.  </a:t>
            </a:r>
            <a:endParaRPr lang="en-US" baseline="0" dirty="0" smtClean="0">
              <a:solidFill>
                <a:schemeClr val="tx1"/>
              </a:solidFill>
            </a:endParaRPr>
          </a:p>
          <a:p>
            <a:endParaRPr lang="en-US" baseline="0" dirty="0" smtClean="0"/>
          </a:p>
          <a:p>
            <a:pPr marL="228564" indent="-228564">
              <a:buFont typeface="+mj-lt"/>
              <a:buAutoNum type="arabicPeriod"/>
            </a:pPr>
            <a:r>
              <a:rPr lang="en-US" baseline="0" dirty="0" smtClean="0"/>
              <a:t>Taking more of a prescription medication than prescribed.</a:t>
            </a:r>
          </a:p>
          <a:p>
            <a:pPr marL="228564" indent="-228564">
              <a:buFont typeface="+mj-lt"/>
              <a:buAutoNum type="arabicPeriod"/>
            </a:pPr>
            <a:r>
              <a:rPr lang="en-US" baseline="0" dirty="0" smtClean="0"/>
              <a:t>Taking a prescription medication for a different reason than prescribed.</a:t>
            </a:r>
          </a:p>
          <a:p>
            <a:pPr marL="228564" indent="-228564">
              <a:buFont typeface="+mj-lt"/>
              <a:buAutoNum type="arabicPeriod"/>
            </a:pPr>
            <a:r>
              <a:rPr lang="en-US" baseline="0" dirty="0" smtClean="0"/>
              <a:t>Sharing or taking someone else’s prescription medication.</a:t>
            </a:r>
          </a:p>
          <a:p>
            <a:pPr marL="457200" lvl="1" indent="0">
              <a:buFont typeface="+mj-lt"/>
              <a:buNone/>
            </a:pPr>
            <a:endParaRPr lang="en-US" baseline="0" dirty="0" smtClean="0"/>
          </a:p>
          <a:p>
            <a:pPr marL="228600" lvl="0" indent="-228600">
              <a:buFont typeface="Arial" panose="020B0604020202020204" pitchFamily="34" charset="0"/>
              <a:buChar char="•"/>
            </a:pPr>
            <a:r>
              <a:rPr lang="en-US" baseline="0" dirty="0" smtClean="0"/>
              <a:t>Engaging in any of these behaviors is very dangerous, and could possibly result in a variety of social, legal, and health-related consequences.  </a:t>
            </a:r>
          </a:p>
          <a:p>
            <a:pPr marL="228564" indent="-228564">
              <a:buFont typeface="+mj-lt"/>
              <a:buAutoNum type="arabicPeriod"/>
            </a:pPr>
            <a:endParaRPr lang="en-US" baseline="0" dirty="0" smtClean="0"/>
          </a:p>
          <a:p>
            <a:pPr marL="0" indent="0">
              <a:buFont typeface="+mj-lt"/>
              <a:buNone/>
            </a:pPr>
            <a:endParaRPr lang="en-US" baseline="0" dirty="0" smtClean="0"/>
          </a:p>
          <a:p>
            <a:r>
              <a:rPr lang="en-US" i="1" u="sng" baseline="0" dirty="0" smtClean="0"/>
              <a:t>Note to facilitator</a:t>
            </a:r>
            <a:r>
              <a:rPr lang="en-US" i="0" baseline="0" dirty="0" smtClean="0"/>
              <a:t>:  If asked, the National Institute of Health drafted and currently supports these definitions of prescription drug misuse.</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Let’s watch </a:t>
            </a:r>
            <a:r>
              <a:rPr lang="en-US" baseline="0" dirty="0" smtClean="0"/>
              <a:t>our first scenario.  You’ll meet James, who is celebrating his 21</a:t>
            </a:r>
            <a:r>
              <a:rPr lang="en-US" baseline="30000" dirty="0" smtClean="0"/>
              <a:t>st</a:t>
            </a:r>
            <a:r>
              <a:rPr lang="en-US" baseline="0" dirty="0" smtClean="0"/>
              <a:t> birthday; Peter, James’ best friend, and Noah, a high school senior that is the sister of Peter’s girlfriend.  The scene is a college party.</a:t>
            </a:r>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Play the video—the video begins with scenario 1.  Click ‘pause’ following the end of scenario 1.  Minimize the video, and then resume this presentation.</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4</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u="sng" baseline="0" dirty="0" smtClean="0"/>
              <a:t>Transition</a:t>
            </a:r>
            <a:r>
              <a:rPr lang="en-US" u="none" baseline="0" dirty="0" smtClean="0"/>
              <a:t>: Let’s discuss this scene.</a:t>
            </a:r>
          </a:p>
          <a:p>
            <a:pPr marL="0" indent="0">
              <a:buFont typeface="+mj-lt"/>
              <a:buNone/>
            </a:pPr>
            <a:endParaRPr lang="en-US" u="none" baseline="0" dirty="0" smtClean="0"/>
          </a:p>
          <a:p>
            <a:pPr marL="228600" indent="-228600">
              <a:buFont typeface="+mj-lt"/>
              <a:buAutoNum type="arabicPeriod"/>
            </a:pPr>
            <a:r>
              <a:rPr lang="en-US" baseline="0" dirty="0" smtClean="0"/>
              <a:t>Did any of the characters misuse medication?</a:t>
            </a:r>
          </a:p>
          <a:p>
            <a:pPr marL="685800" lvl="1" indent="-228600">
              <a:buFont typeface="+mj-lt"/>
              <a:buAutoNum type="arabicPeriod"/>
            </a:pPr>
            <a:r>
              <a:rPr lang="en-US" baseline="0" dirty="0" smtClean="0"/>
              <a:t>James: took more of a medication than prescribed; shared medication; took medication for a reason different than prescribed; took someone else’s medication</a:t>
            </a:r>
          </a:p>
          <a:p>
            <a:pPr marL="685800" lvl="1" indent="-228600">
              <a:buFont typeface="+mj-lt"/>
              <a:buAutoNum type="arabicPeriod"/>
            </a:pPr>
            <a:r>
              <a:rPr lang="en-US" baseline="0" dirty="0" smtClean="0"/>
              <a:t>Peter: took someone else’s medication; stole medication; took medication for a reason different than prescribed</a:t>
            </a:r>
          </a:p>
          <a:p>
            <a:pPr marL="457200" lvl="1" indent="0">
              <a:buFont typeface="+mj-lt"/>
              <a:buNone/>
            </a:pPr>
            <a:r>
              <a:rPr lang="en-US" baseline="0" dirty="0" smtClean="0"/>
              <a:t> </a:t>
            </a:r>
          </a:p>
          <a:p>
            <a:pPr marL="228600" lvl="0" indent="-228600">
              <a:buFont typeface="+mj-lt"/>
              <a:buAutoNum type="arabicPeriod"/>
            </a:pPr>
            <a:r>
              <a:rPr lang="en-US" baseline="0" dirty="0" smtClean="0"/>
              <a:t>What types of medication did Peter and James misuse?</a:t>
            </a:r>
          </a:p>
          <a:p>
            <a:pPr marL="685800" lvl="1" indent="-228600">
              <a:buFont typeface="+mj-lt"/>
              <a:buAutoNum type="arabicPeriod"/>
            </a:pPr>
            <a:r>
              <a:rPr lang="en-US" baseline="0" dirty="0" smtClean="0"/>
              <a:t>Percocet (prescription opioid pain medication) and Xanax (prescription sedative)</a:t>
            </a:r>
          </a:p>
          <a:p>
            <a:pPr marL="685800" lvl="1" indent="-228600">
              <a:buFont typeface="+mj-lt"/>
              <a:buAutoNum type="arabicPeriod"/>
            </a:pPr>
            <a:r>
              <a:rPr lang="en-US" baseline="0" dirty="0" smtClean="0"/>
              <a:t>Prescription sedatives, stimulants, and opioids, or painkillers, are the most commonly misused types of prescription drugs.</a:t>
            </a:r>
          </a:p>
          <a:p>
            <a:pPr marL="685800" lvl="1" indent="-228600">
              <a:buFont typeface="+mj-lt"/>
              <a:buAutoNum type="arabicPeriod"/>
            </a:pPr>
            <a:endParaRPr lang="en-US" baseline="0" dirty="0" smtClean="0"/>
          </a:p>
          <a:p>
            <a:pPr marL="228600" lvl="0" indent="-228600">
              <a:buFont typeface="+mj-lt"/>
              <a:buAutoNum type="arabicPeriod"/>
            </a:pPr>
            <a:r>
              <a:rPr lang="en-US" baseline="0" dirty="0" smtClean="0"/>
              <a:t>Why do you think Peter and James misused medication?</a:t>
            </a:r>
          </a:p>
          <a:p>
            <a:pPr marL="685800" lvl="1" indent="-228600">
              <a:buFont typeface="+mj-lt"/>
              <a:buAutoNum type="arabicPeriod"/>
            </a:pPr>
            <a:r>
              <a:rPr lang="en-US" baseline="0" dirty="0" smtClean="0"/>
              <a:t>Peter: to have fun, to provide James with a good time on his birthday</a:t>
            </a:r>
          </a:p>
          <a:p>
            <a:pPr marL="685800" lvl="1" indent="-228600">
              <a:buFont typeface="+mj-lt"/>
              <a:buAutoNum type="arabicPeriod"/>
            </a:pPr>
            <a:r>
              <a:rPr lang="en-US" baseline="0" dirty="0" smtClean="0"/>
              <a:t>James: to have fun, to seek attention (he wanted others to think of him as an individual that threw great parties)</a:t>
            </a:r>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5</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864883">
              <a:defRPr/>
            </a:pPr>
            <a:r>
              <a:rPr lang="en-US" u="sng" dirty="0" smtClean="0"/>
              <a:t>Transition</a:t>
            </a:r>
            <a:r>
              <a:rPr lang="en-US" dirty="0" smtClean="0"/>
              <a:t>: Some people misuse prescription medications by taking them for a</a:t>
            </a:r>
            <a:r>
              <a:rPr lang="en-US" baseline="0" dirty="0" smtClean="0"/>
              <a:t> reason different than prescribed.  What reasons do teens give for misusing prescription medications?</a:t>
            </a:r>
            <a:endParaRPr lang="en-US" dirty="0" smtClean="0"/>
          </a:p>
          <a:p>
            <a:pPr defTabSz="864883">
              <a:defRPr/>
            </a:pPr>
            <a:endParaRPr lang="en-US" dirty="0" smtClean="0"/>
          </a:p>
          <a:p>
            <a:pPr marL="0" indent="0" defTabSz="864883">
              <a:buFontTx/>
              <a:buNone/>
              <a:defRPr/>
            </a:pPr>
            <a:r>
              <a:rPr lang="en-US" i="1" u="sng" dirty="0" smtClean="0"/>
              <a:t>Note to facilitator</a:t>
            </a:r>
            <a:r>
              <a:rPr lang="en-US" dirty="0" smtClean="0"/>
              <a:t>: encourage participants</a:t>
            </a:r>
            <a:r>
              <a:rPr lang="en-US" baseline="0" dirty="0" smtClean="0"/>
              <a:t> to suggest reasons</a:t>
            </a:r>
            <a:r>
              <a:rPr lang="en-US" dirty="0" smtClean="0"/>
              <a:t>.  If time allows,</a:t>
            </a:r>
            <a:r>
              <a:rPr lang="en-US" baseline="0" dirty="0" smtClean="0"/>
              <a:t> you may consider allowing participants to brainstorm reasons in groups.</a:t>
            </a:r>
            <a:r>
              <a:rPr lang="en-US" dirty="0" smtClean="0"/>
              <a:t>  When ready, consider</a:t>
            </a:r>
            <a:r>
              <a:rPr lang="en-US" baseline="0" dirty="0" smtClean="0"/>
              <a:t> </a:t>
            </a:r>
            <a:r>
              <a:rPr lang="en-US" dirty="0" smtClean="0"/>
              <a:t>listing these reasons on a whiteboard or a large sheet of paper for all participants to see.</a:t>
            </a:r>
            <a:r>
              <a:rPr lang="en-US" baseline="0" dirty="0" smtClean="0"/>
              <a:t>  </a:t>
            </a:r>
            <a:r>
              <a:rPr lang="en-US" dirty="0" smtClean="0"/>
              <a:t>Possible reasons include:</a:t>
            </a:r>
          </a:p>
          <a:p>
            <a:pPr marL="672976" lvl="1" indent="-224325" defTabSz="864883">
              <a:buFontTx/>
              <a:buAutoNum type="arabicPeriod"/>
              <a:defRPr/>
            </a:pPr>
            <a:r>
              <a:rPr lang="en-US" dirty="0" smtClean="0"/>
              <a:t>To manage stress</a:t>
            </a:r>
          </a:p>
          <a:p>
            <a:pPr marL="672976" lvl="1" indent="-224325" defTabSz="864883">
              <a:buFontTx/>
              <a:buAutoNum type="arabicPeriod"/>
              <a:defRPr/>
            </a:pPr>
            <a:r>
              <a:rPr lang="en-US" dirty="0" smtClean="0"/>
              <a:t>To improve academic performance or help in school</a:t>
            </a:r>
          </a:p>
          <a:p>
            <a:pPr marL="672976" lvl="1" indent="-224325" defTabSz="864883">
              <a:buFontTx/>
              <a:buAutoNum type="arabicPeriod"/>
              <a:defRPr/>
            </a:pPr>
            <a:r>
              <a:rPr lang="en-US" dirty="0" smtClean="0"/>
              <a:t>To cope with feelings of depression</a:t>
            </a:r>
          </a:p>
          <a:p>
            <a:pPr marL="672976" lvl="1" indent="-224325" defTabSz="864883">
              <a:buFontTx/>
              <a:buAutoNum type="arabicPeriod"/>
              <a:defRPr/>
            </a:pPr>
            <a:r>
              <a:rPr lang="en-US" dirty="0" smtClean="0"/>
              <a:t>To deal with a physical injury in order to perform in an athletic event (“play through the pain”)</a:t>
            </a:r>
          </a:p>
          <a:p>
            <a:pPr marL="672976" lvl="1" indent="-224325" defTabSz="864883">
              <a:buFontTx/>
              <a:buAutoNum type="arabicPeriod"/>
              <a:defRPr/>
            </a:pPr>
            <a:r>
              <a:rPr lang="en-US" dirty="0" smtClean="0"/>
              <a:t>To have fun</a:t>
            </a:r>
          </a:p>
          <a:p>
            <a:pPr marL="672976" lvl="1" indent="-224325" defTabSz="864883">
              <a:buFontTx/>
              <a:buAutoNum type="arabicPeriod"/>
              <a:defRPr/>
            </a:pPr>
            <a:r>
              <a:rPr lang="en-US" dirty="0" smtClean="0"/>
              <a:t>To have something to do (i.e. boredom) or try something new (i.e. curiosity)</a:t>
            </a:r>
          </a:p>
          <a:p>
            <a:pPr defTabSz="864883">
              <a:defRPr/>
            </a:pPr>
            <a:endParaRPr lang="en-US" dirty="0" smtClean="0"/>
          </a:p>
          <a:p>
            <a:pPr defTabSz="864883">
              <a:defRPr/>
            </a:pPr>
            <a:endParaRPr lang="en-US" dirty="0" smtClean="0"/>
          </a:p>
          <a:p>
            <a:pPr defTabSz="864883">
              <a:defRPr/>
            </a:pPr>
            <a:endParaRPr lang="en-US" dirty="0" smtClean="0"/>
          </a:p>
          <a:p>
            <a:pPr defTabSz="864883">
              <a:defRPr/>
            </a:pPr>
            <a:endParaRPr lang="en-US" dirty="0" smtClean="0"/>
          </a:p>
          <a:p>
            <a:pPr defTabSz="864883">
              <a:defRPr/>
            </a:pPr>
            <a:endParaRPr 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6</a:t>
            </a:fld>
            <a:endParaRPr lang="en-US" altLang="en-US" smtClean="0">
              <a:latin typeface="Arial" pitchFamily="34" charset="0"/>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Now that we’ve identified common reasons for misusing, let’s consider some positive alternatives.</a:t>
            </a:r>
          </a:p>
          <a:p>
            <a:pPr eaLnBrk="1" hangingPunct="1">
              <a:spcBef>
                <a:spcPct val="0"/>
              </a:spcBef>
            </a:pPr>
            <a:endParaRPr lang="en-US" altLang="en-US" dirty="0" smtClean="0"/>
          </a:p>
          <a:p>
            <a:pPr eaLnBrk="1" hangingPunct="1">
              <a:spcBef>
                <a:spcPct val="0"/>
              </a:spcBef>
            </a:pPr>
            <a:r>
              <a:rPr lang="en-US" altLang="en-US" i="1" u="sng" dirty="0" smtClean="0"/>
              <a:t>Note to facilitator</a:t>
            </a:r>
            <a:r>
              <a:rPr lang="en-US" altLang="en-US" dirty="0" smtClean="0"/>
              <a:t>: Encourage participants to brainstorm positive alternatives for</a:t>
            </a:r>
            <a:r>
              <a:rPr lang="en-US" altLang="en-US" baseline="0" dirty="0" smtClean="0"/>
              <a:t> the identified reasons</a:t>
            </a:r>
            <a:r>
              <a:rPr lang="en-US" altLang="en-US" dirty="0" smtClean="0"/>
              <a:t>.  Consider listing these alternatives next to your list of “reasons” on the same whiteboard. </a:t>
            </a:r>
          </a:p>
          <a:p>
            <a:pPr eaLnBrk="1" hangingPunct="1">
              <a:spcBef>
                <a:spcPct val="0"/>
              </a:spcBef>
            </a:pPr>
            <a:endParaRPr lang="en-US" altLang="en-US" dirty="0" smtClean="0"/>
          </a:p>
          <a:p>
            <a:pPr eaLnBrk="1" hangingPunct="1">
              <a:spcBef>
                <a:spcPct val="0"/>
              </a:spcBef>
              <a:buFont typeface="+mj-lt"/>
              <a:buNone/>
            </a:pPr>
            <a:r>
              <a:rPr lang="en-US" altLang="en-US" dirty="0" smtClean="0"/>
              <a:t>Below are talking points for some alternatives that teens might suggest.</a:t>
            </a:r>
          </a:p>
          <a:p>
            <a:pPr marL="698500" lvl="1" indent="-231775" eaLnBrk="1" hangingPunct="1">
              <a:spcBef>
                <a:spcPct val="0"/>
              </a:spcBef>
              <a:buFont typeface="Calibri" pitchFamily="34" charset="0"/>
              <a:buAutoNum type="arabicPeriod"/>
            </a:pPr>
            <a:r>
              <a:rPr lang="en-US" altLang="en-US" u="sng" dirty="0" smtClean="0"/>
              <a:t>To help with school</a:t>
            </a:r>
            <a:r>
              <a:rPr lang="en-US" altLang="en-US" dirty="0" smtClean="0"/>
              <a:t>: it may be tempting to misuse prescription drugs as a “quick fix” to help you cram for an upcoming exam.  However, this isn’t a sustainable approach for earning good grades.  Try studying with friends, work with a tutor, or meet with your teacher before or after school.</a:t>
            </a:r>
          </a:p>
          <a:p>
            <a:pPr marL="698500" lvl="1" indent="-231775" eaLnBrk="1" hangingPunct="1">
              <a:spcBef>
                <a:spcPct val="0"/>
              </a:spcBef>
              <a:buFont typeface="Calibri" pitchFamily="34" charset="0"/>
              <a:buAutoNum type="arabicPeriod"/>
            </a:pPr>
            <a:r>
              <a:rPr lang="en-US" altLang="en-US" u="sng" dirty="0" smtClean="0"/>
              <a:t>To cope with depression</a:t>
            </a:r>
            <a:r>
              <a:rPr lang="en-US" altLang="en-US" dirty="0" smtClean="0"/>
              <a:t>: if your mood feels depressed, confide in a trusted adult. Resorting to misusing prescription medications or using other substances will only prolong your feelings of depression.</a:t>
            </a:r>
          </a:p>
          <a:p>
            <a:pPr marL="698500" lvl="1" indent="-231775" eaLnBrk="1" hangingPunct="1">
              <a:spcBef>
                <a:spcPct val="0"/>
              </a:spcBef>
              <a:buFont typeface="Calibri" pitchFamily="34" charset="0"/>
              <a:buAutoNum type="arabicPeriod"/>
            </a:pPr>
            <a:r>
              <a:rPr lang="en-US" altLang="en-US" u="sng" dirty="0" smtClean="0"/>
              <a:t>To deal with an injury</a:t>
            </a:r>
            <a:r>
              <a:rPr lang="en-US" altLang="en-US" dirty="0" smtClean="0"/>
              <a:t>: if you are an athlete experiencing an injury, you may feel pressure to “play through the pain”.  However, the possible consequences from misusing a prescription opioid pain medication are far more devastating than not performing in an athletic event. If you are dealing with an injury, work with an athletic trainer or a healthcare professional to safely plan your recovery.</a:t>
            </a:r>
          </a:p>
          <a:p>
            <a:pPr marL="698500" lvl="1" indent="-231775" eaLnBrk="1" hangingPunct="1">
              <a:spcBef>
                <a:spcPct val="0"/>
              </a:spcBef>
              <a:buFont typeface="Calibri" pitchFamily="34" charset="0"/>
              <a:buAutoNum type="arabicPeriod"/>
            </a:pPr>
            <a:r>
              <a:rPr lang="en-US" altLang="en-US" u="sng" dirty="0" smtClean="0"/>
              <a:t>To handle boredom</a:t>
            </a:r>
            <a:r>
              <a:rPr lang="en-US" altLang="en-US" dirty="0" smtClean="0"/>
              <a:t>: boredom can affect all of us…try curing your boredom by engaging in something you enjoy (like art, sports, helping others, </a:t>
            </a:r>
            <a:r>
              <a:rPr lang="en-US" altLang="en-US" dirty="0" err="1" smtClean="0"/>
              <a:t>etc</a:t>
            </a:r>
            <a:r>
              <a:rPr lang="en-US" altLang="en-US" dirty="0" smtClean="0"/>
              <a:t>).</a:t>
            </a:r>
          </a:p>
          <a:p>
            <a:pPr marL="698500" lvl="1" indent="-231775" eaLnBrk="1" hangingPunct="1">
              <a:spcBef>
                <a:spcPct val="0"/>
              </a:spcBef>
              <a:buFont typeface="Calibri" pitchFamily="34" charset="0"/>
              <a:buAutoNum type="arabicPeriod"/>
            </a:pPr>
            <a:r>
              <a:rPr lang="en-US" altLang="en-US" u="sng" dirty="0" smtClean="0"/>
              <a:t>To handle stress</a:t>
            </a:r>
            <a:r>
              <a:rPr lang="en-US" altLang="en-US" dirty="0" smtClean="0"/>
              <a:t>: stress will always be present in life.  Try adopting healthy habits for dealing with stress like exercising, watching TV or a movie, or taking a nap.</a:t>
            </a:r>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7</a:t>
            </a:fld>
            <a:endParaRPr lang="en-US" altLang="en-US" smtClean="0">
              <a:latin typeface="Arial" pitchFamily="34" charset="0"/>
              <a:cs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Let’s watch </a:t>
            </a:r>
            <a:r>
              <a:rPr lang="en-US" baseline="0" dirty="0" smtClean="0"/>
              <a:t>our second video clip.  Noah and Peter are having a phone conversation.  Listen closely, and we’ll discuss the scene when it’s over.</a:t>
            </a:r>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Play the video—the video should now begin with scenario 2.  Click ‘pause’ following the end of scenario 2.  Minimize the video, and then resume this presentation.</a:t>
            </a:r>
          </a:p>
          <a:p>
            <a:pPr marL="0" indent="0">
              <a:buFont typeface="+mj-lt"/>
              <a:buNone/>
            </a:pPr>
            <a:endParaRPr lang="en-US" baseline="0" dirty="0" smtClean="0"/>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8</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u="sng" baseline="0" dirty="0" smtClean="0"/>
              <a:t>Transition</a:t>
            </a:r>
            <a:r>
              <a:rPr lang="en-US" u="none" baseline="0" dirty="0" smtClean="0"/>
              <a:t>: Let’s discuss this scene.</a:t>
            </a:r>
          </a:p>
          <a:p>
            <a:pPr marL="0" indent="0">
              <a:buFont typeface="+mj-lt"/>
              <a:buNone/>
            </a:pPr>
            <a:endParaRPr lang="en-US" u="none" baseline="0" dirty="0" smtClean="0"/>
          </a:p>
          <a:p>
            <a:pPr marL="228600" indent="-228600">
              <a:buFont typeface="+mj-lt"/>
              <a:buAutoNum type="arabicPeriod"/>
            </a:pPr>
            <a:r>
              <a:rPr lang="en-US" baseline="0" dirty="0" smtClean="0"/>
              <a:t>What happened in this scenario?</a:t>
            </a:r>
          </a:p>
          <a:p>
            <a:pPr marL="685800" lvl="1" indent="-228600">
              <a:buFont typeface="+mj-lt"/>
              <a:buAutoNum type="arabicPeriod"/>
            </a:pPr>
            <a:r>
              <a:rPr lang="en-US" baseline="0" dirty="0" smtClean="0"/>
              <a:t>Noah has a legitimate prescription for Adderall, a prescription stimulant.  Peter asked Noah for some of her Adderall to help him study.  </a:t>
            </a:r>
          </a:p>
          <a:p>
            <a:pPr marL="457200" lvl="1" indent="0">
              <a:buFont typeface="+mj-lt"/>
              <a:buNone/>
            </a:pPr>
            <a:endParaRPr lang="en-US" baseline="0" dirty="0" smtClean="0"/>
          </a:p>
          <a:p>
            <a:pPr marL="228600" lvl="0" indent="-228600">
              <a:buFont typeface="+mj-lt"/>
              <a:buAutoNum type="arabicPeriod"/>
            </a:pPr>
            <a:r>
              <a:rPr lang="en-US" baseline="0" dirty="0" smtClean="0"/>
              <a:t>How should Noah handle this situation?</a:t>
            </a:r>
          </a:p>
          <a:p>
            <a:pPr marL="685800" lvl="1" indent="-228600">
              <a:buFont typeface="+mj-lt"/>
              <a:buAutoNum type="arabicPeriod"/>
            </a:pPr>
            <a:r>
              <a:rPr lang="en-US" baseline="0" dirty="0" smtClean="0"/>
              <a:t>Before participants respond, consider posing the question, then advancing the presentation to the next slide. Slide 10 focuses on participants brainstorming techniques for saying “no” to requests for sharing prescription drugs.</a:t>
            </a:r>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9</a:t>
            </a:fld>
            <a:endParaRPr lang="en-US"/>
          </a:p>
        </p:txBody>
      </p:sp>
    </p:spTree>
    <p:extLst>
      <p:ext uri="{BB962C8B-B14F-4D97-AF65-F5344CB8AC3E}">
        <p14:creationId xmlns:p14="http://schemas.microsoft.com/office/powerpoint/2010/main" val="191363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PPT_BGs15.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7888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B0A35C60-B28D-46FC-BBB9-45001D6AA52A}" type="datetime1">
              <a:rPr lang="en-US" smtClean="0">
                <a:solidFill>
                  <a:prstClr val="black">
                    <a:tint val="75000"/>
                  </a:prstClr>
                </a:solidFill>
              </a:rPr>
              <a:pPr/>
              <a:t>3/7/16</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B1AD795-229B-4F07-B572-E64DBE71191D}" type="slidenum">
              <a:rPr lang="en-US" smtClean="0"/>
              <a:pPr/>
              <a:t>‹#›</a:t>
            </a:fld>
            <a:endParaRPr lang="en-US" dirty="0"/>
          </a:p>
        </p:txBody>
      </p:sp>
      <p:pic>
        <p:nvPicPr>
          <p:cNvPr id="6" name="Picture 5" descr="PPT_BGs16.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8"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13620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8"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282769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395328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11"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1775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7"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327623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6"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46842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594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54678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246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730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0292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6950932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7809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3" r:id="rId10"/>
    <p:sldLayoutId id="21474836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227493"/>
            <a:ext cx="8153400" cy="954107"/>
          </a:xfrm>
          <a:prstGeom prst="rect">
            <a:avLst/>
          </a:prstGeom>
          <a:noFill/>
          <a:effectLst>
            <a:outerShdw blurRad="50800" dist="38100" dir="2700000">
              <a:srgbClr val="000000">
                <a:alpha val="43000"/>
              </a:srgbClr>
            </a:outerShdw>
          </a:effectLst>
        </p:spPr>
        <p:txBody>
          <a:bodyPr wrap="square" rtlCol="0">
            <a:spAutoFit/>
          </a:bodyPr>
          <a:lstStyle/>
          <a:p>
            <a:pPr algn="r"/>
            <a:r>
              <a:rPr lang="en-US" sz="5500" b="1" dirty="0" smtClean="0">
                <a:solidFill>
                  <a:schemeClr val="bg1"/>
                </a:solidFill>
                <a:effectLst>
                  <a:outerShdw blurRad="50800" dist="38100" dir="2700000">
                    <a:srgbClr val="000000">
                      <a:alpha val="43000"/>
                    </a:srgbClr>
                  </a:outerShdw>
                </a:effectLst>
                <a:latin typeface="Arial"/>
                <a:cs typeface="Arial"/>
              </a:rPr>
              <a:t>Lead the Scene</a:t>
            </a:r>
            <a:endParaRPr lang="en-US" sz="5500" b="1" dirty="0">
              <a:solidFill>
                <a:schemeClr val="bg1"/>
              </a:solidFill>
              <a:effectLst>
                <a:outerShdw blurRad="50800" dist="38100" dir="2700000">
                  <a:srgbClr val="000000">
                    <a:alpha val="43000"/>
                  </a:srgbClr>
                </a:outerShdw>
              </a:effectLst>
              <a:latin typeface="Arial"/>
              <a:cs typeface="Arial"/>
            </a:endParaRPr>
          </a:p>
        </p:txBody>
      </p:sp>
      <p:sp>
        <p:nvSpPr>
          <p:cNvPr id="3" name="TextBox 2"/>
          <p:cNvSpPr txBox="1"/>
          <p:nvPr/>
        </p:nvSpPr>
        <p:spPr>
          <a:xfrm>
            <a:off x="1066800" y="5105400"/>
            <a:ext cx="7772400" cy="584776"/>
          </a:xfrm>
          <a:prstGeom prst="rect">
            <a:avLst/>
          </a:prstGeom>
          <a:noFill/>
          <a:effectLst>
            <a:outerShdw blurRad="50800" dist="38100" dir="2700000">
              <a:srgbClr val="000000">
                <a:alpha val="43000"/>
              </a:srgbClr>
            </a:outerShdw>
          </a:effectLst>
        </p:spPr>
        <p:txBody>
          <a:bodyPr wrap="square" rtlCol="0">
            <a:spAutoFit/>
          </a:bodyPr>
          <a:lstStyle/>
          <a:p>
            <a:pPr algn="r"/>
            <a:r>
              <a:rPr lang="en-US" sz="3200" dirty="0" smtClean="0">
                <a:solidFill>
                  <a:schemeClr val="bg1"/>
                </a:solidFill>
                <a:effectLst>
                  <a:outerShdw blurRad="50800" dist="38100" dir="2700000">
                    <a:srgbClr val="000000">
                      <a:alpha val="43000"/>
                    </a:srgbClr>
                  </a:outerShdw>
                </a:effectLst>
                <a:latin typeface="Arial"/>
                <a:cs typeface="Arial"/>
              </a:rPr>
              <a:t>Presenter Name/Organization</a:t>
            </a:r>
            <a:endParaRPr lang="en-US" sz="3200" dirty="0">
              <a:solidFill>
                <a:schemeClr val="bg1"/>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489559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16200000" flipH="1">
            <a:off x="2819405" y="-685800"/>
            <a:ext cx="3505199" cy="9144000"/>
          </a:xfrm>
          <a:prstGeom prst="rect">
            <a:avLst/>
          </a:prstGeom>
        </p:spPr>
      </p:pic>
      <p:sp>
        <p:nvSpPr>
          <p:cNvPr id="2" name="Content Placeholder 1"/>
          <p:cNvSpPr>
            <a:spLocks noGrp="1"/>
          </p:cNvSpPr>
          <p:nvPr>
            <p:ph idx="1"/>
          </p:nvPr>
        </p:nvSpPr>
        <p:spPr>
          <a:xfrm>
            <a:off x="685800" y="2438400"/>
            <a:ext cx="4572000" cy="2819400"/>
          </a:xfrm>
        </p:spPr>
        <p:txBody>
          <a:bodyPr>
            <a:normAutofit/>
          </a:bodyPr>
          <a:lstStyle/>
          <a:p>
            <a:pPr marL="0" indent="0">
              <a:spcAft>
                <a:spcPts val="1200"/>
              </a:spcAft>
              <a:buNone/>
            </a:pPr>
            <a:r>
              <a:rPr lang="en-US" sz="2900" dirty="0" smtClean="0">
                <a:solidFill>
                  <a:srgbClr val="7F7F7F"/>
                </a:solidFill>
                <a:latin typeface="Arial"/>
                <a:cs typeface="Arial"/>
              </a:rPr>
              <a:t>What are ways to say “no” if a friend asks you to share your prescription medication?</a:t>
            </a:r>
          </a:p>
          <a:p>
            <a:pPr marL="0" indent="0">
              <a:buNone/>
            </a:pPr>
            <a:r>
              <a:rPr lang="en-US" sz="2900" dirty="0" smtClean="0">
                <a:solidFill>
                  <a:srgbClr val="7F7F7F"/>
                </a:solidFill>
                <a:latin typeface="Arial"/>
                <a:cs typeface="Arial"/>
              </a:rPr>
              <a:t>Identify a few approaches.</a:t>
            </a:r>
            <a:endParaRPr lang="en-US" sz="2900" dirty="0">
              <a:solidFill>
                <a:srgbClr val="7F7F7F"/>
              </a:solidFill>
              <a:latin typeface="Arial"/>
              <a:cs typeface="Arial"/>
            </a:endParaRPr>
          </a:p>
        </p:txBody>
      </p:sp>
      <p:sp>
        <p:nvSpPr>
          <p:cNvPr id="13" name="Slide Number Placeholder 12"/>
          <p:cNvSpPr>
            <a:spLocks noGrp="1"/>
          </p:cNvSpPr>
          <p:nvPr>
            <p:ph type="sldNum" sz="quarter" idx="10"/>
          </p:nvPr>
        </p:nvSpPr>
        <p:spPr>
          <a:xfrm>
            <a:off x="6553200" y="6356350"/>
            <a:ext cx="2133600" cy="365125"/>
          </a:xfrm>
          <a:prstGeom prst="rect">
            <a:avLst/>
          </a:prstGeom>
        </p:spPr>
        <p:txBody>
          <a:bodyPr/>
          <a:lstStyle/>
          <a:p>
            <a:pPr>
              <a:defRPr/>
            </a:pPr>
            <a:fld id="{55C312A4-CBE3-4AA4-8931-A5D74123A7C4}" type="slidenum">
              <a:rPr lang="en-US" smtClean="0"/>
              <a:pPr>
                <a:defRPr/>
              </a:pPr>
              <a:t>10</a:t>
            </a:fld>
            <a:endParaRPr lang="en-US" dirty="0"/>
          </a:p>
        </p:txBody>
      </p:sp>
      <p:pic>
        <p:nvPicPr>
          <p:cNvPr id="6" name="Picture 5"/>
          <p:cNvPicPr>
            <a:picLocks noChangeAspect="1"/>
          </p:cNvPicPr>
          <p:nvPr/>
        </p:nvPicPr>
        <p:blipFill>
          <a:blip r:embed="rId4"/>
          <a:srcRect r="24231"/>
          <a:stretch>
            <a:fillRect/>
          </a:stretch>
        </p:blipFill>
        <p:spPr>
          <a:xfrm>
            <a:off x="5638800" y="1092200"/>
            <a:ext cx="3521912" cy="4648200"/>
          </a:xfrm>
          <a:prstGeom prst="rect">
            <a:avLst/>
          </a:prstGeom>
        </p:spPr>
      </p:pic>
      <p:sp>
        <p:nvSpPr>
          <p:cNvPr id="7" name="Title 2"/>
          <p:cNvSpPr>
            <a:spLocks noGrp="1"/>
          </p:cNvSpPr>
          <p:nvPr>
            <p:ph type="title"/>
          </p:nvPr>
        </p:nvSpPr>
        <p:spPr>
          <a:xfrm>
            <a:off x="533400" y="990600"/>
            <a:ext cx="82296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spTree>
    <p:extLst>
      <p:ext uri="{BB962C8B-B14F-4D97-AF65-F5344CB8AC3E}">
        <p14:creationId xmlns:p14="http://schemas.microsoft.com/office/powerpoint/2010/main" val="38184566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p:cNvSpPr txBox="1">
            <a:spLocks/>
          </p:cNvSpPr>
          <p:nvPr/>
        </p:nvSpPr>
        <p:spPr>
          <a:xfrm>
            <a:off x="6553200" y="635635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6" name="Picture 5" descr="PPT_BGs10.jpg"/>
          <p:cNvPicPr>
            <a:picLocks noChangeAspect="1"/>
          </p:cNvPicPr>
          <p:nvPr/>
        </p:nvPicPr>
        <p:blipFill>
          <a:blip r:embed="rId3"/>
          <a:stretch>
            <a:fillRect/>
          </a:stretch>
        </p:blipFill>
        <p:spPr>
          <a:xfrm>
            <a:off x="0" y="0"/>
            <a:ext cx="9144000" cy="6858001"/>
          </a:xfrm>
          <a:prstGeom prst="rect">
            <a:avLst/>
          </a:prstGeom>
        </p:spPr>
      </p:pic>
    </p:spTree>
    <p:extLst>
      <p:ext uri="{BB962C8B-B14F-4D97-AF65-F5344CB8AC3E}">
        <p14:creationId xmlns:p14="http://schemas.microsoft.com/office/powerpoint/2010/main" val="3282398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12</a:t>
            </a:fld>
            <a:endParaRPr lang="en-US"/>
          </a:p>
        </p:txBody>
      </p:sp>
      <p:pic>
        <p:nvPicPr>
          <p:cNvPr id="5" name="Picture 4"/>
          <p:cNvPicPr>
            <a:picLocks noChangeAspect="1"/>
          </p:cNvPicPr>
          <p:nvPr/>
        </p:nvPicPr>
        <p:blipFill>
          <a:blip r:embed="rId3"/>
          <a:srcRect l="10771" r="9114"/>
          <a:stretch>
            <a:fillRect/>
          </a:stretch>
        </p:blipFill>
        <p:spPr>
          <a:xfrm>
            <a:off x="0" y="2590800"/>
            <a:ext cx="9158509" cy="3124200"/>
          </a:xfrm>
          <a:prstGeom prst="rect">
            <a:avLst/>
          </a:prstGeom>
        </p:spPr>
      </p:pic>
      <p:pic>
        <p:nvPicPr>
          <p:cNvPr id="6" name="Picture 5"/>
          <p:cNvPicPr>
            <a:picLocks noChangeAspect="1"/>
          </p:cNvPicPr>
          <p:nvPr/>
        </p:nvPicPr>
        <p:blipFill>
          <a:blip r:embed="rId4"/>
          <a:stretch>
            <a:fillRect/>
          </a:stretch>
        </p:blipFill>
        <p:spPr>
          <a:xfrm rot="5400000">
            <a:off x="831850" y="2292350"/>
            <a:ext cx="939800" cy="1079500"/>
          </a:xfrm>
          <a:prstGeom prst="rect">
            <a:avLst/>
          </a:prstGeom>
        </p:spPr>
      </p:pic>
      <p:pic>
        <p:nvPicPr>
          <p:cNvPr id="7" name="Picture 6"/>
          <p:cNvPicPr>
            <a:picLocks noChangeAspect="1"/>
          </p:cNvPicPr>
          <p:nvPr/>
        </p:nvPicPr>
        <p:blipFill>
          <a:blip r:embed="rId5"/>
          <a:stretch>
            <a:fillRect/>
          </a:stretch>
        </p:blipFill>
        <p:spPr>
          <a:xfrm rot="5400000">
            <a:off x="4051300" y="1816100"/>
            <a:ext cx="939800" cy="1117600"/>
          </a:xfrm>
          <a:prstGeom prst="rect">
            <a:avLst/>
          </a:prstGeom>
        </p:spPr>
      </p:pic>
      <p:pic>
        <p:nvPicPr>
          <p:cNvPr id="8" name="Picture 7"/>
          <p:cNvPicPr>
            <a:picLocks noChangeAspect="1"/>
          </p:cNvPicPr>
          <p:nvPr/>
        </p:nvPicPr>
        <p:blipFill>
          <a:blip r:embed="rId6"/>
          <a:stretch>
            <a:fillRect/>
          </a:stretch>
        </p:blipFill>
        <p:spPr>
          <a:xfrm rot="5400000">
            <a:off x="7391400" y="2133600"/>
            <a:ext cx="939800" cy="1092200"/>
          </a:xfrm>
          <a:prstGeom prst="rect">
            <a:avLst/>
          </a:prstGeom>
        </p:spPr>
      </p:pic>
      <p:sp>
        <p:nvSpPr>
          <p:cNvPr id="9" name="Content Placeholder 6"/>
          <p:cNvSpPr txBox="1">
            <a:spLocks/>
          </p:cNvSpPr>
          <p:nvPr/>
        </p:nvSpPr>
        <p:spPr>
          <a:xfrm>
            <a:off x="228600" y="3505200"/>
            <a:ext cx="2209800" cy="1524000"/>
          </a:xfrm>
          <a:prstGeom prst="rect">
            <a:avLst/>
          </a:prstGeom>
        </p:spPr>
        <p:txBody>
          <a:bodyPr vert="horz" wrap="square" lIns="91440" tIns="45720" rIns="91440" bIns="45720" rtlCol="0">
            <a:noAutofit/>
          </a:bodyPr>
          <a:lstStyle/>
          <a:p>
            <a:pPr algn="ctr">
              <a:spcAft>
                <a:spcPts val="600"/>
              </a:spcAft>
            </a:pPr>
            <a:r>
              <a:rPr lang="en-US" sz="2500" dirty="0" smtClean="0">
                <a:solidFill>
                  <a:schemeClr val="tx1">
                    <a:lumMod val="50000"/>
                    <a:lumOff val="50000"/>
                  </a:schemeClr>
                </a:solidFill>
                <a:latin typeface="Arial"/>
                <a:cs typeface="Arial"/>
              </a:rPr>
              <a:t>What happened in this scenario?</a:t>
            </a:r>
          </a:p>
        </p:txBody>
      </p:sp>
      <p:sp>
        <p:nvSpPr>
          <p:cNvPr id="14" name="TextBox 13"/>
          <p:cNvSpPr txBox="1"/>
          <p:nvPr/>
        </p:nvSpPr>
        <p:spPr>
          <a:xfrm>
            <a:off x="536632" y="7384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Scenario 3</a:t>
            </a:r>
            <a:endParaRPr lang="en-US" sz="5000" b="1" dirty="0">
              <a:solidFill>
                <a:srgbClr val="36647E"/>
              </a:solidFill>
              <a:latin typeface="Arial"/>
              <a:cs typeface="Arial"/>
            </a:endParaRPr>
          </a:p>
        </p:txBody>
      </p:sp>
      <p:sp>
        <p:nvSpPr>
          <p:cNvPr id="12" name="Content Placeholder 6"/>
          <p:cNvSpPr txBox="1">
            <a:spLocks/>
          </p:cNvSpPr>
          <p:nvPr/>
        </p:nvSpPr>
        <p:spPr>
          <a:xfrm>
            <a:off x="3276600" y="3429000"/>
            <a:ext cx="2667000" cy="1676400"/>
          </a:xfrm>
          <a:prstGeom prst="rect">
            <a:avLst/>
          </a:prstGeom>
        </p:spPr>
        <p:txBody>
          <a:bodyPr vert="horz" lIns="91440" tIns="45720" rIns="91440" bIns="45720" rtlCol="0">
            <a:noAutofit/>
          </a:bodyPr>
          <a:lstStyle/>
          <a:p>
            <a:pPr algn="ctr">
              <a:spcAft>
                <a:spcPts val="600"/>
              </a:spcAft>
            </a:pPr>
            <a:r>
              <a:rPr lang="en-US" sz="2400" dirty="0" smtClean="0">
                <a:solidFill>
                  <a:schemeClr val="tx1">
                    <a:lumMod val="50000"/>
                    <a:lumOff val="50000"/>
                  </a:schemeClr>
                </a:solidFill>
                <a:latin typeface="Arial"/>
                <a:cs typeface="Arial"/>
              </a:rPr>
              <a:t>What potential outcomes could happen for Noah in this situation?</a:t>
            </a:r>
          </a:p>
        </p:txBody>
      </p:sp>
      <p:sp>
        <p:nvSpPr>
          <p:cNvPr id="13" name="Content Placeholder 6"/>
          <p:cNvSpPr txBox="1">
            <a:spLocks/>
          </p:cNvSpPr>
          <p:nvPr/>
        </p:nvSpPr>
        <p:spPr>
          <a:xfrm>
            <a:off x="6629400" y="3505200"/>
            <a:ext cx="2209800" cy="1524000"/>
          </a:xfrm>
          <a:prstGeom prst="rect">
            <a:avLst/>
          </a:prstGeom>
        </p:spPr>
        <p:txBody>
          <a:bodyPr vert="horz" wrap="square" lIns="91440" tIns="45720" rIns="91440" bIns="45720" rtlCol="0">
            <a:noAutofit/>
          </a:bodyPr>
          <a:lstStyle/>
          <a:p>
            <a:pPr algn="ctr">
              <a:spcAft>
                <a:spcPts val="600"/>
              </a:spcAft>
            </a:pPr>
            <a:r>
              <a:rPr lang="en-US" sz="2500" dirty="0" smtClean="0">
                <a:solidFill>
                  <a:schemeClr val="tx1">
                    <a:lumMod val="50000"/>
                    <a:lumOff val="50000"/>
                  </a:schemeClr>
                </a:solidFill>
                <a:latin typeface="Arial"/>
                <a:cs typeface="Arial"/>
              </a:rPr>
              <a:t>Do you agree with how Peter handled this situation?</a:t>
            </a:r>
          </a:p>
        </p:txBody>
      </p:sp>
    </p:spTree>
    <p:extLst>
      <p:ext uri="{BB962C8B-B14F-4D97-AF65-F5344CB8AC3E}">
        <p14:creationId xmlns:p14="http://schemas.microsoft.com/office/powerpoint/2010/main" val="405461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6200000" flipH="1">
            <a:off x="3124205" y="-838197"/>
            <a:ext cx="2895599" cy="9144000"/>
          </a:xfrm>
          <a:prstGeom prst="rect">
            <a:avLst/>
          </a:prstGeom>
        </p:spPr>
      </p:pic>
      <p:sp>
        <p:nvSpPr>
          <p:cNvPr id="2" name="Content Placeholder 1"/>
          <p:cNvSpPr>
            <a:spLocks noGrp="1"/>
          </p:cNvSpPr>
          <p:nvPr>
            <p:ph idx="1"/>
          </p:nvPr>
        </p:nvSpPr>
        <p:spPr>
          <a:xfrm>
            <a:off x="609600" y="2590800"/>
            <a:ext cx="4572000" cy="2286000"/>
          </a:xfrm>
        </p:spPr>
        <p:txBody>
          <a:bodyPr>
            <a:normAutofit/>
          </a:bodyPr>
          <a:lstStyle/>
          <a:p>
            <a:pPr marL="0" indent="0">
              <a:spcAft>
                <a:spcPts val="1200"/>
              </a:spcAft>
              <a:buNone/>
            </a:pPr>
            <a:r>
              <a:rPr lang="en-US" sz="2800" dirty="0" smtClean="0">
                <a:solidFill>
                  <a:srgbClr val="7F7F7F"/>
                </a:solidFill>
                <a:latin typeface="Arial"/>
                <a:cs typeface="Arial"/>
              </a:rPr>
              <a:t>What are other ways to turn down the invitation to misuse?</a:t>
            </a:r>
          </a:p>
          <a:p>
            <a:pPr marL="0" indent="0">
              <a:buNone/>
            </a:pPr>
            <a:r>
              <a:rPr lang="en-US" sz="2800" dirty="0" smtClean="0">
                <a:solidFill>
                  <a:srgbClr val="7F7F7F"/>
                </a:solidFill>
                <a:latin typeface="Arial"/>
                <a:cs typeface="Arial"/>
              </a:rPr>
              <a:t>Identify a few approaches.</a:t>
            </a:r>
            <a:endParaRPr lang="en-US" sz="2800" dirty="0">
              <a:solidFill>
                <a:srgbClr val="7F7F7F"/>
              </a:solidFill>
              <a:latin typeface="Arial"/>
              <a:cs typeface="Arial"/>
            </a:endParaRPr>
          </a:p>
        </p:txBody>
      </p:sp>
      <p:sp>
        <p:nvSpPr>
          <p:cNvPr id="13" name="Slide Number Placeholder 12"/>
          <p:cNvSpPr>
            <a:spLocks noGrp="1"/>
          </p:cNvSpPr>
          <p:nvPr>
            <p:ph type="sldNum" sz="quarter" idx="10"/>
          </p:nvPr>
        </p:nvSpPr>
        <p:spPr>
          <a:xfrm>
            <a:off x="6553200" y="6356350"/>
            <a:ext cx="2133600" cy="365125"/>
          </a:xfrm>
          <a:prstGeom prst="rect">
            <a:avLst/>
          </a:prstGeom>
        </p:spPr>
        <p:txBody>
          <a:bodyPr/>
          <a:lstStyle/>
          <a:p>
            <a:pPr>
              <a:defRPr/>
            </a:pPr>
            <a:fld id="{55C312A4-CBE3-4AA4-8931-A5D74123A7C4}" type="slidenum">
              <a:rPr lang="en-US" smtClean="0"/>
              <a:pPr>
                <a:defRPr/>
              </a:pPr>
              <a:t>13</a:t>
            </a:fld>
            <a:endParaRPr lang="en-US" dirty="0"/>
          </a:p>
        </p:txBody>
      </p:sp>
      <p:sp>
        <p:nvSpPr>
          <p:cNvPr id="7" name="Title 2"/>
          <p:cNvSpPr txBox="1">
            <a:spLocks/>
          </p:cNvSpPr>
          <p:nvPr/>
        </p:nvSpPr>
        <p:spPr>
          <a:xfrm>
            <a:off x="533400" y="1219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smtClean="0">
                <a:ln>
                  <a:noFill/>
                </a:ln>
                <a:solidFill>
                  <a:srgbClr val="36647E"/>
                </a:solidFill>
                <a:effectLst/>
                <a:uLnTx/>
                <a:uFillTx/>
                <a:latin typeface="Arial"/>
                <a:ea typeface="+mj-ea"/>
                <a:cs typeface="Arial"/>
              </a:rPr>
              <a:t>Think About It:</a:t>
            </a:r>
          </a:p>
        </p:txBody>
      </p:sp>
      <p:pic>
        <p:nvPicPr>
          <p:cNvPr id="9" name="Picture 8" descr="5090_GENRX_MissionVideo_Icons2.png"/>
          <p:cNvPicPr>
            <a:picLocks noChangeAspect="1"/>
          </p:cNvPicPr>
          <p:nvPr/>
        </p:nvPicPr>
        <p:blipFill>
          <a:blip r:embed="rId4"/>
          <a:srcRect r="32882"/>
          <a:stretch>
            <a:fillRect/>
          </a:stretch>
        </p:blipFill>
        <p:spPr>
          <a:xfrm>
            <a:off x="5580689" y="685800"/>
            <a:ext cx="3563311" cy="5257800"/>
          </a:xfrm>
          <a:prstGeom prst="rect">
            <a:avLst/>
          </a:prstGeom>
        </p:spPr>
      </p:pic>
    </p:spTree>
    <p:extLst>
      <p:ext uri="{BB962C8B-B14F-4D97-AF65-F5344CB8AC3E}">
        <p14:creationId xmlns:p14="http://schemas.microsoft.com/office/powerpoint/2010/main" val="16862547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FF6573-6B7F-794C-88F3-370116A78082}" type="slidenum">
              <a:rPr lang="en-US" smtClean="0"/>
              <a:pPr>
                <a:defRPr/>
              </a:pPr>
              <a:t>14</a:t>
            </a:fld>
            <a:endParaRPr lang="en-US" dirty="0"/>
          </a:p>
        </p:txBody>
      </p:sp>
      <p:pic>
        <p:nvPicPr>
          <p:cNvPr id="5" name="Picture 2"/>
          <p:cNvPicPr>
            <a:picLocks noChangeAspect="1"/>
          </p:cNvPicPr>
          <p:nvPr/>
        </p:nvPicPr>
        <p:blipFill>
          <a:blip r:embed="rId3"/>
          <a:srcRect/>
          <a:stretch>
            <a:fillRect/>
          </a:stretch>
        </p:blipFill>
        <p:spPr bwMode="auto">
          <a:xfrm>
            <a:off x="838200" y="277813"/>
            <a:ext cx="7467600" cy="57277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16200000" flipH="1">
            <a:off x="2590804" y="-762001"/>
            <a:ext cx="3962401" cy="9144000"/>
          </a:xfrm>
          <a:prstGeom prst="rect">
            <a:avLst/>
          </a:prstGeom>
        </p:spPr>
      </p:pic>
      <p:sp>
        <p:nvSpPr>
          <p:cNvPr id="10" name="Title 2"/>
          <p:cNvSpPr txBox="1">
            <a:spLocks/>
          </p:cNvSpPr>
          <p:nvPr/>
        </p:nvSpPr>
        <p:spPr>
          <a:xfrm>
            <a:off x="533400" y="838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smtClean="0">
                <a:ln>
                  <a:noFill/>
                </a:ln>
                <a:solidFill>
                  <a:srgbClr val="36647E"/>
                </a:solidFill>
                <a:effectLst/>
                <a:uLnTx/>
                <a:uFillTx/>
                <a:latin typeface="Arial"/>
                <a:ea typeface="+mj-ea"/>
                <a:cs typeface="Arial"/>
              </a:rPr>
              <a:t>Think About It:</a:t>
            </a:r>
          </a:p>
        </p:txBody>
      </p:sp>
      <p:sp>
        <p:nvSpPr>
          <p:cNvPr id="5" name="Title 4"/>
          <p:cNvSpPr>
            <a:spLocks noGrp="1"/>
          </p:cNvSpPr>
          <p:nvPr>
            <p:ph type="title"/>
          </p:nvPr>
        </p:nvSpPr>
        <p:spPr>
          <a:xfrm>
            <a:off x="685800" y="2133600"/>
            <a:ext cx="3962400" cy="3048000"/>
          </a:xfrm>
        </p:spPr>
        <p:txBody>
          <a:bodyPr>
            <a:noAutofit/>
          </a:bodyPr>
          <a:lstStyle/>
          <a:p>
            <a:pPr algn="l"/>
            <a:r>
              <a:rPr lang="en-US" sz="2900" dirty="0" smtClean="0">
                <a:solidFill>
                  <a:srgbClr val="7F7F7F"/>
                </a:solidFill>
                <a:latin typeface="Arial"/>
                <a:cs typeface="Arial"/>
              </a:rPr>
              <a:t>If the characters could travel back in time, could different choices have led to more positive outcomes?</a:t>
            </a:r>
            <a:br>
              <a:rPr lang="en-US" sz="2900" dirty="0" smtClean="0">
                <a:solidFill>
                  <a:srgbClr val="7F7F7F"/>
                </a:solidFill>
                <a:latin typeface="Arial"/>
                <a:cs typeface="Arial"/>
              </a:rPr>
            </a:br>
            <a:r>
              <a:rPr lang="en-US" sz="2900" dirty="0" smtClean="0">
                <a:solidFill>
                  <a:srgbClr val="7F7F7F"/>
                </a:solidFill>
                <a:latin typeface="Arial"/>
                <a:cs typeface="Arial"/>
              </a:rPr>
              <a:t/>
            </a:r>
            <a:br>
              <a:rPr lang="en-US" sz="2900" dirty="0" smtClean="0">
                <a:solidFill>
                  <a:srgbClr val="7F7F7F"/>
                </a:solidFill>
                <a:latin typeface="Arial"/>
                <a:cs typeface="Arial"/>
              </a:rPr>
            </a:br>
            <a:r>
              <a:rPr lang="en-US" sz="2900" dirty="0" smtClean="0">
                <a:solidFill>
                  <a:srgbClr val="7F7F7F"/>
                </a:solidFill>
                <a:latin typeface="Arial"/>
                <a:cs typeface="Arial"/>
              </a:rPr>
              <a:t>Let’s find out!</a:t>
            </a:r>
            <a:endParaRPr lang="en-US" sz="2900" dirty="0">
              <a:solidFill>
                <a:srgbClr val="7F7F7F"/>
              </a:solidFill>
              <a:latin typeface="Arial"/>
              <a:cs typeface="Arial"/>
            </a:endParaRPr>
          </a:p>
        </p:txBody>
      </p:sp>
      <p:pic>
        <p:nvPicPr>
          <p:cNvPr id="6" name="Picture 5"/>
          <p:cNvPicPr>
            <a:picLocks noChangeAspect="1"/>
          </p:cNvPicPr>
          <p:nvPr/>
        </p:nvPicPr>
        <p:blipFill>
          <a:blip r:embed="rId3"/>
          <a:srcRect r="24453"/>
          <a:stretch>
            <a:fillRect/>
          </a:stretch>
        </p:blipFill>
        <p:spPr>
          <a:xfrm>
            <a:off x="5410200" y="862164"/>
            <a:ext cx="3738997" cy="5005236"/>
          </a:xfrm>
          <a:prstGeom prst="rect">
            <a:avLst/>
          </a:prstGeom>
        </p:spPr>
      </p:pic>
      <p:sp>
        <p:nvSpPr>
          <p:cNvPr id="8"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15</a:t>
            </a:fld>
            <a:endParaRPr lang="en-US" dirty="0"/>
          </a:p>
        </p:txBody>
      </p:sp>
    </p:spTree>
    <p:extLst>
      <p:ext uri="{BB962C8B-B14F-4D97-AF65-F5344CB8AC3E}">
        <p14:creationId xmlns:p14="http://schemas.microsoft.com/office/powerpoint/2010/main" val="410478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990600" y="1828800"/>
            <a:ext cx="7715250" cy="3810000"/>
          </a:xfrm>
          <a:prstGeom prst="rect">
            <a:avLst/>
          </a:prstGeom>
        </p:spPr>
      </p:pic>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EB1AD795-229B-4F07-B572-E64DBE71191D}" type="slidenum">
              <a:rPr lang="en-US" smtClean="0"/>
              <a:pPr/>
              <a:t>16</a:t>
            </a:fld>
            <a:endParaRPr lang="en-US" dirty="0"/>
          </a:p>
        </p:txBody>
      </p:sp>
      <p:sp>
        <p:nvSpPr>
          <p:cNvPr id="9" name="Content Placeholder 2"/>
          <p:cNvSpPr>
            <a:spLocks noGrp="1"/>
          </p:cNvSpPr>
          <p:nvPr>
            <p:ph idx="1"/>
          </p:nvPr>
        </p:nvSpPr>
        <p:spPr>
          <a:xfrm>
            <a:off x="1425146" y="1905000"/>
            <a:ext cx="7162800" cy="3886200"/>
          </a:xfrm>
        </p:spPr>
        <p:txBody>
          <a:bodyPr>
            <a:noAutofit/>
          </a:bodyPr>
          <a:lstStyle/>
          <a:p>
            <a:pPr marL="0" indent="0">
              <a:spcAft>
                <a:spcPts val="1200"/>
              </a:spcAft>
              <a:buNone/>
            </a:pPr>
            <a:r>
              <a:rPr lang="en-US" sz="2200" dirty="0" smtClean="0">
                <a:solidFill>
                  <a:schemeClr val="tx1">
                    <a:lumMod val="50000"/>
                    <a:lumOff val="50000"/>
                  </a:schemeClr>
                </a:solidFill>
                <a:latin typeface="Arial"/>
                <a:cs typeface="Arial"/>
              </a:rPr>
              <a:t>Form small groups. Receive your group’s scenario.</a:t>
            </a:r>
          </a:p>
          <a:p>
            <a:pPr marL="0" indent="0">
              <a:spcAft>
                <a:spcPts val="1800"/>
              </a:spcAft>
              <a:buNone/>
            </a:pPr>
            <a:r>
              <a:rPr lang="en-US" sz="2200" dirty="0" smtClean="0">
                <a:solidFill>
                  <a:schemeClr val="tx1">
                    <a:lumMod val="50000"/>
                    <a:lumOff val="50000"/>
                  </a:schemeClr>
                </a:solidFill>
                <a:latin typeface="Arial"/>
                <a:cs typeface="Arial"/>
              </a:rPr>
              <a:t>For your scenario, brainstorm different choices the characters could make to ensure a more positive outcome. </a:t>
            </a:r>
          </a:p>
          <a:p>
            <a:pPr marL="0" indent="0">
              <a:spcAft>
                <a:spcPts val="2400"/>
              </a:spcAft>
              <a:buNone/>
            </a:pPr>
            <a:r>
              <a:rPr lang="en-US" sz="2200" dirty="0" smtClean="0">
                <a:solidFill>
                  <a:schemeClr val="tx1">
                    <a:lumMod val="50000"/>
                    <a:lumOff val="50000"/>
                  </a:schemeClr>
                </a:solidFill>
                <a:latin typeface="Arial"/>
                <a:cs typeface="Arial"/>
              </a:rPr>
              <a:t>Perform this “new” scenario as a theatrical skit—ensure your skit demonstrates these different choices, as well as improved techniques for handling each situation.</a:t>
            </a:r>
          </a:p>
          <a:p>
            <a:pPr marL="0" indent="0">
              <a:spcAft>
                <a:spcPts val="1800"/>
              </a:spcAft>
              <a:buNone/>
            </a:pPr>
            <a:r>
              <a:rPr lang="en-US" sz="2200" dirty="0" smtClean="0">
                <a:solidFill>
                  <a:schemeClr val="tx1">
                    <a:lumMod val="50000"/>
                    <a:lumOff val="50000"/>
                  </a:schemeClr>
                </a:solidFill>
                <a:latin typeface="Arial"/>
                <a:cs typeface="Arial"/>
              </a:rPr>
              <a:t>Your skit should last 2-3 minutes…be creative!</a:t>
            </a:r>
            <a:endParaRPr lang="en-US" sz="2200" dirty="0">
              <a:solidFill>
                <a:schemeClr val="tx1">
                  <a:lumMod val="50000"/>
                  <a:lumOff val="50000"/>
                </a:schemeClr>
              </a:solidFill>
              <a:latin typeface="Arial"/>
              <a:cs typeface="Arial"/>
            </a:endParaRPr>
          </a:p>
        </p:txBody>
      </p:sp>
      <p:pic>
        <p:nvPicPr>
          <p:cNvPr id="12" name="Picture 32"/>
          <p:cNvPicPr>
            <a:picLocks noChangeAspect="1"/>
          </p:cNvPicPr>
          <p:nvPr/>
        </p:nvPicPr>
        <p:blipFill>
          <a:blip r:embed="rId4"/>
          <a:srcRect/>
          <a:stretch>
            <a:fillRect/>
          </a:stretch>
        </p:blipFill>
        <p:spPr bwMode="auto">
          <a:xfrm rot="5400000">
            <a:off x="710909" y="1703409"/>
            <a:ext cx="665046" cy="763428"/>
          </a:xfrm>
          <a:prstGeom prst="rect">
            <a:avLst/>
          </a:prstGeom>
          <a:noFill/>
          <a:ln w="9525">
            <a:noFill/>
            <a:miter lim="800000"/>
            <a:headEnd/>
            <a:tailEnd/>
          </a:ln>
        </p:spPr>
      </p:pic>
      <p:pic>
        <p:nvPicPr>
          <p:cNvPr id="16" name="Picture 36"/>
          <p:cNvPicPr>
            <a:picLocks noChangeAspect="1"/>
          </p:cNvPicPr>
          <p:nvPr/>
        </p:nvPicPr>
        <p:blipFill>
          <a:blip r:embed="rId5"/>
          <a:srcRect/>
          <a:stretch>
            <a:fillRect/>
          </a:stretch>
        </p:blipFill>
        <p:spPr bwMode="auto">
          <a:xfrm rot="5400000">
            <a:off x="598273" y="2602127"/>
            <a:ext cx="685800" cy="815546"/>
          </a:xfrm>
          <a:prstGeom prst="rect">
            <a:avLst/>
          </a:prstGeom>
          <a:noFill/>
          <a:ln w="9525">
            <a:noFill/>
            <a:miter lim="800000"/>
            <a:headEnd/>
            <a:tailEnd/>
          </a:ln>
        </p:spPr>
      </p:pic>
      <p:pic>
        <p:nvPicPr>
          <p:cNvPr id="20" name="Picture 40"/>
          <p:cNvPicPr>
            <a:picLocks noChangeAspect="1"/>
          </p:cNvPicPr>
          <p:nvPr/>
        </p:nvPicPr>
        <p:blipFill>
          <a:blip r:embed="rId6"/>
          <a:srcRect/>
          <a:stretch>
            <a:fillRect/>
          </a:stretch>
        </p:blipFill>
        <p:spPr bwMode="auto">
          <a:xfrm rot="5400000">
            <a:off x="672157" y="3819011"/>
            <a:ext cx="696445" cy="809532"/>
          </a:xfrm>
          <a:prstGeom prst="rect">
            <a:avLst/>
          </a:prstGeom>
          <a:noFill/>
          <a:ln w="9525">
            <a:noFill/>
            <a:miter lim="800000"/>
            <a:headEnd/>
            <a:tailEnd/>
          </a:ln>
        </p:spPr>
      </p:pic>
      <p:pic>
        <p:nvPicPr>
          <p:cNvPr id="25" name="Picture 43"/>
          <p:cNvPicPr>
            <a:picLocks noChangeAspect="1"/>
          </p:cNvPicPr>
          <p:nvPr/>
        </p:nvPicPr>
        <p:blipFill>
          <a:blip r:embed="rId7"/>
          <a:srcRect/>
          <a:stretch>
            <a:fillRect/>
          </a:stretch>
        </p:blipFill>
        <p:spPr bwMode="auto">
          <a:xfrm>
            <a:off x="663146" y="5029200"/>
            <a:ext cx="754355" cy="634416"/>
          </a:xfrm>
          <a:prstGeom prst="rect">
            <a:avLst/>
          </a:prstGeom>
          <a:noFill/>
          <a:ln w="9525">
            <a:noFill/>
            <a:miter lim="800000"/>
            <a:headEnd/>
            <a:tailEnd/>
          </a:ln>
        </p:spPr>
      </p:pic>
      <p:sp>
        <p:nvSpPr>
          <p:cNvPr id="28" name="TextBox 27"/>
          <p:cNvSpPr txBox="1"/>
          <p:nvPr/>
        </p:nvSpPr>
        <p:spPr>
          <a:xfrm>
            <a:off x="536632" y="5860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Activity Instructions</a:t>
            </a:r>
            <a:endParaRPr lang="en-US" sz="5000" b="1" dirty="0">
              <a:solidFill>
                <a:srgbClr val="36647E"/>
              </a:solidFill>
              <a:latin typeface="Arial"/>
              <a:cs typeface="Arial"/>
            </a:endParaRPr>
          </a:p>
        </p:txBody>
      </p:sp>
    </p:spTree>
    <p:extLst>
      <p:ext uri="{BB962C8B-B14F-4D97-AF65-F5344CB8AC3E}">
        <p14:creationId xmlns:p14="http://schemas.microsoft.com/office/powerpoint/2010/main" val="13734748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l="3314"/>
          <a:stretch>
            <a:fillRect/>
          </a:stretch>
        </p:blipFill>
        <p:spPr>
          <a:xfrm>
            <a:off x="8357" y="1981200"/>
            <a:ext cx="9135643" cy="3962400"/>
          </a:xfrm>
          <a:prstGeom prst="rect">
            <a:avLst/>
          </a:prstGeom>
        </p:spPr>
      </p:pic>
      <p:sp>
        <p:nvSpPr>
          <p:cNvPr id="7" name="TextBox 6"/>
          <p:cNvSpPr txBox="1"/>
          <p:nvPr/>
        </p:nvSpPr>
        <p:spPr>
          <a:xfrm>
            <a:off x="536632" y="5860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Scenario Recaps</a:t>
            </a:r>
            <a:endParaRPr lang="en-US" sz="5000" b="1" dirty="0">
              <a:solidFill>
                <a:srgbClr val="36647E"/>
              </a:solidFill>
              <a:latin typeface="Arial"/>
              <a:cs typeface="Arial"/>
            </a:endParaRPr>
          </a:p>
        </p:txBody>
      </p:sp>
      <p:sp>
        <p:nvSpPr>
          <p:cNvPr id="4" name="TextBox 3"/>
          <p:cNvSpPr txBox="1"/>
          <p:nvPr/>
        </p:nvSpPr>
        <p:spPr>
          <a:xfrm>
            <a:off x="457200" y="2895600"/>
            <a:ext cx="2438400" cy="283154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chemeClr val="tx1">
                    <a:lumMod val="50000"/>
                    <a:lumOff val="50000"/>
                  </a:schemeClr>
                </a:solidFill>
                <a:latin typeface="Arial"/>
                <a:cs typeface="Arial"/>
              </a:rPr>
              <a:t>James </a:t>
            </a:r>
            <a:r>
              <a:rPr lang="en-US" sz="2200" dirty="0">
                <a:solidFill>
                  <a:schemeClr val="tx1">
                    <a:lumMod val="50000"/>
                    <a:lumOff val="50000"/>
                  </a:schemeClr>
                </a:solidFill>
                <a:latin typeface="Arial"/>
                <a:cs typeface="Arial"/>
              </a:rPr>
              <a:t>and Peter exchange </a:t>
            </a:r>
            <a:r>
              <a:rPr lang="en-US" sz="2200" dirty="0" smtClean="0">
                <a:solidFill>
                  <a:schemeClr val="tx1">
                    <a:lumMod val="50000"/>
                    <a:lumOff val="50000"/>
                  </a:schemeClr>
                </a:solidFill>
                <a:latin typeface="Arial"/>
                <a:cs typeface="Arial"/>
              </a:rPr>
              <a:t>medication.</a:t>
            </a:r>
          </a:p>
          <a:p>
            <a:pPr marL="285750" indent="-285750">
              <a:buFont typeface="Arial" panose="020B0604020202020204" pitchFamily="34" charset="0"/>
              <a:buChar char="•"/>
            </a:pPr>
            <a:r>
              <a:rPr lang="en-US" sz="2200" dirty="0">
                <a:solidFill>
                  <a:schemeClr val="tx1">
                    <a:lumMod val="50000"/>
                    <a:lumOff val="50000"/>
                  </a:schemeClr>
                </a:solidFill>
                <a:latin typeface="Arial"/>
                <a:cs typeface="Arial"/>
              </a:rPr>
              <a:t>Both </a:t>
            </a:r>
            <a:r>
              <a:rPr lang="en-US" sz="2200" dirty="0" smtClean="0">
                <a:solidFill>
                  <a:schemeClr val="tx1">
                    <a:lumMod val="50000"/>
                    <a:lumOff val="50000"/>
                  </a:schemeClr>
                </a:solidFill>
                <a:latin typeface="Arial"/>
                <a:cs typeface="Arial"/>
              </a:rPr>
              <a:t>misuse medication by mixing it with alcohol. </a:t>
            </a:r>
            <a:endParaRPr lang="en-US" sz="2200" dirty="0">
              <a:solidFill>
                <a:schemeClr val="tx1">
                  <a:lumMod val="50000"/>
                  <a:lumOff val="50000"/>
                </a:schemeClr>
              </a:solidFill>
              <a:latin typeface="Arial"/>
              <a:cs typeface="Arial"/>
            </a:endParaRPr>
          </a:p>
          <a:p>
            <a:endParaRPr lang="en-US" sz="2400" dirty="0">
              <a:solidFill>
                <a:schemeClr val="tx1">
                  <a:lumMod val="50000"/>
                  <a:lumOff val="50000"/>
                </a:schemeClr>
              </a:solidFill>
            </a:endParaRPr>
          </a:p>
        </p:txBody>
      </p:sp>
      <p:sp>
        <p:nvSpPr>
          <p:cNvPr id="6" name="TextBox 5"/>
          <p:cNvSpPr txBox="1"/>
          <p:nvPr/>
        </p:nvSpPr>
        <p:spPr>
          <a:xfrm>
            <a:off x="6324600" y="2895600"/>
            <a:ext cx="2514600" cy="283154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rgbClr val="7F7F7F"/>
                </a:solidFill>
                <a:latin typeface="Arial"/>
                <a:cs typeface="Arial"/>
              </a:rPr>
              <a:t>Noah misuses medication by mixing it with alcohol.</a:t>
            </a:r>
          </a:p>
          <a:p>
            <a:pPr marL="285750" indent="-285750">
              <a:buFont typeface="Arial" panose="020B0604020202020204" pitchFamily="34" charset="0"/>
              <a:buChar char="•"/>
            </a:pPr>
            <a:r>
              <a:rPr lang="en-US" sz="2200" dirty="0" smtClean="0">
                <a:solidFill>
                  <a:srgbClr val="7F7F7F"/>
                </a:solidFill>
                <a:latin typeface="Arial"/>
                <a:cs typeface="Arial"/>
              </a:rPr>
              <a:t>Peter declines Noah’s invitation to misuse.</a:t>
            </a:r>
          </a:p>
          <a:p>
            <a:endParaRPr lang="en-US" sz="2400" dirty="0">
              <a:solidFill>
                <a:srgbClr val="7F7F7F"/>
              </a:solidFill>
            </a:endParaRPr>
          </a:p>
        </p:txBody>
      </p:sp>
      <p:sp>
        <p:nvSpPr>
          <p:cNvPr id="5" name="TextBox 4"/>
          <p:cNvSpPr txBox="1"/>
          <p:nvPr/>
        </p:nvSpPr>
        <p:spPr>
          <a:xfrm>
            <a:off x="3352800" y="2667000"/>
            <a:ext cx="2362200" cy="283154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rgbClr val="7F7F7F"/>
                </a:solidFill>
                <a:latin typeface="Arial"/>
                <a:cs typeface="Arial"/>
              </a:rPr>
              <a:t>Peter asks Noah for an </a:t>
            </a:r>
            <a:r>
              <a:rPr lang="en-US" sz="2200" dirty="0" err="1" smtClean="0">
                <a:solidFill>
                  <a:srgbClr val="7F7F7F"/>
                </a:solidFill>
                <a:latin typeface="Arial"/>
                <a:cs typeface="Arial"/>
              </a:rPr>
              <a:t>Adderall</a:t>
            </a:r>
            <a:r>
              <a:rPr lang="en-US" sz="2200" baseline="30000" dirty="0" smtClean="0">
                <a:solidFill>
                  <a:srgbClr val="7F7F7F"/>
                </a:solidFill>
                <a:latin typeface="Arial"/>
                <a:cs typeface="Arial"/>
              </a:rPr>
              <a:t>®</a:t>
            </a:r>
            <a:r>
              <a:rPr lang="en-US" sz="2200" dirty="0" smtClean="0">
                <a:solidFill>
                  <a:srgbClr val="7F7F7F"/>
                </a:solidFill>
                <a:latin typeface="Arial"/>
                <a:cs typeface="Arial"/>
              </a:rPr>
              <a:t> pill.</a:t>
            </a:r>
          </a:p>
          <a:p>
            <a:pPr marL="285750" indent="-285750">
              <a:buFont typeface="Arial" panose="020B0604020202020204" pitchFamily="34" charset="0"/>
              <a:buChar char="•"/>
            </a:pPr>
            <a:r>
              <a:rPr lang="en-US" sz="2200" dirty="0" smtClean="0">
                <a:solidFill>
                  <a:srgbClr val="7F7F7F"/>
                </a:solidFill>
                <a:latin typeface="Arial"/>
                <a:cs typeface="Arial"/>
              </a:rPr>
              <a:t>Noah has to decide how to handle Peter’s request.</a:t>
            </a:r>
          </a:p>
          <a:p>
            <a:endParaRPr lang="en-US" sz="2400" b="1" dirty="0">
              <a:solidFill>
                <a:srgbClr val="002060"/>
              </a:solidFill>
            </a:endParaRPr>
          </a:p>
        </p:txBody>
      </p:sp>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17</a:t>
            </a:fld>
            <a:endParaRPr lang="en-US"/>
          </a:p>
        </p:txBody>
      </p:sp>
      <p:pic>
        <p:nvPicPr>
          <p:cNvPr id="11" name="Picture 10" descr="Footer.png"/>
          <p:cNvPicPr>
            <a:picLocks noChangeAspect="1"/>
          </p:cNvPicPr>
          <p:nvPr/>
        </p:nvPicPr>
        <p:blipFill>
          <a:blip r:embed="rId4"/>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grpSp>
        <p:nvGrpSpPr>
          <p:cNvPr id="24" name="Group 23"/>
          <p:cNvGrpSpPr/>
          <p:nvPr/>
        </p:nvGrpSpPr>
        <p:grpSpPr>
          <a:xfrm>
            <a:off x="609600" y="2106706"/>
            <a:ext cx="1981200" cy="712694"/>
            <a:chOff x="609600" y="2335306"/>
            <a:chExt cx="1981200" cy="712694"/>
          </a:xfrm>
        </p:grpSpPr>
        <p:sp>
          <p:nvSpPr>
            <p:cNvPr id="16" name="Freeform 9"/>
            <p:cNvSpPr>
              <a:spLocks noChangeArrowheads="1"/>
            </p:cNvSpPr>
            <p:nvPr/>
          </p:nvSpPr>
          <p:spPr bwMode="auto">
            <a:xfrm>
              <a:off x="609600" y="2335306"/>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48BAC8"/>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17" name="Rectangle 16"/>
            <p:cNvSpPr/>
            <p:nvPr/>
          </p:nvSpPr>
          <p:spPr>
            <a:xfrm>
              <a:off x="838200" y="2438400"/>
              <a:ext cx="1611702" cy="430887"/>
            </a:xfrm>
            <a:prstGeom prst="rect">
              <a:avLst/>
            </a:prstGeom>
          </p:spPr>
          <p:txBody>
            <a:bodyPr wrap="none">
              <a:spAutoFit/>
            </a:bodyPr>
            <a:lstStyle/>
            <a:p>
              <a:r>
                <a:rPr lang="en-US" sz="2200" b="1" dirty="0" smtClean="0">
                  <a:solidFill>
                    <a:schemeClr val="bg1"/>
                  </a:solidFill>
                  <a:latin typeface="Arial"/>
                  <a:cs typeface="Arial"/>
                </a:rPr>
                <a:t>Scenario 1</a:t>
              </a:r>
            </a:p>
          </p:txBody>
        </p:sp>
      </p:grpSp>
      <p:grpSp>
        <p:nvGrpSpPr>
          <p:cNvPr id="23" name="Group 22"/>
          <p:cNvGrpSpPr/>
          <p:nvPr/>
        </p:nvGrpSpPr>
        <p:grpSpPr>
          <a:xfrm>
            <a:off x="3429000" y="1676400"/>
            <a:ext cx="1981200" cy="712694"/>
            <a:chOff x="3429000" y="1905000"/>
            <a:chExt cx="1981200" cy="712694"/>
          </a:xfrm>
        </p:grpSpPr>
        <p:sp>
          <p:nvSpPr>
            <p:cNvPr id="18" name="Freeform 9"/>
            <p:cNvSpPr>
              <a:spLocks noChangeArrowheads="1"/>
            </p:cNvSpPr>
            <p:nvPr/>
          </p:nvSpPr>
          <p:spPr bwMode="auto">
            <a:xfrm rot="10800000">
              <a:off x="3429000" y="1905000"/>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FAAF5C"/>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19" name="Rectangle 18"/>
            <p:cNvSpPr/>
            <p:nvPr/>
          </p:nvSpPr>
          <p:spPr>
            <a:xfrm>
              <a:off x="3581400" y="2057400"/>
              <a:ext cx="1611702" cy="430887"/>
            </a:xfrm>
            <a:prstGeom prst="rect">
              <a:avLst/>
            </a:prstGeom>
          </p:spPr>
          <p:txBody>
            <a:bodyPr wrap="none">
              <a:spAutoFit/>
            </a:bodyPr>
            <a:lstStyle/>
            <a:p>
              <a:r>
                <a:rPr lang="en-US" sz="2200" b="1" dirty="0" smtClean="0">
                  <a:solidFill>
                    <a:schemeClr val="bg1"/>
                  </a:solidFill>
                  <a:latin typeface="Arial"/>
                  <a:cs typeface="Arial"/>
                </a:rPr>
                <a:t>Scenario 2</a:t>
              </a:r>
            </a:p>
          </p:txBody>
        </p:sp>
      </p:grpSp>
      <p:grpSp>
        <p:nvGrpSpPr>
          <p:cNvPr id="22" name="Group 21"/>
          <p:cNvGrpSpPr/>
          <p:nvPr/>
        </p:nvGrpSpPr>
        <p:grpSpPr>
          <a:xfrm>
            <a:off x="6248400" y="1447800"/>
            <a:ext cx="2667000" cy="1143000"/>
            <a:chOff x="6248400" y="1676400"/>
            <a:chExt cx="2667000" cy="1143000"/>
          </a:xfrm>
        </p:grpSpPr>
        <p:sp>
          <p:nvSpPr>
            <p:cNvPr id="20" name="Freeform 9"/>
            <p:cNvSpPr>
              <a:spLocks noChangeArrowheads="1"/>
            </p:cNvSpPr>
            <p:nvPr/>
          </p:nvSpPr>
          <p:spPr bwMode="auto">
            <a:xfrm>
              <a:off x="6248400" y="1676400"/>
              <a:ext cx="2667000" cy="1143000"/>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A2D183"/>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21" name="Rectangle 20"/>
            <p:cNvSpPr/>
            <p:nvPr/>
          </p:nvSpPr>
          <p:spPr>
            <a:xfrm>
              <a:off x="6806557" y="2007513"/>
              <a:ext cx="1612941" cy="430887"/>
            </a:xfrm>
            <a:prstGeom prst="rect">
              <a:avLst/>
            </a:prstGeom>
          </p:spPr>
          <p:txBody>
            <a:bodyPr wrap="none">
              <a:spAutoFit/>
            </a:bodyPr>
            <a:lstStyle/>
            <a:p>
              <a:pPr algn="ctr"/>
              <a:r>
                <a:rPr lang="en-US" sz="2200" b="1" dirty="0" smtClean="0">
                  <a:solidFill>
                    <a:schemeClr val="bg1"/>
                  </a:solidFill>
                  <a:latin typeface="Arial"/>
                  <a:cs typeface="Arial"/>
                </a:rPr>
                <a:t>Scenario 3</a:t>
              </a:r>
            </a:p>
          </p:txBody>
        </p:sp>
      </p:grpSp>
    </p:spTree>
    <p:extLst>
      <p:ext uri="{BB962C8B-B14F-4D97-AF65-F5344CB8AC3E}">
        <p14:creationId xmlns:p14="http://schemas.microsoft.com/office/powerpoint/2010/main" val="414614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rcRect l="3314"/>
          <a:stretch>
            <a:fillRect/>
          </a:stretch>
        </p:blipFill>
        <p:spPr>
          <a:xfrm>
            <a:off x="8357" y="1981200"/>
            <a:ext cx="9135643" cy="4114800"/>
          </a:xfrm>
          <a:prstGeom prst="rect">
            <a:avLst/>
          </a:prstGeom>
        </p:spPr>
      </p:pic>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18</a:t>
            </a:fld>
            <a:endParaRPr lang="en-US"/>
          </a:p>
        </p:txBody>
      </p:sp>
      <p:grpSp>
        <p:nvGrpSpPr>
          <p:cNvPr id="38" name="Group 37"/>
          <p:cNvGrpSpPr/>
          <p:nvPr/>
        </p:nvGrpSpPr>
        <p:grpSpPr>
          <a:xfrm>
            <a:off x="609600" y="2106706"/>
            <a:ext cx="1981200" cy="712694"/>
            <a:chOff x="609600" y="2335306"/>
            <a:chExt cx="1981200" cy="712694"/>
          </a:xfrm>
        </p:grpSpPr>
        <p:sp>
          <p:nvSpPr>
            <p:cNvPr id="39" name="Freeform 9"/>
            <p:cNvSpPr>
              <a:spLocks noChangeArrowheads="1"/>
            </p:cNvSpPr>
            <p:nvPr/>
          </p:nvSpPr>
          <p:spPr bwMode="auto">
            <a:xfrm>
              <a:off x="609600" y="2335306"/>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48BAC8"/>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0" name="Rectangle 39"/>
            <p:cNvSpPr/>
            <p:nvPr/>
          </p:nvSpPr>
          <p:spPr>
            <a:xfrm>
              <a:off x="838200" y="2438400"/>
              <a:ext cx="1611702" cy="430887"/>
            </a:xfrm>
            <a:prstGeom prst="rect">
              <a:avLst/>
            </a:prstGeom>
          </p:spPr>
          <p:txBody>
            <a:bodyPr wrap="none">
              <a:spAutoFit/>
            </a:bodyPr>
            <a:lstStyle/>
            <a:p>
              <a:r>
                <a:rPr lang="en-US" sz="2200" b="1" dirty="0" smtClean="0">
                  <a:solidFill>
                    <a:schemeClr val="bg1"/>
                  </a:solidFill>
                  <a:latin typeface="Arial"/>
                  <a:cs typeface="Arial"/>
                </a:rPr>
                <a:t>Scenario 1</a:t>
              </a:r>
            </a:p>
          </p:txBody>
        </p:sp>
      </p:grpSp>
      <p:grpSp>
        <p:nvGrpSpPr>
          <p:cNvPr id="41" name="Group 40"/>
          <p:cNvGrpSpPr/>
          <p:nvPr/>
        </p:nvGrpSpPr>
        <p:grpSpPr>
          <a:xfrm>
            <a:off x="3429000" y="1676400"/>
            <a:ext cx="1981200" cy="712694"/>
            <a:chOff x="3429000" y="1905000"/>
            <a:chExt cx="1981200" cy="712694"/>
          </a:xfrm>
        </p:grpSpPr>
        <p:sp>
          <p:nvSpPr>
            <p:cNvPr id="42" name="Freeform 9"/>
            <p:cNvSpPr>
              <a:spLocks noChangeArrowheads="1"/>
            </p:cNvSpPr>
            <p:nvPr/>
          </p:nvSpPr>
          <p:spPr bwMode="auto">
            <a:xfrm rot="10800000">
              <a:off x="3429000" y="1905000"/>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FAAF5C"/>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3" name="Rectangle 42"/>
            <p:cNvSpPr/>
            <p:nvPr/>
          </p:nvSpPr>
          <p:spPr>
            <a:xfrm>
              <a:off x="3581400" y="2057400"/>
              <a:ext cx="1611702" cy="430887"/>
            </a:xfrm>
            <a:prstGeom prst="rect">
              <a:avLst/>
            </a:prstGeom>
          </p:spPr>
          <p:txBody>
            <a:bodyPr wrap="none">
              <a:spAutoFit/>
            </a:bodyPr>
            <a:lstStyle/>
            <a:p>
              <a:r>
                <a:rPr lang="en-US" sz="2200" b="1" dirty="0" smtClean="0">
                  <a:solidFill>
                    <a:schemeClr val="bg1"/>
                  </a:solidFill>
                  <a:latin typeface="Arial"/>
                  <a:cs typeface="Arial"/>
                </a:rPr>
                <a:t>Scenario 2</a:t>
              </a:r>
            </a:p>
          </p:txBody>
        </p:sp>
      </p:grpSp>
      <p:grpSp>
        <p:nvGrpSpPr>
          <p:cNvPr id="44" name="Group 43"/>
          <p:cNvGrpSpPr/>
          <p:nvPr/>
        </p:nvGrpSpPr>
        <p:grpSpPr>
          <a:xfrm>
            <a:off x="6248400" y="1447800"/>
            <a:ext cx="2667000" cy="1143000"/>
            <a:chOff x="6248400" y="1676400"/>
            <a:chExt cx="2667000" cy="1143000"/>
          </a:xfrm>
        </p:grpSpPr>
        <p:sp>
          <p:nvSpPr>
            <p:cNvPr id="45" name="Freeform 9"/>
            <p:cNvSpPr>
              <a:spLocks noChangeArrowheads="1"/>
            </p:cNvSpPr>
            <p:nvPr/>
          </p:nvSpPr>
          <p:spPr bwMode="auto">
            <a:xfrm>
              <a:off x="6248400" y="1676400"/>
              <a:ext cx="2667000" cy="1143000"/>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A2D183"/>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6" name="Rectangle 45"/>
            <p:cNvSpPr/>
            <p:nvPr/>
          </p:nvSpPr>
          <p:spPr>
            <a:xfrm>
              <a:off x="6806557" y="2007513"/>
              <a:ext cx="1612941" cy="430887"/>
            </a:xfrm>
            <a:prstGeom prst="rect">
              <a:avLst/>
            </a:prstGeom>
          </p:spPr>
          <p:txBody>
            <a:bodyPr wrap="none">
              <a:spAutoFit/>
            </a:bodyPr>
            <a:lstStyle/>
            <a:p>
              <a:pPr algn="ctr"/>
              <a:r>
                <a:rPr lang="en-US" sz="2200" b="1" dirty="0" smtClean="0">
                  <a:solidFill>
                    <a:schemeClr val="bg1"/>
                  </a:solidFill>
                  <a:latin typeface="Arial"/>
                  <a:cs typeface="Arial"/>
                </a:rPr>
                <a:t>Scenario 3</a:t>
              </a:r>
            </a:p>
          </p:txBody>
        </p:sp>
      </p:grpSp>
      <p:sp>
        <p:nvSpPr>
          <p:cNvPr id="47" name="TextBox 46"/>
          <p:cNvSpPr txBox="1"/>
          <p:nvPr/>
        </p:nvSpPr>
        <p:spPr>
          <a:xfrm>
            <a:off x="304800" y="2852677"/>
            <a:ext cx="2438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50000"/>
                    <a:lumOff val="50000"/>
                  </a:schemeClr>
                </a:solidFill>
                <a:latin typeface="Arial"/>
                <a:cs typeface="Arial"/>
              </a:rPr>
              <a:t>James and Peter do not misuse medication.</a:t>
            </a:r>
          </a:p>
          <a:p>
            <a:pPr marL="285750" indent="-285750">
              <a:buFont typeface="Arial" panose="020B0604020202020204" pitchFamily="34" charset="0"/>
              <a:buChar char="•"/>
            </a:pPr>
            <a:endParaRPr lang="en-US" dirty="0" smtClean="0">
              <a:solidFill>
                <a:schemeClr val="tx1">
                  <a:lumMod val="50000"/>
                  <a:lumOff val="50000"/>
                </a:schemeClr>
              </a:solidFill>
              <a:latin typeface="Arial"/>
              <a:cs typeface="Arial"/>
            </a:endParaRPr>
          </a:p>
          <a:p>
            <a:pPr marL="285750" indent="-285750">
              <a:buFont typeface="Arial" panose="020B0604020202020204" pitchFamily="34" charset="0"/>
              <a:buChar char="•"/>
            </a:pPr>
            <a:r>
              <a:rPr lang="en-US" dirty="0" smtClean="0">
                <a:solidFill>
                  <a:schemeClr val="tx1">
                    <a:lumMod val="50000"/>
                    <a:lumOff val="50000"/>
                  </a:schemeClr>
                </a:solidFill>
                <a:latin typeface="Arial"/>
                <a:cs typeface="Arial"/>
              </a:rPr>
              <a:t>They celebrate James’ birthday by playing laser tag or riding a zip line.</a:t>
            </a:r>
          </a:p>
          <a:p>
            <a:endParaRPr lang="en-US" dirty="0">
              <a:solidFill>
                <a:schemeClr val="tx1">
                  <a:lumMod val="50000"/>
                  <a:lumOff val="50000"/>
                </a:schemeClr>
              </a:solidFill>
            </a:endParaRPr>
          </a:p>
        </p:txBody>
      </p:sp>
      <p:sp>
        <p:nvSpPr>
          <p:cNvPr id="48" name="TextBox 47"/>
          <p:cNvSpPr txBox="1"/>
          <p:nvPr/>
        </p:nvSpPr>
        <p:spPr>
          <a:xfrm>
            <a:off x="6248400" y="2819400"/>
            <a:ext cx="2743200" cy="2508379"/>
          </a:xfrm>
          <a:prstGeom prst="rect">
            <a:avLst/>
          </a:prstGeom>
          <a:noFill/>
        </p:spPr>
        <p:txBody>
          <a:bodyPr wrap="square" rtlCol="0">
            <a:spAutoFit/>
          </a:bodyPr>
          <a:lstStyle/>
          <a:p>
            <a:pPr marL="285750" indent="-285750">
              <a:buFont typeface="Arial" panose="020B0604020202020204" pitchFamily="34" charset="0"/>
              <a:buChar char="•"/>
            </a:pPr>
            <a:r>
              <a:rPr lang="en-US" sz="1900" dirty="0" smtClean="0">
                <a:solidFill>
                  <a:srgbClr val="7F7F7F"/>
                </a:solidFill>
                <a:latin typeface="Arial"/>
                <a:cs typeface="Arial"/>
              </a:rPr>
              <a:t>Noah chooses to have fun without misusing R</a:t>
            </a:r>
            <a:r>
              <a:rPr lang="en-US" sz="1900" dirty="0">
                <a:solidFill>
                  <a:srgbClr val="7F7F7F"/>
                </a:solidFill>
                <a:latin typeface="Arial"/>
                <a:cs typeface="Arial"/>
              </a:rPr>
              <a:t>x</a:t>
            </a:r>
            <a:r>
              <a:rPr lang="en-US" sz="1900" dirty="0" smtClean="0">
                <a:solidFill>
                  <a:srgbClr val="7F7F7F"/>
                </a:solidFill>
                <a:latin typeface="Arial"/>
                <a:cs typeface="Arial"/>
              </a:rPr>
              <a:t> drugs.</a:t>
            </a:r>
          </a:p>
          <a:p>
            <a:pPr marL="285750" indent="-285750">
              <a:buFont typeface="Arial" panose="020B0604020202020204" pitchFamily="34" charset="0"/>
              <a:buChar char="•"/>
            </a:pPr>
            <a:endParaRPr lang="en-US" sz="1900" dirty="0" smtClean="0">
              <a:solidFill>
                <a:srgbClr val="7F7F7F"/>
              </a:solidFill>
              <a:latin typeface="Arial"/>
              <a:cs typeface="Arial"/>
            </a:endParaRPr>
          </a:p>
          <a:p>
            <a:pPr marL="285750" indent="-285750">
              <a:buFont typeface="Arial" panose="020B0604020202020204" pitchFamily="34" charset="0"/>
              <a:buChar char="•"/>
            </a:pPr>
            <a:r>
              <a:rPr lang="en-US" sz="1900" dirty="0" smtClean="0">
                <a:solidFill>
                  <a:srgbClr val="7F7F7F"/>
                </a:solidFill>
                <a:latin typeface="Arial"/>
                <a:cs typeface="Arial"/>
              </a:rPr>
              <a:t>Noah and Peter host a game night with friends.</a:t>
            </a:r>
          </a:p>
          <a:p>
            <a:endParaRPr lang="en-US" sz="2400" dirty="0">
              <a:solidFill>
                <a:srgbClr val="7F7F7F"/>
              </a:solidFill>
            </a:endParaRPr>
          </a:p>
        </p:txBody>
      </p:sp>
      <p:sp>
        <p:nvSpPr>
          <p:cNvPr id="49" name="TextBox 48"/>
          <p:cNvSpPr txBox="1"/>
          <p:nvPr/>
        </p:nvSpPr>
        <p:spPr>
          <a:xfrm>
            <a:off x="3200400" y="2667000"/>
            <a:ext cx="2590800" cy="295465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7F7F7F"/>
                </a:solidFill>
                <a:latin typeface="Arial"/>
                <a:cs typeface="Arial"/>
              </a:rPr>
              <a:t>Noah informs Peter she is uncomfortable sharing her Rx medication since it is illegal. </a:t>
            </a:r>
          </a:p>
          <a:p>
            <a:pPr marL="285750" indent="-285750">
              <a:buFont typeface="Arial" panose="020B0604020202020204" pitchFamily="34" charset="0"/>
              <a:buChar char="•"/>
            </a:pPr>
            <a:endParaRPr lang="en-US" dirty="0" smtClean="0">
              <a:solidFill>
                <a:srgbClr val="7F7F7F"/>
              </a:solidFill>
              <a:latin typeface="Arial"/>
              <a:cs typeface="Arial"/>
            </a:endParaRPr>
          </a:p>
          <a:p>
            <a:pPr marL="285750" indent="-285750">
              <a:buFont typeface="Arial" panose="020B0604020202020204" pitchFamily="34" charset="0"/>
              <a:buChar char="•"/>
            </a:pPr>
            <a:r>
              <a:rPr lang="en-US" dirty="0" smtClean="0">
                <a:solidFill>
                  <a:srgbClr val="7F7F7F"/>
                </a:solidFill>
                <a:latin typeface="Arial"/>
                <a:cs typeface="Arial"/>
              </a:rPr>
              <a:t>Noah offers to help Peter study for future exams.</a:t>
            </a:r>
          </a:p>
          <a:p>
            <a:endParaRPr lang="en-US" sz="2400" b="1" dirty="0">
              <a:solidFill>
                <a:srgbClr val="002060"/>
              </a:solidFill>
            </a:endParaRPr>
          </a:p>
        </p:txBody>
      </p:sp>
      <p:sp>
        <p:nvSpPr>
          <p:cNvPr id="50" name="TextBox 49"/>
          <p:cNvSpPr txBox="1"/>
          <p:nvPr/>
        </p:nvSpPr>
        <p:spPr>
          <a:xfrm>
            <a:off x="536632" y="5860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 Different Choices</a:t>
            </a:r>
            <a:endParaRPr lang="en-US" sz="5000" b="1" dirty="0">
              <a:solidFill>
                <a:srgbClr val="36647E"/>
              </a:solidFill>
              <a:latin typeface="Arial"/>
              <a:cs typeface="Arial"/>
            </a:endParaRPr>
          </a:p>
        </p:txBody>
      </p:sp>
    </p:spTree>
    <p:extLst>
      <p:ext uri="{BB962C8B-B14F-4D97-AF65-F5344CB8AC3E}">
        <p14:creationId xmlns:p14="http://schemas.microsoft.com/office/powerpoint/2010/main" val="3689399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19</a:t>
            </a:fld>
            <a:endParaRPr lang="en-US" dirty="0"/>
          </a:p>
        </p:txBody>
      </p:sp>
      <p:pic>
        <p:nvPicPr>
          <p:cNvPr id="11" name="Picture 10"/>
          <p:cNvPicPr>
            <a:picLocks noChangeAspect="1"/>
          </p:cNvPicPr>
          <p:nvPr/>
        </p:nvPicPr>
        <p:blipFill>
          <a:blip r:embed="rId3"/>
          <a:stretch>
            <a:fillRect/>
          </a:stretch>
        </p:blipFill>
        <p:spPr>
          <a:xfrm rot="5400000">
            <a:off x="2975266" y="-606134"/>
            <a:ext cx="3193473" cy="9144000"/>
          </a:xfrm>
          <a:prstGeom prst="rect">
            <a:avLst/>
          </a:prstGeom>
        </p:spPr>
      </p:pic>
      <p:sp>
        <p:nvSpPr>
          <p:cNvPr id="12" name="Title 2"/>
          <p:cNvSpPr>
            <a:spLocks noGrp="1"/>
          </p:cNvSpPr>
          <p:nvPr>
            <p:ph type="title"/>
          </p:nvPr>
        </p:nvSpPr>
        <p:spPr>
          <a:xfrm>
            <a:off x="2438400" y="1066800"/>
            <a:ext cx="6705600" cy="1143000"/>
          </a:xfrm>
        </p:spPr>
        <p:txBody>
          <a:bodyPr>
            <a:noAutofit/>
          </a:bodyPr>
          <a:lstStyle/>
          <a:p>
            <a:pPr algn="l"/>
            <a:r>
              <a:rPr lang="en-US" sz="4200" b="1" dirty="0" smtClean="0">
                <a:solidFill>
                  <a:srgbClr val="36647E"/>
                </a:solidFill>
                <a:latin typeface="Arial"/>
                <a:cs typeface="Arial"/>
              </a:rPr>
              <a:t>Summary: Use Medications Safely</a:t>
            </a:r>
            <a:endParaRPr lang="en-US" sz="4200" b="1" dirty="0">
              <a:solidFill>
                <a:srgbClr val="36647E"/>
              </a:solidFill>
              <a:latin typeface="Arial"/>
              <a:cs typeface="Arial"/>
            </a:endParaRPr>
          </a:p>
        </p:txBody>
      </p:sp>
      <p:pic>
        <p:nvPicPr>
          <p:cNvPr id="13" name="Picture 12"/>
          <p:cNvPicPr>
            <a:picLocks noChangeAspect="1"/>
          </p:cNvPicPr>
          <p:nvPr/>
        </p:nvPicPr>
        <p:blipFill>
          <a:blip r:embed="rId4" cstate="print"/>
          <a:srcRect l="23656"/>
          <a:stretch>
            <a:fillRect/>
          </a:stretch>
        </p:blipFill>
        <p:spPr>
          <a:xfrm>
            <a:off x="0" y="1066800"/>
            <a:ext cx="2913554" cy="4515616"/>
          </a:xfrm>
          <a:prstGeom prst="rect">
            <a:avLst/>
          </a:prstGeom>
        </p:spPr>
      </p:pic>
      <p:sp>
        <p:nvSpPr>
          <p:cNvPr id="14" name="Content Placeholder 6"/>
          <p:cNvSpPr txBox="1">
            <a:spLocks/>
          </p:cNvSpPr>
          <p:nvPr/>
        </p:nvSpPr>
        <p:spPr>
          <a:xfrm>
            <a:off x="3276600" y="2743200"/>
            <a:ext cx="53340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Keep for yourself</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rgbClr val="7F7F7F"/>
                </a:solidFill>
                <a:effectLst/>
                <a:uLnTx/>
                <a:uFillTx/>
                <a:latin typeface="Arial"/>
                <a:ea typeface="+mn-ea"/>
                <a:cs typeface="Arial"/>
              </a:rPr>
              <a:t>Follow instructions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3600" dirty="0" smtClean="0">
                <a:solidFill>
                  <a:srgbClr val="7F7F7F"/>
                </a:solidFill>
                <a:latin typeface="Arial"/>
                <a:cs typeface="Arial"/>
              </a:rPr>
              <a:t>Be</a:t>
            </a:r>
            <a:r>
              <a:rPr kumimoji="0" lang="en-US" sz="3600" i="0" u="none" strike="noStrike" kern="1200" cap="none" spc="0" normalizeH="0" baseline="0" noProof="0" dirty="0" smtClean="0">
                <a:ln>
                  <a:noFill/>
                </a:ln>
                <a:solidFill>
                  <a:srgbClr val="7F7F7F"/>
                </a:solidFill>
                <a:effectLst/>
                <a:uLnTx/>
                <a:uFillTx/>
                <a:latin typeface="Arial"/>
                <a:ea typeface="+mn-ea"/>
                <a:cs typeface="Arial"/>
              </a:rPr>
              <a:t> a good role model</a:t>
            </a:r>
            <a:endParaRPr kumimoji="0" lang="en-US" sz="3600" i="0" u="none" strike="noStrike" kern="1200" cap="none" spc="0" normalizeH="0" baseline="0" noProof="0" dirty="0">
              <a:ln>
                <a:noFill/>
              </a:ln>
              <a:solidFill>
                <a:srgbClr val="7F7F7F"/>
              </a:solidFill>
              <a:effectLst/>
              <a:uLnTx/>
              <a:uFillTx/>
              <a:latin typeface="Arial"/>
              <a:ea typeface="+mn-ea"/>
              <a:cs typeface="Arial"/>
            </a:endParaRPr>
          </a:p>
        </p:txBody>
      </p:sp>
    </p:spTree>
    <p:extLst>
      <p:ext uri="{BB962C8B-B14F-4D97-AF65-F5344CB8AC3E}">
        <p14:creationId xmlns:p14="http://schemas.microsoft.com/office/powerpoint/2010/main" val="13106859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2</a:t>
            </a:fld>
            <a:endParaRPr lang="en-US" dirty="0"/>
          </a:p>
        </p:txBody>
      </p:sp>
      <p:pic>
        <p:nvPicPr>
          <p:cNvPr id="6" name="Picture 5"/>
          <p:cNvPicPr>
            <a:picLocks noChangeAspect="1"/>
          </p:cNvPicPr>
          <p:nvPr/>
        </p:nvPicPr>
        <p:blipFill>
          <a:blip r:embed="rId3"/>
          <a:stretch>
            <a:fillRect/>
          </a:stretch>
        </p:blipFill>
        <p:spPr>
          <a:xfrm rot="5400000">
            <a:off x="2251364" y="-1260763"/>
            <a:ext cx="4641273" cy="9144000"/>
          </a:xfrm>
          <a:prstGeom prst="rect">
            <a:avLst/>
          </a:prstGeom>
        </p:spPr>
      </p:pic>
      <p:sp>
        <p:nvSpPr>
          <p:cNvPr id="8" name="Text Placeholder 3"/>
          <p:cNvSpPr>
            <a:spLocks noGrp="1"/>
          </p:cNvSpPr>
          <p:nvPr>
            <p:ph type="body" sz="half" idx="2"/>
          </p:nvPr>
        </p:nvSpPr>
        <p:spPr>
          <a:xfrm>
            <a:off x="4495800" y="1676400"/>
            <a:ext cx="4191000" cy="2971800"/>
          </a:xfrm>
        </p:spPr>
        <p:txBody>
          <a:bodyPr>
            <a:noAutofit/>
          </a:bodyPr>
          <a:lstStyle/>
          <a:p>
            <a:r>
              <a:rPr lang="en-US" sz="3700" b="1" dirty="0" smtClean="0">
                <a:solidFill>
                  <a:srgbClr val="36647E"/>
                </a:solidFill>
                <a:latin typeface="Arial"/>
                <a:cs typeface="Arial"/>
              </a:rPr>
              <a:t>Medications can help us when used as directed by a healthcare professional</a:t>
            </a:r>
            <a:endParaRPr lang="en-US" sz="3700" b="1" dirty="0">
              <a:solidFill>
                <a:srgbClr val="36647E"/>
              </a:solidFill>
              <a:latin typeface="Arial"/>
              <a:cs typeface="Arial"/>
            </a:endParaRPr>
          </a:p>
        </p:txBody>
      </p:sp>
      <p:pic>
        <p:nvPicPr>
          <p:cNvPr id="10" name="Picture 9" descr="5090_GENRX_MissionVideo_Icons-50.png"/>
          <p:cNvPicPr>
            <a:picLocks noChangeAspect="1"/>
          </p:cNvPicPr>
          <p:nvPr/>
        </p:nvPicPr>
        <p:blipFill>
          <a:blip r:embed="rId4"/>
          <a:srcRect l="20987"/>
          <a:stretch>
            <a:fillRect/>
          </a:stretch>
        </p:blipFill>
        <p:spPr>
          <a:xfrm>
            <a:off x="0" y="0"/>
            <a:ext cx="4286241" cy="5867400"/>
          </a:xfrm>
          <a:prstGeom prst="rect">
            <a:avLst/>
          </a:prstGeom>
        </p:spPr>
      </p:pic>
    </p:spTree>
    <p:extLst>
      <p:ext uri="{BB962C8B-B14F-4D97-AF65-F5344CB8AC3E}">
        <p14:creationId xmlns:p14="http://schemas.microsoft.com/office/powerpoint/2010/main" val="25594431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20</a:t>
            </a:fld>
            <a:endParaRPr lang="en-US" dirty="0"/>
          </a:p>
        </p:txBody>
      </p:sp>
      <p:pic>
        <p:nvPicPr>
          <p:cNvPr id="12" name="Picture 11"/>
          <p:cNvPicPr>
            <a:picLocks noChangeAspect="1"/>
          </p:cNvPicPr>
          <p:nvPr/>
        </p:nvPicPr>
        <p:blipFill>
          <a:blip r:embed="rId3"/>
          <a:stretch>
            <a:fillRect/>
          </a:stretch>
        </p:blipFill>
        <p:spPr>
          <a:xfrm rot="16200000" flipH="1">
            <a:off x="3162305" y="-1257300"/>
            <a:ext cx="2819399" cy="9144000"/>
          </a:xfrm>
          <a:prstGeom prst="rect">
            <a:avLst/>
          </a:prstGeom>
        </p:spPr>
      </p:pic>
      <p:sp>
        <p:nvSpPr>
          <p:cNvPr id="13" name="Title 2"/>
          <p:cNvSpPr>
            <a:spLocks noGrp="1"/>
          </p:cNvSpPr>
          <p:nvPr>
            <p:ph type="title"/>
          </p:nvPr>
        </p:nvSpPr>
        <p:spPr>
          <a:xfrm>
            <a:off x="533400" y="838200"/>
            <a:ext cx="6781800" cy="1143000"/>
          </a:xfrm>
        </p:spPr>
        <p:txBody>
          <a:bodyPr>
            <a:noAutofit/>
          </a:bodyPr>
          <a:lstStyle/>
          <a:p>
            <a:pPr algn="l"/>
            <a:r>
              <a:rPr lang="en-US" sz="5700" b="1" dirty="0" smtClean="0">
                <a:solidFill>
                  <a:srgbClr val="36647E"/>
                </a:solidFill>
                <a:latin typeface="Arial"/>
                <a:cs typeface="Arial"/>
              </a:rPr>
              <a:t>Help Others</a:t>
            </a:r>
            <a:endParaRPr lang="en-US" sz="5700" b="1" dirty="0">
              <a:solidFill>
                <a:srgbClr val="36647E"/>
              </a:solidFill>
              <a:latin typeface="Arial"/>
              <a:cs typeface="Arial"/>
            </a:endParaRPr>
          </a:p>
        </p:txBody>
      </p:sp>
      <p:pic>
        <p:nvPicPr>
          <p:cNvPr id="14" name="Picture 13"/>
          <p:cNvPicPr>
            <a:picLocks noChangeAspect="1"/>
          </p:cNvPicPr>
          <p:nvPr/>
        </p:nvPicPr>
        <p:blipFill>
          <a:blip r:embed="rId4" cstate="print"/>
          <a:srcRect r="40043"/>
          <a:stretch>
            <a:fillRect/>
          </a:stretch>
        </p:blipFill>
        <p:spPr>
          <a:xfrm>
            <a:off x="5538270" y="762000"/>
            <a:ext cx="3605730" cy="5105400"/>
          </a:xfrm>
          <a:prstGeom prst="rect">
            <a:avLst/>
          </a:prstGeom>
        </p:spPr>
      </p:pic>
      <p:sp>
        <p:nvSpPr>
          <p:cNvPr id="15" name="Content Placeholder 6"/>
          <p:cNvSpPr>
            <a:spLocks noGrp="1"/>
          </p:cNvSpPr>
          <p:nvPr>
            <p:ph idx="1"/>
          </p:nvPr>
        </p:nvSpPr>
        <p:spPr>
          <a:xfrm>
            <a:off x="381000" y="2209797"/>
            <a:ext cx="5410200" cy="2209800"/>
          </a:xfrm>
        </p:spPr>
        <p:txBody>
          <a:bodyPr>
            <a:normAutofit fontScale="92500"/>
          </a:bodyPr>
          <a:lstStyle/>
          <a:p>
            <a:pPr marL="514350" indent="-514350">
              <a:buFont typeface="+mj-lt"/>
              <a:buAutoNum type="arabicPeriod"/>
            </a:pPr>
            <a:r>
              <a:rPr lang="en-US" sz="3600" dirty="0" smtClean="0">
                <a:solidFill>
                  <a:srgbClr val="7F7F7F"/>
                </a:solidFill>
                <a:latin typeface="Arial"/>
                <a:cs typeface="Arial"/>
              </a:rPr>
              <a:t>Learn more </a:t>
            </a:r>
            <a:endParaRPr lang="en-US" sz="3600" dirty="0">
              <a:solidFill>
                <a:srgbClr val="7F7F7F"/>
              </a:solidFill>
              <a:latin typeface="Arial"/>
              <a:cs typeface="Arial"/>
            </a:endParaRPr>
          </a:p>
          <a:p>
            <a:pPr marL="514350" indent="-514350">
              <a:buFont typeface="+mj-lt"/>
              <a:buAutoNum type="arabicPeriod"/>
            </a:pPr>
            <a:r>
              <a:rPr lang="en-US" sz="3600" dirty="0" smtClean="0">
                <a:solidFill>
                  <a:srgbClr val="7F7F7F"/>
                </a:solidFill>
                <a:latin typeface="Arial"/>
                <a:cs typeface="Arial"/>
              </a:rPr>
              <a:t>Share the information</a:t>
            </a:r>
          </a:p>
          <a:p>
            <a:pPr marL="514350" indent="-514350">
              <a:buFont typeface="+mj-lt"/>
              <a:buAutoNum type="arabicPeriod"/>
            </a:pPr>
            <a:r>
              <a:rPr lang="en-US" sz="3600" dirty="0" smtClean="0">
                <a:solidFill>
                  <a:srgbClr val="7F7F7F"/>
                </a:solidFill>
                <a:latin typeface="Arial"/>
                <a:cs typeface="Arial"/>
              </a:rPr>
              <a:t>Talk </a:t>
            </a:r>
            <a:r>
              <a:rPr lang="en-US" sz="3600" dirty="0">
                <a:solidFill>
                  <a:srgbClr val="7F7F7F"/>
                </a:solidFill>
                <a:latin typeface="Arial"/>
                <a:cs typeface="Arial"/>
              </a:rPr>
              <a:t>with a trusted adult</a:t>
            </a:r>
          </a:p>
          <a:p>
            <a:pPr marL="514350" indent="-514350">
              <a:buFont typeface="+mj-lt"/>
              <a:buAutoNum type="arabicPeriod"/>
            </a:pPr>
            <a:endParaRPr lang="en-US" sz="3600" dirty="0" smtClean="0">
              <a:solidFill>
                <a:schemeClr val="tx1">
                  <a:lumMod val="65000"/>
                  <a:lumOff val="35000"/>
                </a:schemeClr>
              </a:solidFill>
            </a:endParaRPr>
          </a:p>
        </p:txBody>
      </p:sp>
      <p:sp>
        <p:nvSpPr>
          <p:cNvPr id="18" name="TextBox 17"/>
          <p:cNvSpPr txBox="1"/>
          <p:nvPr/>
        </p:nvSpPr>
        <p:spPr>
          <a:xfrm>
            <a:off x="381000" y="4718447"/>
            <a:ext cx="5048305" cy="615553"/>
          </a:xfrm>
          <a:prstGeom prst="rect">
            <a:avLst/>
          </a:prstGeom>
          <a:noFill/>
        </p:spPr>
        <p:txBody>
          <a:bodyPr wrap="none" rtlCol="0">
            <a:spAutoFit/>
          </a:bodyPr>
          <a:lstStyle/>
          <a:p>
            <a:r>
              <a:rPr lang="en-US" sz="3400" b="1" dirty="0" smtClean="0">
                <a:solidFill>
                  <a:srgbClr val="48BAC8"/>
                </a:solidFill>
                <a:latin typeface="Arial"/>
                <a:cs typeface="Arial"/>
              </a:rPr>
              <a:t>Visit: GenerationRx.org</a:t>
            </a:r>
            <a:endParaRPr lang="en-US" sz="3400" b="1" dirty="0">
              <a:solidFill>
                <a:srgbClr val="48BAC8"/>
              </a:solidFill>
              <a:latin typeface="Arial"/>
              <a:cs typeface="Arial"/>
            </a:endParaRPr>
          </a:p>
        </p:txBody>
      </p:sp>
    </p:spTree>
    <p:extLst>
      <p:ext uri="{BB962C8B-B14F-4D97-AF65-F5344CB8AC3E}">
        <p14:creationId xmlns:p14="http://schemas.microsoft.com/office/powerpoint/2010/main" val="19725971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nterACT_logo-square.png"/>
          <p:cNvPicPr>
            <a:picLocks noChangeAspect="1"/>
          </p:cNvPicPr>
          <p:nvPr/>
        </p:nvPicPr>
        <p:blipFill>
          <a:blip r:embed="rId3"/>
          <a:stretch>
            <a:fillRect/>
          </a:stretch>
        </p:blipFill>
        <p:spPr>
          <a:xfrm>
            <a:off x="6858000" y="5404964"/>
            <a:ext cx="1905000" cy="1177636"/>
          </a:xfrm>
          <a:prstGeom prst="rect">
            <a:avLst/>
          </a:prstGeom>
        </p:spPr>
      </p:pic>
      <p:pic>
        <p:nvPicPr>
          <p:cNvPr id="6" name="Content Placeholder 4"/>
          <p:cNvPicPr>
            <a:picLocks noChangeAspect="1"/>
          </p:cNvPicPr>
          <p:nvPr/>
        </p:nvPicPr>
        <p:blipFill>
          <a:blip r:embed="rId4"/>
          <a:stretch>
            <a:fillRect/>
          </a:stretch>
        </p:blipFill>
        <p:spPr>
          <a:xfrm>
            <a:off x="381000" y="5600684"/>
            <a:ext cx="2331020" cy="936048"/>
          </a:xfrm>
          <a:prstGeom prst="rect">
            <a:avLst/>
          </a:prstGeom>
        </p:spPr>
      </p:pic>
      <p:pic>
        <p:nvPicPr>
          <p:cNvPr id="7" name="Content Placeholder 9"/>
          <p:cNvPicPr>
            <a:picLocks noChangeAspect="1"/>
          </p:cNvPicPr>
          <p:nvPr/>
        </p:nvPicPr>
        <p:blipFill>
          <a:blip r:embed="rId5"/>
          <a:stretch>
            <a:fillRect/>
          </a:stretch>
        </p:blipFill>
        <p:spPr>
          <a:xfrm>
            <a:off x="3200400" y="6033417"/>
            <a:ext cx="3195221" cy="457869"/>
          </a:xfrm>
          <a:prstGeom prst="rect">
            <a:avLst/>
          </a:prstGeom>
        </p:spPr>
      </p:pic>
      <p:sp>
        <p:nvSpPr>
          <p:cNvPr id="11" name="TextBox 10"/>
          <p:cNvSpPr txBox="1"/>
          <p:nvPr/>
        </p:nvSpPr>
        <p:spPr>
          <a:xfrm>
            <a:off x="3276600" y="5410200"/>
            <a:ext cx="2370398" cy="415498"/>
          </a:xfrm>
          <a:prstGeom prst="rect">
            <a:avLst/>
          </a:prstGeom>
          <a:noFill/>
        </p:spPr>
        <p:txBody>
          <a:bodyPr wrap="none" rtlCol="0">
            <a:spAutoFit/>
          </a:bodyPr>
          <a:lstStyle/>
          <a:p>
            <a:pPr algn="ctr"/>
            <a:r>
              <a:rPr lang="en-US" sz="2100" dirty="0" smtClean="0">
                <a:solidFill>
                  <a:schemeClr val="bg1">
                    <a:lumMod val="65000"/>
                  </a:schemeClr>
                </a:solidFill>
                <a:latin typeface="Arial"/>
                <a:cs typeface="Arial"/>
              </a:rPr>
              <a:t>Brought to you by:</a:t>
            </a:r>
            <a:endParaRPr lang="en-US" sz="2100" dirty="0">
              <a:solidFill>
                <a:schemeClr val="bg1">
                  <a:lumMod val="65000"/>
                </a:schemeClr>
              </a:solidFill>
              <a:latin typeface="Arial"/>
              <a:cs typeface="Arial"/>
            </a:endParaRPr>
          </a:p>
        </p:txBody>
      </p:sp>
    </p:spTree>
    <p:extLst>
      <p:ext uri="{BB962C8B-B14F-4D97-AF65-F5344CB8AC3E}">
        <p14:creationId xmlns:p14="http://schemas.microsoft.com/office/powerpoint/2010/main" val="9700428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3</a:t>
            </a:fld>
            <a:endParaRPr lang="en-US" dirty="0"/>
          </a:p>
        </p:txBody>
      </p:sp>
      <p:pic>
        <p:nvPicPr>
          <p:cNvPr id="11" name="Picture 10"/>
          <p:cNvPicPr>
            <a:picLocks noChangeAspect="1"/>
          </p:cNvPicPr>
          <p:nvPr/>
        </p:nvPicPr>
        <p:blipFill>
          <a:blip r:embed="rId3"/>
          <a:srcRect l="10771" r="2486"/>
          <a:stretch>
            <a:fillRect/>
          </a:stretch>
        </p:blipFill>
        <p:spPr>
          <a:xfrm>
            <a:off x="-10240" y="2342821"/>
            <a:ext cx="9154240" cy="2686379"/>
          </a:xfrm>
          <a:prstGeom prst="rect">
            <a:avLst/>
          </a:prstGeom>
        </p:spPr>
      </p:pic>
      <p:sp>
        <p:nvSpPr>
          <p:cNvPr id="12" name="Title 4"/>
          <p:cNvSpPr>
            <a:spLocks noGrp="1"/>
          </p:cNvSpPr>
          <p:nvPr>
            <p:ph type="title"/>
          </p:nvPr>
        </p:nvSpPr>
        <p:spPr>
          <a:xfrm>
            <a:off x="457200" y="609600"/>
            <a:ext cx="8229600" cy="1143000"/>
          </a:xfrm>
        </p:spPr>
        <p:txBody>
          <a:bodyPr>
            <a:normAutofit/>
          </a:bodyPr>
          <a:lstStyle/>
          <a:p>
            <a:r>
              <a:rPr lang="en-US" sz="4800" b="1" dirty="0" smtClean="0">
                <a:solidFill>
                  <a:srgbClr val="36647E"/>
                </a:solidFill>
                <a:latin typeface="Arial"/>
                <a:cs typeface="Arial"/>
              </a:rPr>
              <a:t>Misusing medications is:</a:t>
            </a:r>
            <a:endParaRPr lang="en-US" sz="4800" b="1" dirty="0">
              <a:solidFill>
                <a:srgbClr val="36647E"/>
              </a:solidFill>
              <a:latin typeface="Arial"/>
              <a:cs typeface="Arial"/>
            </a:endParaRPr>
          </a:p>
        </p:txBody>
      </p:sp>
      <p:sp>
        <p:nvSpPr>
          <p:cNvPr id="13" name="Content Placeholder 6"/>
          <p:cNvSpPr>
            <a:spLocks noGrp="1"/>
          </p:cNvSpPr>
          <p:nvPr>
            <p:ph idx="1"/>
          </p:nvPr>
        </p:nvSpPr>
        <p:spPr>
          <a:xfrm>
            <a:off x="304800" y="3104821"/>
            <a:ext cx="1981200" cy="1524000"/>
          </a:xfrm>
        </p:spPr>
        <p:txBody>
          <a:bodyPr>
            <a:noAutofit/>
          </a:bodyPr>
          <a:lstStyle/>
          <a:p>
            <a:pPr marL="0" indent="0" algn="ctr">
              <a:buNone/>
            </a:pPr>
            <a:r>
              <a:rPr lang="en-US" sz="2800" dirty="0" smtClean="0">
                <a:solidFill>
                  <a:schemeClr val="tx1">
                    <a:lumMod val="50000"/>
                    <a:lumOff val="50000"/>
                  </a:schemeClr>
                </a:solidFill>
                <a:latin typeface="Arial"/>
                <a:cs typeface="Arial"/>
              </a:rPr>
              <a:t>Taking more than prescribed.</a:t>
            </a:r>
          </a:p>
        </p:txBody>
      </p:sp>
      <p:sp>
        <p:nvSpPr>
          <p:cNvPr id="15" name="TextBox 14"/>
          <p:cNvSpPr txBox="1"/>
          <p:nvPr/>
        </p:nvSpPr>
        <p:spPr>
          <a:xfrm>
            <a:off x="1828800" y="5144869"/>
            <a:ext cx="5713560" cy="646331"/>
          </a:xfrm>
          <a:prstGeom prst="rect">
            <a:avLst/>
          </a:prstGeom>
          <a:noFill/>
        </p:spPr>
        <p:txBody>
          <a:bodyPr wrap="none" rtlCol="0">
            <a:spAutoFit/>
          </a:bodyPr>
          <a:lstStyle/>
          <a:p>
            <a:r>
              <a:rPr lang="en-US" sz="3600" i="1" dirty="0" smtClean="0">
                <a:solidFill>
                  <a:srgbClr val="36647E"/>
                </a:solidFill>
                <a:latin typeface="Arial"/>
                <a:cs typeface="Arial"/>
              </a:rPr>
              <a:t>Regardless of intentions…</a:t>
            </a:r>
            <a:endParaRPr lang="en-US" sz="3600" i="1" dirty="0">
              <a:solidFill>
                <a:srgbClr val="36647E"/>
              </a:solidFill>
              <a:latin typeface="Arial"/>
              <a:cs typeface="Arial"/>
            </a:endParaRPr>
          </a:p>
        </p:txBody>
      </p:sp>
      <p:sp>
        <p:nvSpPr>
          <p:cNvPr id="16" name="Content Placeholder 6"/>
          <p:cNvSpPr txBox="1">
            <a:spLocks/>
          </p:cNvSpPr>
          <p:nvPr/>
        </p:nvSpPr>
        <p:spPr>
          <a:xfrm>
            <a:off x="2743200" y="2952421"/>
            <a:ext cx="2895600" cy="19050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Taking medication for a reason different than prescribed.</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sp>
        <p:nvSpPr>
          <p:cNvPr id="17" name="Content Placeholder 6"/>
          <p:cNvSpPr txBox="1">
            <a:spLocks/>
          </p:cNvSpPr>
          <p:nvPr/>
        </p:nvSpPr>
        <p:spPr>
          <a:xfrm>
            <a:off x="5943600" y="3181021"/>
            <a:ext cx="2895600" cy="14478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Sharing or taking someone else’s medication.</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pic>
        <p:nvPicPr>
          <p:cNvPr id="18" name="Picture 17"/>
          <p:cNvPicPr>
            <a:picLocks noChangeAspect="1"/>
          </p:cNvPicPr>
          <p:nvPr/>
        </p:nvPicPr>
        <p:blipFill>
          <a:blip r:embed="rId4"/>
          <a:stretch>
            <a:fillRect/>
          </a:stretch>
        </p:blipFill>
        <p:spPr>
          <a:xfrm rot="5400000">
            <a:off x="831850" y="1968171"/>
            <a:ext cx="939800" cy="1079500"/>
          </a:xfrm>
          <a:prstGeom prst="rect">
            <a:avLst/>
          </a:prstGeom>
        </p:spPr>
      </p:pic>
      <p:pic>
        <p:nvPicPr>
          <p:cNvPr id="19" name="Picture 18"/>
          <p:cNvPicPr>
            <a:picLocks noChangeAspect="1"/>
          </p:cNvPicPr>
          <p:nvPr/>
        </p:nvPicPr>
        <p:blipFill>
          <a:blip r:embed="rId5"/>
          <a:stretch>
            <a:fillRect/>
          </a:stretch>
        </p:blipFill>
        <p:spPr>
          <a:xfrm rot="5400000">
            <a:off x="3670300" y="1796721"/>
            <a:ext cx="939800" cy="1117600"/>
          </a:xfrm>
          <a:prstGeom prst="rect">
            <a:avLst/>
          </a:prstGeom>
        </p:spPr>
      </p:pic>
      <p:pic>
        <p:nvPicPr>
          <p:cNvPr id="20" name="Picture 19"/>
          <p:cNvPicPr>
            <a:picLocks noChangeAspect="1"/>
          </p:cNvPicPr>
          <p:nvPr/>
        </p:nvPicPr>
        <p:blipFill>
          <a:blip r:embed="rId6"/>
          <a:stretch>
            <a:fillRect/>
          </a:stretch>
        </p:blipFill>
        <p:spPr>
          <a:xfrm rot="5400000">
            <a:off x="6705600" y="1961821"/>
            <a:ext cx="939800" cy="1092200"/>
          </a:xfrm>
          <a:prstGeom prst="rect">
            <a:avLst/>
          </a:prstGeom>
        </p:spPr>
      </p:pic>
    </p:spTree>
    <p:extLst>
      <p:ext uri="{BB962C8B-B14F-4D97-AF65-F5344CB8AC3E}">
        <p14:creationId xmlns:p14="http://schemas.microsoft.com/office/powerpoint/2010/main" val="31770554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Gs8.jpg"/>
          <p:cNvPicPr>
            <a:picLocks noChangeAspect="1"/>
          </p:cNvPicPr>
          <p:nvPr/>
        </p:nvPicPr>
        <p:blipFill>
          <a:blip r:embed="rId3"/>
          <a:stretch>
            <a:fillRect/>
          </a:stretch>
        </p:blipFill>
        <p:spPr>
          <a:xfrm>
            <a:off x="0" y="0"/>
            <a:ext cx="9144000" cy="6858001"/>
          </a:xfrm>
          <a:prstGeom prst="rect">
            <a:avLst/>
          </a:prstGeom>
        </p:spPr>
      </p:pic>
      <p:sp>
        <p:nvSpPr>
          <p:cNvPr id="3" name="Slide Number Placeholder 9"/>
          <p:cNvSpPr txBox="1">
            <a:spLocks/>
          </p:cNvSpPr>
          <p:nvPr/>
        </p:nvSpPr>
        <p:spPr>
          <a:xfrm>
            <a:off x="6553200" y="635635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382419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5</a:t>
            </a:fld>
            <a:endParaRPr lang="en-US"/>
          </a:p>
        </p:txBody>
      </p:sp>
      <p:pic>
        <p:nvPicPr>
          <p:cNvPr id="5" name="Picture 4"/>
          <p:cNvPicPr>
            <a:picLocks noChangeAspect="1"/>
          </p:cNvPicPr>
          <p:nvPr/>
        </p:nvPicPr>
        <p:blipFill>
          <a:blip r:embed="rId3"/>
          <a:srcRect l="10771" r="9114"/>
          <a:stretch>
            <a:fillRect/>
          </a:stretch>
        </p:blipFill>
        <p:spPr>
          <a:xfrm>
            <a:off x="0" y="2667000"/>
            <a:ext cx="9158509" cy="2895600"/>
          </a:xfrm>
          <a:prstGeom prst="rect">
            <a:avLst/>
          </a:prstGeom>
        </p:spPr>
      </p:pic>
      <p:pic>
        <p:nvPicPr>
          <p:cNvPr id="6" name="Picture 5"/>
          <p:cNvPicPr>
            <a:picLocks noChangeAspect="1"/>
          </p:cNvPicPr>
          <p:nvPr/>
        </p:nvPicPr>
        <p:blipFill>
          <a:blip r:embed="rId4"/>
          <a:stretch>
            <a:fillRect/>
          </a:stretch>
        </p:blipFill>
        <p:spPr>
          <a:xfrm rot="5400000">
            <a:off x="831850" y="2368550"/>
            <a:ext cx="939800" cy="1079500"/>
          </a:xfrm>
          <a:prstGeom prst="rect">
            <a:avLst/>
          </a:prstGeom>
        </p:spPr>
      </p:pic>
      <p:pic>
        <p:nvPicPr>
          <p:cNvPr id="7" name="Picture 6"/>
          <p:cNvPicPr>
            <a:picLocks noChangeAspect="1"/>
          </p:cNvPicPr>
          <p:nvPr/>
        </p:nvPicPr>
        <p:blipFill>
          <a:blip r:embed="rId5"/>
          <a:stretch>
            <a:fillRect/>
          </a:stretch>
        </p:blipFill>
        <p:spPr>
          <a:xfrm rot="5400000">
            <a:off x="4051300" y="1892300"/>
            <a:ext cx="939800" cy="1117600"/>
          </a:xfrm>
          <a:prstGeom prst="rect">
            <a:avLst/>
          </a:prstGeom>
        </p:spPr>
      </p:pic>
      <p:pic>
        <p:nvPicPr>
          <p:cNvPr id="8" name="Picture 7"/>
          <p:cNvPicPr>
            <a:picLocks noChangeAspect="1"/>
          </p:cNvPicPr>
          <p:nvPr/>
        </p:nvPicPr>
        <p:blipFill>
          <a:blip r:embed="rId6"/>
          <a:stretch>
            <a:fillRect/>
          </a:stretch>
        </p:blipFill>
        <p:spPr>
          <a:xfrm rot="5400000">
            <a:off x="7391400" y="2209800"/>
            <a:ext cx="939800" cy="1092200"/>
          </a:xfrm>
          <a:prstGeom prst="rect">
            <a:avLst/>
          </a:prstGeom>
        </p:spPr>
      </p:pic>
      <p:sp>
        <p:nvSpPr>
          <p:cNvPr id="9" name="Content Placeholder 6"/>
          <p:cNvSpPr txBox="1">
            <a:spLocks/>
          </p:cNvSpPr>
          <p:nvPr/>
        </p:nvSpPr>
        <p:spPr>
          <a:xfrm>
            <a:off x="228600" y="3429000"/>
            <a:ext cx="2209800" cy="1524000"/>
          </a:xfrm>
          <a:prstGeom prst="rect">
            <a:avLst/>
          </a:prstGeom>
        </p:spPr>
        <p:txBody>
          <a:bodyPr vert="horz" wrap="square" lIns="91440" tIns="45720" rIns="91440" bIns="45720" rtlCol="0">
            <a:noAutofit/>
          </a:bodyPr>
          <a:lstStyle/>
          <a:p>
            <a:pPr algn="ctr"/>
            <a:r>
              <a:rPr lang="en-US" sz="2500" dirty="0" smtClean="0">
                <a:solidFill>
                  <a:schemeClr val="tx1">
                    <a:lumMod val="50000"/>
                    <a:lumOff val="50000"/>
                  </a:schemeClr>
                </a:solidFill>
                <a:latin typeface="Arial"/>
                <a:cs typeface="Arial"/>
              </a:rPr>
              <a:t>Did any of the characters misuse medication?</a:t>
            </a:r>
          </a:p>
        </p:txBody>
      </p:sp>
      <p:sp>
        <p:nvSpPr>
          <p:cNvPr id="10" name="Content Placeholder 6"/>
          <p:cNvSpPr txBox="1">
            <a:spLocks/>
          </p:cNvSpPr>
          <p:nvPr/>
        </p:nvSpPr>
        <p:spPr>
          <a:xfrm>
            <a:off x="3276600" y="3352800"/>
            <a:ext cx="2667000" cy="1631216"/>
          </a:xfrm>
          <a:prstGeom prst="rect">
            <a:avLst/>
          </a:prstGeom>
        </p:spPr>
        <p:txBody>
          <a:bodyPr vert="horz" lIns="91440" tIns="45720" rIns="91440" bIns="45720" rtlCol="0">
            <a:noAutofit/>
          </a:bodyPr>
          <a:lstStyle/>
          <a:p>
            <a:pPr algn="ctr"/>
            <a:r>
              <a:rPr lang="en-US" sz="2500" dirty="0" smtClean="0">
                <a:solidFill>
                  <a:schemeClr val="tx1">
                    <a:lumMod val="50000"/>
                    <a:lumOff val="50000"/>
                  </a:schemeClr>
                </a:solidFill>
                <a:latin typeface="Arial"/>
                <a:cs typeface="Arial"/>
              </a:rPr>
              <a:t>What types of medication did Peter and James misuse?</a:t>
            </a:r>
          </a:p>
        </p:txBody>
      </p:sp>
      <p:sp>
        <p:nvSpPr>
          <p:cNvPr id="14" name="TextBox 13"/>
          <p:cNvSpPr txBox="1"/>
          <p:nvPr/>
        </p:nvSpPr>
        <p:spPr>
          <a:xfrm>
            <a:off x="536632" y="738426"/>
            <a:ext cx="7921568" cy="861774"/>
          </a:xfrm>
          <a:prstGeom prst="rect">
            <a:avLst/>
          </a:prstGeom>
          <a:noFill/>
        </p:spPr>
        <p:txBody>
          <a:bodyPr wrap="square" rtlCol="0">
            <a:spAutoFit/>
          </a:bodyPr>
          <a:lstStyle/>
          <a:p>
            <a:pPr>
              <a:tabLst>
                <a:tab pos="4064000" algn="l"/>
              </a:tabLst>
            </a:pPr>
            <a:r>
              <a:rPr lang="en-US" sz="5000" b="1" dirty="0" smtClean="0">
                <a:solidFill>
                  <a:srgbClr val="36647E"/>
                </a:solidFill>
                <a:latin typeface="Arial"/>
                <a:cs typeface="Arial"/>
              </a:rPr>
              <a:t>Scenario 1</a:t>
            </a:r>
            <a:endParaRPr lang="en-US" sz="5000" b="1" dirty="0">
              <a:solidFill>
                <a:srgbClr val="36647E"/>
              </a:solidFill>
              <a:latin typeface="Arial"/>
              <a:cs typeface="Arial"/>
            </a:endParaRPr>
          </a:p>
        </p:txBody>
      </p:sp>
      <p:sp>
        <p:nvSpPr>
          <p:cNvPr id="12" name="Content Placeholder 6"/>
          <p:cNvSpPr txBox="1">
            <a:spLocks/>
          </p:cNvSpPr>
          <p:nvPr/>
        </p:nvSpPr>
        <p:spPr>
          <a:xfrm>
            <a:off x="6553200" y="3352800"/>
            <a:ext cx="2438400" cy="1631216"/>
          </a:xfrm>
          <a:prstGeom prst="rect">
            <a:avLst/>
          </a:prstGeom>
        </p:spPr>
        <p:txBody>
          <a:bodyPr vert="horz" lIns="91440" tIns="45720" rIns="91440" bIns="45720" rtlCol="0">
            <a:noAutofit/>
          </a:bodyPr>
          <a:lstStyle/>
          <a:p>
            <a:pPr algn="ctr"/>
            <a:r>
              <a:rPr lang="en-US" sz="2500" dirty="0" smtClean="0">
                <a:solidFill>
                  <a:schemeClr val="tx1">
                    <a:lumMod val="50000"/>
                    <a:lumOff val="50000"/>
                  </a:schemeClr>
                </a:solidFill>
                <a:latin typeface="Arial"/>
                <a:cs typeface="Arial"/>
              </a:rPr>
              <a:t>Why do you think Peter and James misused medication?</a:t>
            </a:r>
          </a:p>
        </p:txBody>
      </p:sp>
    </p:spTree>
    <p:extLst>
      <p:ext uri="{BB962C8B-B14F-4D97-AF65-F5344CB8AC3E}">
        <p14:creationId xmlns:p14="http://schemas.microsoft.com/office/powerpoint/2010/main" val="192691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362200" y="1828800"/>
            <a:ext cx="6781800" cy="5029200"/>
          </a:xfrm>
          <a:prstGeom prst="rect">
            <a:avLst/>
          </a:prstGeom>
        </p:spPr>
      </p:pic>
      <p:sp>
        <p:nvSpPr>
          <p:cNvPr id="14" name="Content Placeholder 1"/>
          <p:cNvSpPr>
            <a:spLocks noGrp="1"/>
          </p:cNvSpPr>
          <p:nvPr>
            <p:ph idx="1"/>
          </p:nvPr>
        </p:nvSpPr>
        <p:spPr>
          <a:xfrm>
            <a:off x="3886200" y="2209800"/>
            <a:ext cx="4572000" cy="3429000"/>
          </a:xfrm>
        </p:spPr>
        <p:txBody>
          <a:bodyPr/>
          <a:lstStyle/>
          <a:p>
            <a:pPr marL="0" indent="0">
              <a:spcAft>
                <a:spcPts val="1800"/>
              </a:spcAft>
              <a:buNone/>
            </a:pPr>
            <a:r>
              <a:rPr lang="en-US" dirty="0" smtClean="0">
                <a:solidFill>
                  <a:schemeClr val="tx1">
                    <a:lumMod val="50000"/>
                    <a:lumOff val="50000"/>
                  </a:schemeClr>
                </a:solidFill>
                <a:latin typeface="Arial"/>
                <a:cs typeface="Arial"/>
              </a:rPr>
              <a:t>Some people misuse </a:t>
            </a:r>
            <a:r>
              <a:rPr lang="en-US" dirty="0" smtClean="0">
                <a:solidFill>
                  <a:schemeClr val="tx1">
                    <a:lumMod val="50000"/>
                    <a:lumOff val="50000"/>
                  </a:schemeClr>
                </a:solidFill>
                <a:latin typeface="Arial"/>
                <a:cs typeface="Arial"/>
              </a:rPr>
              <a:t>medication </a:t>
            </a:r>
            <a:r>
              <a:rPr lang="en-US" dirty="0" smtClean="0">
                <a:solidFill>
                  <a:schemeClr val="tx1">
                    <a:lumMod val="50000"/>
                    <a:lumOff val="50000"/>
                  </a:schemeClr>
                </a:solidFill>
                <a:latin typeface="Arial"/>
                <a:cs typeface="Arial"/>
              </a:rPr>
              <a:t>by taking </a:t>
            </a:r>
            <a:r>
              <a:rPr lang="en-US" dirty="0" smtClean="0">
                <a:solidFill>
                  <a:schemeClr val="tx1">
                    <a:lumMod val="50000"/>
                    <a:lumOff val="50000"/>
                  </a:schemeClr>
                </a:solidFill>
                <a:latin typeface="Arial"/>
                <a:cs typeface="Arial"/>
              </a:rPr>
              <a:t>it for </a:t>
            </a:r>
            <a:r>
              <a:rPr lang="en-US" dirty="0" smtClean="0">
                <a:solidFill>
                  <a:schemeClr val="tx1">
                    <a:lumMod val="50000"/>
                    <a:lumOff val="50000"/>
                  </a:schemeClr>
                </a:solidFill>
                <a:latin typeface="Arial"/>
                <a:cs typeface="Arial"/>
              </a:rPr>
              <a:t>a different reason than prescribed.</a:t>
            </a:r>
            <a:endParaRPr lang="en-US" dirty="0" smtClean="0">
              <a:solidFill>
                <a:schemeClr val="tx1">
                  <a:lumMod val="65000"/>
                  <a:lumOff val="35000"/>
                </a:schemeClr>
              </a:solidFill>
              <a:latin typeface="Arial"/>
              <a:cs typeface="Arial"/>
            </a:endParaRPr>
          </a:p>
          <a:p>
            <a:pPr marL="0" indent="0">
              <a:spcAft>
                <a:spcPts val="1800"/>
              </a:spcAft>
              <a:buNone/>
            </a:pPr>
            <a:r>
              <a:rPr lang="en-US" b="1" dirty="0" smtClean="0">
                <a:solidFill>
                  <a:srgbClr val="36647E"/>
                </a:solidFill>
                <a:latin typeface="Arial"/>
                <a:cs typeface="Arial"/>
              </a:rPr>
              <a:t>What reasons do teens give?</a:t>
            </a:r>
            <a:endParaRPr lang="en-US" b="1" dirty="0">
              <a:solidFill>
                <a:srgbClr val="36647E"/>
              </a:solidFill>
              <a:latin typeface="Arial"/>
              <a:cs typeface="Arial"/>
            </a:endParaRPr>
          </a:p>
        </p:txBody>
      </p:sp>
      <p:pic>
        <p:nvPicPr>
          <p:cNvPr id="15" name="Picture 14" descr="Footer.png"/>
          <p:cNvPicPr>
            <a:picLocks noChangeAspect="1"/>
          </p:cNvPicPr>
          <p:nvPr/>
        </p:nvPicPr>
        <p:blipFill>
          <a:blip r:embed="rId4"/>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Title 2"/>
          <p:cNvSpPr>
            <a:spLocks noGrp="1"/>
          </p:cNvSpPr>
          <p:nvPr>
            <p:ph type="title"/>
          </p:nvPr>
        </p:nvSpPr>
        <p:spPr>
          <a:xfrm>
            <a:off x="3733800" y="685800"/>
            <a:ext cx="52578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pic>
        <p:nvPicPr>
          <p:cNvPr id="13" name="Picture 12"/>
          <p:cNvPicPr>
            <a:picLocks noChangeAspect="1"/>
          </p:cNvPicPr>
          <p:nvPr/>
        </p:nvPicPr>
        <p:blipFill>
          <a:blip r:embed="rId5"/>
          <a:srcRect l="30829"/>
          <a:stretch>
            <a:fillRect/>
          </a:stretch>
        </p:blipFill>
        <p:spPr>
          <a:xfrm>
            <a:off x="0" y="304801"/>
            <a:ext cx="3392410" cy="5413588"/>
          </a:xfrm>
          <a:prstGeom prst="rect">
            <a:avLst/>
          </a:prstGeom>
        </p:spPr>
      </p:pic>
    </p:spTree>
    <p:extLst>
      <p:ext uri="{BB962C8B-B14F-4D97-AF65-F5344CB8AC3E}">
        <p14:creationId xmlns:p14="http://schemas.microsoft.com/office/powerpoint/2010/main" val="17393792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2"/>
          <p:cNvSpPr>
            <a:spLocks noGrp="1"/>
          </p:cNvSpPr>
          <p:nvPr>
            <p:ph type="sldNum" sz="quarter" idx="10"/>
          </p:nvPr>
        </p:nvSpPr>
        <p:spPr>
          <a:xfrm>
            <a:off x="6553200" y="6356350"/>
            <a:ext cx="2133600" cy="365125"/>
          </a:xfrm>
        </p:spPr>
        <p:txBody>
          <a:bodyPr/>
          <a:lstStyle/>
          <a:p>
            <a:pPr>
              <a:defRPr/>
            </a:pPr>
            <a:fld id="{55C312A4-CBE3-4AA4-8931-A5D74123A7C4}" type="slidenum">
              <a:rPr lang="en-US" smtClean="0"/>
              <a:pPr>
                <a:defRPr/>
              </a:pPr>
              <a:t>7</a:t>
            </a:fld>
            <a:endParaRPr lang="en-US" dirty="0"/>
          </a:p>
        </p:txBody>
      </p:sp>
      <p:pic>
        <p:nvPicPr>
          <p:cNvPr id="8" name="Picture 7"/>
          <p:cNvPicPr>
            <a:picLocks noChangeAspect="1"/>
          </p:cNvPicPr>
          <p:nvPr/>
        </p:nvPicPr>
        <p:blipFill>
          <a:blip r:embed="rId3"/>
          <a:stretch>
            <a:fillRect/>
          </a:stretch>
        </p:blipFill>
        <p:spPr>
          <a:xfrm rot="16200000" flipH="1">
            <a:off x="2514604" y="-457197"/>
            <a:ext cx="4114801" cy="9144000"/>
          </a:xfrm>
          <a:prstGeom prst="rect">
            <a:avLst/>
          </a:prstGeom>
        </p:spPr>
      </p:pic>
      <p:sp>
        <p:nvSpPr>
          <p:cNvPr id="9" name="Content Placeholder 1"/>
          <p:cNvSpPr>
            <a:spLocks noGrp="1"/>
          </p:cNvSpPr>
          <p:nvPr>
            <p:ph idx="1"/>
          </p:nvPr>
        </p:nvSpPr>
        <p:spPr>
          <a:xfrm>
            <a:off x="990600" y="2362200"/>
            <a:ext cx="5029200" cy="2590800"/>
          </a:xfrm>
        </p:spPr>
        <p:txBody>
          <a:bodyPr>
            <a:noAutofit/>
          </a:bodyPr>
          <a:lstStyle/>
          <a:p>
            <a:pPr marL="0" indent="0">
              <a:spcAft>
                <a:spcPts val="1200"/>
              </a:spcAft>
              <a:buNone/>
            </a:pPr>
            <a:r>
              <a:rPr lang="en-US" sz="3800" dirty="0" smtClean="0">
                <a:solidFill>
                  <a:schemeClr val="tx1">
                    <a:lumMod val="50000"/>
                    <a:lumOff val="50000"/>
                  </a:schemeClr>
                </a:solidFill>
                <a:latin typeface="Arial"/>
                <a:cs typeface="Arial"/>
              </a:rPr>
              <a:t>What could teens do instead of misusing prescription drugs?</a:t>
            </a:r>
          </a:p>
          <a:p>
            <a:pPr marL="0" indent="0">
              <a:buNone/>
            </a:pPr>
            <a:r>
              <a:rPr lang="en-US" sz="3800" dirty="0" smtClean="0">
                <a:solidFill>
                  <a:schemeClr val="tx1">
                    <a:lumMod val="50000"/>
                    <a:lumOff val="50000"/>
                  </a:schemeClr>
                </a:solidFill>
                <a:latin typeface="Arial"/>
                <a:cs typeface="Arial"/>
              </a:rPr>
              <a:t>Identify a few positive alternatives.</a:t>
            </a:r>
            <a:endParaRPr lang="en-US" sz="3800" dirty="0">
              <a:solidFill>
                <a:schemeClr val="tx1">
                  <a:lumMod val="50000"/>
                  <a:lumOff val="50000"/>
                </a:schemeClr>
              </a:solidFill>
              <a:latin typeface="Arial"/>
              <a:cs typeface="Arial"/>
            </a:endParaRPr>
          </a:p>
        </p:txBody>
      </p:sp>
      <p:sp>
        <p:nvSpPr>
          <p:cNvPr id="12" name="Title 2"/>
          <p:cNvSpPr>
            <a:spLocks noGrp="1"/>
          </p:cNvSpPr>
          <p:nvPr>
            <p:ph type="title"/>
          </p:nvPr>
        </p:nvSpPr>
        <p:spPr>
          <a:xfrm>
            <a:off x="914400" y="990600"/>
            <a:ext cx="82296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pic>
        <p:nvPicPr>
          <p:cNvPr id="13" name="Picture 12" descr="5090_GENRX_MissionVideo_Icons-37.png"/>
          <p:cNvPicPr>
            <a:picLocks noChangeAspect="1"/>
          </p:cNvPicPr>
          <p:nvPr/>
        </p:nvPicPr>
        <p:blipFill>
          <a:blip r:embed="rId4"/>
          <a:srcRect r="42239"/>
          <a:stretch>
            <a:fillRect/>
          </a:stretch>
        </p:blipFill>
        <p:spPr>
          <a:xfrm>
            <a:off x="5737807" y="-76200"/>
            <a:ext cx="3406193" cy="6400800"/>
          </a:xfrm>
          <a:prstGeom prst="rect">
            <a:avLst/>
          </a:prstGeom>
        </p:spPr>
      </p:pic>
      <p:pic>
        <p:nvPicPr>
          <p:cNvPr id="15" name="Picture 14"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13799936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Gs9.jpg"/>
          <p:cNvPicPr>
            <a:picLocks noChangeAspect="1"/>
          </p:cNvPicPr>
          <p:nvPr/>
        </p:nvPicPr>
        <p:blipFill>
          <a:blip r:embed="rId3"/>
          <a:stretch>
            <a:fillRect/>
          </a:stretch>
        </p:blipFill>
        <p:spPr>
          <a:xfrm>
            <a:off x="0" y="0"/>
            <a:ext cx="9144000" cy="6858000"/>
          </a:xfrm>
          <a:prstGeom prst="rect">
            <a:avLst/>
          </a:prstGeom>
        </p:spPr>
      </p:pic>
      <p:sp>
        <p:nvSpPr>
          <p:cNvPr id="4" name="Slide Number Placeholder 9"/>
          <p:cNvSpPr txBox="1">
            <a:spLocks/>
          </p:cNvSpPr>
          <p:nvPr/>
        </p:nvSpPr>
        <p:spPr>
          <a:xfrm>
            <a:off x="6553200" y="632460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149760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2209800"/>
            <a:ext cx="9144000" cy="3581400"/>
          </a:xfrm>
          <a:prstGeom prst="rect">
            <a:avLst/>
          </a:prstGeom>
        </p:spPr>
      </p:pic>
      <p:sp>
        <p:nvSpPr>
          <p:cNvPr id="3" name="Content Placeholder 2"/>
          <p:cNvSpPr>
            <a:spLocks noGrp="1"/>
          </p:cNvSpPr>
          <p:nvPr>
            <p:ph idx="1"/>
          </p:nvPr>
        </p:nvSpPr>
        <p:spPr>
          <a:xfrm>
            <a:off x="533400" y="3581400"/>
            <a:ext cx="2819400" cy="3916363"/>
          </a:xfrm>
        </p:spPr>
        <p:txBody>
          <a:bodyPr>
            <a:normAutofit/>
          </a:bodyPr>
          <a:lstStyle/>
          <a:p>
            <a:pPr marL="52388" indent="-52388">
              <a:buNone/>
            </a:pPr>
            <a:r>
              <a:rPr lang="en-US" sz="2800" dirty="0" smtClean="0">
                <a:solidFill>
                  <a:schemeClr val="tx1">
                    <a:lumMod val="50000"/>
                    <a:lumOff val="50000"/>
                  </a:schemeClr>
                </a:solidFill>
                <a:latin typeface="Arial"/>
                <a:cs typeface="Arial"/>
              </a:rPr>
              <a:t>What happened in this scenario?</a:t>
            </a:r>
            <a:endParaRPr lang="en-US" sz="2800" dirty="0">
              <a:solidFill>
                <a:schemeClr val="tx1">
                  <a:lumMod val="50000"/>
                  <a:lumOff val="50000"/>
                </a:schemeClr>
              </a:solidFill>
            </a:endParaRPr>
          </a:p>
        </p:txBody>
      </p:sp>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9</a:t>
            </a:fld>
            <a:endParaRPr lang="en-US"/>
          </a:p>
        </p:txBody>
      </p:sp>
      <p:pic>
        <p:nvPicPr>
          <p:cNvPr id="5" name="Picture 4"/>
          <p:cNvPicPr>
            <a:picLocks noChangeAspect="1"/>
          </p:cNvPicPr>
          <p:nvPr/>
        </p:nvPicPr>
        <p:blipFill>
          <a:blip r:embed="rId4"/>
          <a:stretch>
            <a:fillRect/>
          </a:stretch>
        </p:blipFill>
        <p:spPr>
          <a:xfrm rot="5400000">
            <a:off x="1517650" y="2139950"/>
            <a:ext cx="939800" cy="1079500"/>
          </a:xfrm>
          <a:prstGeom prst="rect">
            <a:avLst/>
          </a:prstGeom>
        </p:spPr>
      </p:pic>
      <p:pic>
        <p:nvPicPr>
          <p:cNvPr id="6" name="Picture 5"/>
          <p:cNvPicPr>
            <a:picLocks noChangeAspect="1"/>
          </p:cNvPicPr>
          <p:nvPr/>
        </p:nvPicPr>
        <p:blipFill>
          <a:blip r:embed="rId5"/>
          <a:stretch>
            <a:fillRect/>
          </a:stretch>
        </p:blipFill>
        <p:spPr>
          <a:xfrm rot="5400000">
            <a:off x="6642100" y="1892300"/>
            <a:ext cx="939800" cy="1117600"/>
          </a:xfrm>
          <a:prstGeom prst="rect">
            <a:avLst/>
          </a:prstGeom>
        </p:spPr>
      </p:pic>
      <p:sp>
        <p:nvSpPr>
          <p:cNvPr id="9" name="Content Placeholder 2"/>
          <p:cNvSpPr txBox="1">
            <a:spLocks/>
          </p:cNvSpPr>
          <p:nvPr/>
        </p:nvSpPr>
        <p:spPr>
          <a:xfrm>
            <a:off x="4800600" y="3246437"/>
            <a:ext cx="3733800" cy="3916363"/>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600"/>
              </a:spcAft>
              <a:buClrTx/>
              <a:buSzTx/>
              <a:tabLst/>
              <a:defRPr/>
            </a:pPr>
            <a:r>
              <a:rPr kumimoji="0" lang="en-US" sz="2800" b="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How should Noah handle this situation?</a:t>
            </a:r>
            <a:r>
              <a:rPr kumimoji="0" lang="en-US" sz="2800" b="0" i="0" u="none" strike="noStrike" kern="1200" cap="none" spc="0" normalizeH="0" noProof="0" dirty="0" smtClean="0">
                <a:ln>
                  <a:noFill/>
                </a:ln>
                <a:solidFill>
                  <a:schemeClr val="tx1">
                    <a:lumMod val="50000"/>
                    <a:lumOff val="50000"/>
                  </a:schemeClr>
                </a:solidFill>
                <a:effectLst/>
                <a:uLnTx/>
                <a:uFillTx/>
                <a:latin typeface="Arial"/>
                <a:ea typeface="+mn-ea"/>
                <a:cs typeface="Arial"/>
              </a:rPr>
              <a:t> </a:t>
            </a:r>
          </a:p>
          <a:p>
            <a:pPr marR="0" lvl="0" algn="l" defTabSz="914400" rtl="0" eaLnBrk="1" fontAlgn="auto" latinLnBrk="0" hangingPunct="1">
              <a:lnSpc>
                <a:spcPct val="100000"/>
              </a:lnSpc>
              <a:spcBef>
                <a:spcPct val="20000"/>
              </a:spcBef>
              <a:spcAft>
                <a:spcPts val="600"/>
              </a:spcAft>
              <a:buClrTx/>
              <a:buSzTx/>
              <a:tabLst/>
              <a:defRPr/>
            </a:pPr>
            <a:r>
              <a:rPr kumimoji="0" lang="en-US" sz="2800" b="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If you were Noah, how would you respond?</a:t>
            </a: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2" name="TextBox 11"/>
          <p:cNvSpPr txBox="1"/>
          <p:nvPr/>
        </p:nvSpPr>
        <p:spPr>
          <a:xfrm>
            <a:off x="536632" y="7384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Scenario 2</a:t>
            </a:r>
            <a:endParaRPr lang="en-US" sz="5000" b="1" dirty="0">
              <a:solidFill>
                <a:srgbClr val="36647E"/>
              </a:solidFill>
              <a:latin typeface="Arial"/>
              <a:cs typeface="Arial"/>
            </a:endParaRPr>
          </a:p>
        </p:txBody>
      </p:sp>
    </p:spTree>
    <p:extLst>
      <p:ext uri="{BB962C8B-B14F-4D97-AF65-F5344CB8AC3E}">
        <p14:creationId xmlns:p14="http://schemas.microsoft.com/office/powerpoint/2010/main" val="1410721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3130</TotalTime>
  <Words>3167</Words>
  <Application>Microsoft Macintosh PowerPoint</Application>
  <PresentationFormat>On-screen Show (4:3)</PresentationFormat>
  <Paragraphs>271</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Misusing medications is:</vt:lpstr>
      <vt:lpstr>PowerPoint Presentation</vt:lpstr>
      <vt:lpstr>PowerPoint Presentation</vt:lpstr>
      <vt:lpstr>Think About It:</vt:lpstr>
      <vt:lpstr>Think About It:</vt:lpstr>
      <vt:lpstr>PowerPoint Presentation</vt:lpstr>
      <vt:lpstr>PowerPoint Presentation</vt:lpstr>
      <vt:lpstr>Think About It:</vt:lpstr>
      <vt:lpstr>PowerPoint Presentation</vt:lpstr>
      <vt:lpstr>PowerPoint Presentation</vt:lpstr>
      <vt:lpstr>PowerPoint Presentation</vt:lpstr>
      <vt:lpstr>PowerPoint Presentation</vt:lpstr>
      <vt:lpstr>If the characters could travel back in time, could different choices have led to more positive outcomes?  Let’s find out!</vt:lpstr>
      <vt:lpstr>PowerPoint Presentation</vt:lpstr>
      <vt:lpstr>PowerPoint Presentation</vt:lpstr>
      <vt:lpstr>PowerPoint Presentation</vt:lpstr>
      <vt:lpstr>Summary: Use Medications Safely</vt:lpstr>
      <vt:lpstr>Help Others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Generation Rx: “The Party”</dc:title>
  <dc:creator>Cindy Clouner</dc:creator>
  <cp:lastModifiedBy>Katie Rooney</cp:lastModifiedBy>
  <cp:revision>91</cp:revision>
  <cp:lastPrinted>2016-02-02T16:08:20Z</cp:lastPrinted>
  <dcterms:created xsi:type="dcterms:W3CDTF">2016-03-03T22:26:33Z</dcterms:created>
  <dcterms:modified xsi:type="dcterms:W3CDTF">2016-03-07T14:31:39Z</dcterms:modified>
</cp:coreProperties>
</file>