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5" r:id="rId2"/>
    <p:sldId id="258" r:id="rId3"/>
    <p:sldId id="260" r:id="rId4"/>
    <p:sldId id="264" r:id="rId5"/>
    <p:sldId id="293" r:id="rId6"/>
    <p:sldId id="278" r:id="rId7"/>
    <p:sldId id="272" r:id="rId8"/>
    <p:sldId id="267" r:id="rId9"/>
    <p:sldId id="294" r:id="rId10"/>
    <p:sldId id="287" r:id="rId11"/>
    <p:sldId id="280" r:id="rId12"/>
    <p:sldId id="292" r:id="rId13"/>
    <p:sldId id="281" r:id="rId14"/>
    <p:sldId id="295" r:id="rId15"/>
    <p:sldId id="282" r:id="rId16"/>
    <p:sldId id="283" r:id="rId17"/>
    <p:sldId id="284" r:id="rId18"/>
    <p:sldId id="288" r:id="rId19"/>
    <p:sldId id="296" r:id="rId20"/>
    <p:sldId id="289" r:id="rId21"/>
    <p:sldId id="286" r:id="rId22"/>
    <p:sldId id="279" r:id="rId23"/>
    <p:sldId id="297" r:id="rId24"/>
    <p:sldId id="277" r:id="rId25"/>
  </p:sldIdLst>
  <p:sldSz cx="9144000" cy="6858000" type="screen4x3"/>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clouner" initials="CC" lastIdx="10" clrIdx="0"/>
  <p:cmAuthor id="1" name="Administrator" initials="A" lastIdx="6" clrIdx="1"/>
  <p:cmAuthor id="2" name="secadmin" initials="s" lastIdx="13" clrIdx="2">
    <p:extLst/>
  </p:cmAuthor>
  <p:cmAuthor id="3" name="Hart, Elizabeth" initials="HE" lastIdx="2"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64742" autoAdjust="0"/>
  </p:normalViewPr>
  <p:slideViewPr>
    <p:cSldViewPr>
      <p:cViewPr varScale="1">
        <p:scale>
          <a:sx n="52" d="100"/>
          <a:sy n="52" d="100"/>
        </p:scale>
        <p:origin x="1926" y="78"/>
      </p:cViewPr>
      <p:guideLst>
        <p:guide orient="horz" pos="2160"/>
        <p:guide pos="2880"/>
      </p:guideLst>
    </p:cSldViewPr>
  </p:slideViewPr>
  <p:outlineViewPr>
    <p:cViewPr>
      <p:scale>
        <a:sx n="33" d="100"/>
        <a:sy n="33" d="100"/>
      </p:scale>
      <p:origin x="0" y="-5400"/>
    </p:cViewPr>
  </p:outlineViewPr>
  <p:notesTextViewPr>
    <p:cViewPr>
      <p:scale>
        <a:sx n="1" d="1"/>
        <a:sy n="1" d="1"/>
      </p:scale>
      <p:origin x="0" y="-1842"/>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E6F0F2-DB3B-4C24-8801-4267755A9969}" type="datetimeFigureOut">
              <a:rPr lang="en-US" smtClean="0"/>
              <a:pPr/>
              <a:t>8/3/2020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8E8BAA-00EA-4556-A0F6-1265C930675F}" type="slidenum">
              <a:rPr lang="en-US" smtClean="0"/>
              <a:pPr/>
              <a:t>‹#›</a:t>
            </a:fld>
            <a:endParaRPr lang="en-US" dirty="0"/>
          </a:p>
        </p:txBody>
      </p:sp>
    </p:spTree>
    <p:extLst>
      <p:ext uri="{BB962C8B-B14F-4D97-AF65-F5344CB8AC3E}">
        <p14:creationId xmlns:p14="http://schemas.microsoft.com/office/powerpoint/2010/main" val="1869127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networkforphl.org/_asset/qz5pvn/naloxone-_FINAL.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pdaps.org/datasets/laws-regulating-administration-of-naloxone-1501695139"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a:defRPr/>
            </a:pPr>
            <a:r>
              <a:rPr lang="en-US" b="0" baseline="0" dirty="0" smtClean="0"/>
              <a:t>Welcome to today’s program: “Rising Above the Opioid Epidemic”.</a:t>
            </a:r>
          </a:p>
          <a:p>
            <a:pPr defTabSz="864931">
              <a:defRPr/>
            </a:pPr>
            <a:endParaRPr lang="en-US" b="0" baseline="0" dirty="0" smtClean="0"/>
          </a:p>
          <a:p>
            <a:pPr defTabSz="864931">
              <a:defRPr/>
            </a:pPr>
            <a:r>
              <a:rPr lang="en-US" b="0" baseline="0" dirty="0" smtClean="0"/>
              <a:t>We have an opioid epidemic in America - the misuse of opioid pain medications (e.g., OxyContin®, Vicodin®</a:t>
            </a:r>
            <a:r>
              <a:rPr lang="en-US" b="0" baseline="0" dirty="0" smtClean="0">
                <a:latin typeface="Times New Roman"/>
                <a:cs typeface="Times New Roman"/>
              </a:rPr>
              <a:t>, </a:t>
            </a:r>
            <a:r>
              <a:rPr lang="en-US" b="0" baseline="0" dirty="0" smtClean="0"/>
              <a:t>Percocet®) has skyrocketed, along with the use of illegal drugs like heroin and illicitly manufactured fentanyl. And drug overdose is now our leading cause of accidental death. This presentation will help us consider how we can rise above this serious public health problem. </a:t>
            </a:r>
          </a:p>
          <a:p>
            <a:pPr defTabSz="864931">
              <a:defRPr/>
            </a:pPr>
            <a:endParaRPr lang="en-US" b="0" baseline="0" dirty="0" smtClean="0"/>
          </a:p>
          <a:p>
            <a:pPr defTabSz="864931">
              <a:defRPr/>
            </a:pPr>
            <a:r>
              <a:rPr lang="en-US" b="0" baseline="0" dirty="0" smtClean="0"/>
              <a:t>This is a resource from “Generation Rx University”—an initiative which encourages college students and young adults to incorporate the Generation Rx key messages into their individual, everyday lives.  These messages focus on how to safely use medications in an effort to prevent their misuse.  This </a:t>
            </a:r>
            <a:r>
              <a:rPr lang="en-US" sz="1200" kern="1200" dirty="0" smtClean="0">
                <a:solidFill>
                  <a:schemeClr val="tx1"/>
                </a:solidFill>
                <a:effectLst/>
                <a:latin typeface="+mn-lt"/>
                <a:ea typeface="+mn-ea"/>
                <a:cs typeface="+mn-cs"/>
              </a:rPr>
              <a:t>program will focus on prescription opioid pain relievers.</a:t>
            </a:r>
            <a:r>
              <a:rPr lang="en-US" sz="1200" kern="1200" baseline="0" dirty="0" smtClean="0">
                <a:solidFill>
                  <a:schemeClr val="tx1"/>
                </a:solidFill>
                <a:effectLst/>
                <a:latin typeface="+mn-lt"/>
                <a:ea typeface="+mn-ea"/>
                <a:cs typeface="+mn-cs"/>
              </a:rPr>
              <a:t>  We’ll discuss </a:t>
            </a:r>
            <a:r>
              <a:rPr lang="en-US" sz="1200" kern="1200" dirty="0" smtClean="0">
                <a:solidFill>
                  <a:schemeClr val="tx1"/>
                </a:solidFill>
                <a:effectLst/>
                <a:latin typeface="+mn-lt"/>
                <a:ea typeface="+mn-ea"/>
                <a:cs typeface="+mn-cs"/>
              </a:rPr>
              <a:t>how misusing these</a:t>
            </a:r>
            <a:r>
              <a:rPr lang="en-US" sz="1200" kern="1200" baseline="0" dirty="0" smtClean="0">
                <a:solidFill>
                  <a:schemeClr val="tx1"/>
                </a:solidFill>
                <a:effectLst/>
                <a:latin typeface="+mn-lt"/>
                <a:ea typeface="+mn-ea"/>
                <a:cs typeface="+mn-cs"/>
              </a:rPr>
              <a:t> medications</a:t>
            </a:r>
            <a:r>
              <a:rPr lang="en-US" sz="1200" kern="1200" dirty="0" smtClean="0">
                <a:solidFill>
                  <a:schemeClr val="tx1"/>
                </a:solidFill>
                <a:effectLst/>
                <a:latin typeface="+mn-lt"/>
                <a:ea typeface="+mn-ea"/>
                <a:cs typeface="+mn-cs"/>
              </a:rPr>
              <a:t> can potentially lead to dependency and addiction and provide guidance on how to safely use them if prescribed by a healthcare provider. We will also discuss how to take action in a drug overdose situation.</a:t>
            </a:r>
            <a:endParaRPr lang="en-US" b="0" baseline="0" dirty="0" smtClean="0"/>
          </a:p>
          <a:p>
            <a:pPr defTabSz="864931">
              <a:defRPr/>
            </a:pPr>
            <a:endParaRPr lang="en-US" baseline="0" dirty="0" smtClean="0"/>
          </a:p>
          <a:p>
            <a:pPr defTabSz="864931">
              <a:defRPr/>
            </a:pPr>
            <a:r>
              <a:rPr lang="en-US" i="1" u="sng" baseline="0" dirty="0" smtClean="0"/>
              <a:t>Note for facilitator</a:t>
            </a:r>
            <a:r>
              <a:rPr lang="en-US" i="1" u="none" baseline="0" dirty="0" smtClean="0"/>
              <a:t>: </a:t>
            </a:r>
            <a:r>
              <a:rPr lang="en-US" u="none" baseline="0" dirty="0" smtClean="0"/>
              <a:t>we</a:t>
            </a:r>
            <a:r>
              <a:rPr lang="en-US" baseline="0" dirty="0" smtClean="0"/>
              <a:t> encourage you to access the video that accompanies this activity before you begin.  This video is titled “The Impact of Misusing Prescription Opioids”, and it is posted with this activity on GenerationRx.org.  Once you’ve accessed the video, minimize it on your computer until the slides prompt you to play it (slide 4).</a:t>
            </a:r>
          </a:p>
        </p:txBody>
      </p:sp>
      <p:sp>
        <p:nvSpPr>
          <p:cNvPr id="4" name="Slide Number Placeholder 3"/>
          <p:cNvSpPr>
            <a:spLocks noGrp="1"/>
          </p:cNvSpPr>
          <p:nvPr>
            <p:ph type="sldNum" sz="quarter" idx="10"/>
          </p:nvPr>
        </p:nvSpPr>
        <p:spPr/>
        <p:txBody>
          <a:bodyPr/>
          <a:lstStyle/>
          <a:p>
            <a:fld id="{ACE2B812-F48A-40F0-9E3E-E64B17BDF71A}" type="slidenum">
              <a:rPr lang="en-US" smtClean="0"/>
              <a:pPr/>
              <a:t>1</a:t>
            </a:fld>
            <a:endParaRPr lang="en-US" dirty="0"/>
          </a:p>
        </p:txBody>
      </p:sp>
    </p:spTree>
    <p:extLst>
      <p:ext uri="{BB962C8B-B14F-4D97-AF65-F5344CB8AC3E}">
        <p14:creationId xmlns:p14="http://schemas.microsoft.com/office/powerpoint/2010/main" val="27836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64931">
              <a:defRPr/>
            </a:pPr>
            <a:r>
              <a:rPr lang="en-US" b="0" u="sng" baseline="0" dirty="0" smtClean="0"/>
              <a:t>Transition</a:t>
            </a:r>
            <a:r>
              <a:rPr lang="en-US" b="0" baseline="0" dirty="0" smtClean="0"/>
              <a:t>: If you are taking the prescription opioid as instructed and your pain isn’t being relieved—talk with your healthcare provider.  </a:t>
            </a:r>
          </a:p>
          <a:p>
            <a:pPr defTabSz="864931">
              <a:defRPr/>
            </a:pPr>
            <a:endParaRPr lang="en-US" b="0" baseline="0" dirty="0" smtClean="0"/>
          </a:p>
          <a:p>
            <a:pPr marL="228600" indent="-228600" defTabSz="864931">
              <a:buAutoNum type="arabicPeriod"/>
              <a:defRPr/>
            </a:pPr>
            <a:r>
              <a:rPr lang="en-US" b="0" baseline="0" dirty="0" smtClean="0"/>
              <a:t>As demonstrated in the video, there is a risk for dependency and addiction with prescription opioids, even when taken as instructed.  Therefore, avoid tendencies to self-diagnose and self-prescribe, which may increase your risk for experiencing these detrimental outcomes. </a:t>
            </a:r>
          </a:p>
          <a:p>
            <a:pPr marL="228600" indent="-228600" defTabSz="864931">
              <a:buAutoNum type="arabicPeriod"/>
              <a:defRPr/>
            </a:pPr>
            <a:r>
              <a:rPr lang="en-US" b="0" baseline="0" dirty="0" smtClean="0"/>
              <a:t>In addition, current medical guidelines indicate that prescription opioids should really only be used to manage acute pain (i.e., pain lasting for only a very short period of time).  If you’re experiencing chronic pain (i.e., pain lasting more than three months), effective approaches that do not involve prescription opioids do exist.  Again, talk with your healthcare provider to identify these options. </a:t>
            </a:r>
          </a:p>
          <a:p>
            <a:pPr marL="228600" indent="-228600" defTabSz="864931">
              <a:buAutoNum type="arabicPeriod"/>
              <a:defRPr/>
            </a:pPr>
            <a:r>
              <a:rPr lang="en-US" b="0" baseline="0" dirty="0" smtClean="0"/>
              <a:t>Lastly, when prescribed any medication—be your own advocate.  Ensure you understand the reason for the medication and the dosing instructions.  Don’t hesitate to ask questions when meeting with your healthcare providers.</a:t>
            </a:r>
          </a:p>
          <a:p>
            <a:pPr defTabSz="864931">
              <a:defRPr/>
            </a:pPr>
            <a:endParaRPr lang="en-US" b="0" baseline="0" dirty="0" smtClean="0"/>
          </a:p>
          <a:p>
            <a:pPr defTabSz="864931">
              <a:defRPr/>
            </a:pPr>
            <a:endParaRPr lang="en-US" b="0" baseline="0" dirty="0" smtClean="0">
              <a:solidFill>
                <a:schemeClr val="tx1"/>
              </a:solidFill>
            </a:endParaRPr>
          </a:p>
          <a:p>
            <a:pPr defTabSz="864931">
              <a:defRPr/>
            </a:pPr>
            <a:endParaRPr lang="en-US" b="0" baseline="0" dirty="0" smtClean="0">
              <a:solidFill>
                <a:schemeClr val="tx1"/>
              </a:solidFill>
            </a:endParaRPr>
          </a:p>
          <a:p>
            <a:pPr defTabSz="864931">
              <a:defRPr/>
            </a:pPr>
            <a:endParaRPr lang="en-US" b="0" baseline="0" dirty="0" smtClean="0">
              <a:solidFill>
                <a:schemeClr val="tx1"/>
              </a:solidFill>
            </a:endParaRPr>
          </a:p>
          <a:p>
            <a:pPr defTabSz="864931">
              <a:defRPr/>
            </a:pPr>
            <a:endParaRPr lang="en-US" b="0" baseline="0" dirty="0" smtClean="0">
              <a:solidFill>
                <a:schemeClr val="tx1"/>
              </a:solidFill>
            </a:endParaRPr>
          </a:p>
          <a:p>
            <a:pPr marL="228564" marR="0" indent="-228564" algn="l" defTabSz="914400" rtl="0" eaLnBrk="1" fontAlgn="auto" latinLnBrk="0" hangingPunct="1">
              <a:lnSpc>
                <a:spcPct val="100000"/>
              </a:lnSpc>
              <a:spcBef>
                <a:spcPts val="0"/>
              </a:spcBef>
              <a:spcAft>
                <a:spcPts val="0"/>
              </a:spcAft>
              <a:buClrTx/>
              <a:buSzTx/>
              <a:buFont typeface="+mj-lt"/>
              <a:buAutoNum type="arabicPeriod"/>
              <a:tabLst/>
              <a:defRPr/>
            </a:pPr>
            <a:endParaRPr lang="en-US" b="0" baseline="0" dirty="0" smtClean="0">
              <a:solidFill>
                <a:schemeClr val="tx1"/>
              </a:solidFill>
            </a:endParaRPr>
          </a:p>
          <a:p>
            <a:pPr marL="228564" marR="0" indent="-228564" algn="l" defTabSz="914400" rtl="0" eaLnBrk="1" fontAlgn="auto" latinLnBrk="0" hangingPunct="1">
              <a:lnSpc>
                <a:spcPct val="100000"/>
              </a:lnSpc>
              <a:spcBef>
                <a:spcPts val="0"/>
              </a:spcBef>
              <a:spcAft>
                <a:spcPts val="0"/>
              </a:spcAft>
              <a:buClrTx/>
              <a:buSzTx/>
              <a:buFont typeface="+mj-lt"/>
              <a:buAutoNum type="arabicPeriod"/>
              <a:tabLst/>
              <a:defRPr/>
            </a:pPr>
            <a:endParaRPr lang="en-US" b="0" baseline="0" dirty="0" smtClean="0">
              <a:solidFill>
                <a:schemeClr val="tx1"/>
              </a:solidFill>
            </a:endParaRPr>
          </a:p>
        </p:txBody>
      </p:sp>
      <p:sp>
        <p:nvSpPr>
          <p:cNvPr id="4" name="Slide Number Placeholder 3"/>
          <p:cNvSpPr>
            <a:spLocks noGrp="1"/>
          </p:cNvSpPr>
          <p:nvPr>
            <p:ph type="sldNum" sz="quarter" idx="10"/>
          </p:nvPr>
        </p:nvSpPr>
        <p:spPr/>
        <p:txBody>
          <a:bodyPr/>
          <a:lstStyle/>
          <a:p>
            <a:fld id="{1E756215-DC87-44C1-8A99-C198165AC598}" type="slidenum">
              <a:rPr lang="en-US" smtClean="0"/>
              <a:pPr/>
              <a:t>10</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6548" rtl="0" eaLnBrk="1" fontAlgn="auto" latinLnBrk="0" hangingPunct="1">
              <a:lnSpc>
                <a:spcPct val="100000"/>
              </a:lnSpc>
              <a:spcBef>
                <a:spcPts val="0"/>
              </a:spcBef>
              <a:spcAft>
                <a:spcPts val="0"/>
              </a:spcAft>
              <a:buClrTx/>
              <a:buSzTx/>
              <a:buFontTx/>
              <a:buNone/>
              <a:tabLst/>
              <a:defRPr/>
            </a:pPr>
            <a:r>
              <a:rPr lang="en-US" u="sng" dirty="0" smtClean="0"/>
              <a:t>Transition</a:t>
            </a:r>
            <a:r>
              <a:rPr lang="en-US" dirty="0" smtClean="0"/>
              <a:t>: Once you are finished with the prescription,</a:t>
            </a:r>
            <a:r>
              <a:rPr lang="en-US" baseline="0" dirty="0" smtClean="0"/>
              <a:t> it is important to safely dispose of the medication.  The majority of individuals that misuse prescription medications get them from their family members or friends.  </a:t>
            </a:r>
            <a:endParaRPr lang="en-US" dirty="0" smtClean="0"/>
          </a:p>
          <a:p>
            <a:pPr defTabSz="966548">
              <a:defRPr/>
            </a:pPr>
            <a:endParaRPr lang="en-US" dirty="0" smtClean="0"/>
          </a:p>
          <a:p>
            <a:pPr defTabSz="966548">
              <a:defRPr/>
            </a:pPr>
            <a:r>
              <a:rPr lang="en-US" dirty="0" smtClean="0"/>
              <a:t>Once finished with a prescription medication, the best options for safe disposal include</a:t>
            </a:r>
            <a:r>
              <a:rPr lang="en-US" baseline="0" dirty="0" smtClean="0"/>
              <a:t>:</a:t>
            </a:r>
            <a:endParaRPr lang="en-US" dirty="0" smtClean="0"/>
          </a:p>
          <a:p>
            <a:endParaRPr lang="en-US" dirty="0" smtClean="0"/>
          </a:p>
          <a:p>
            <a:pPr marL="0" indent="0">
              <a:buFont typeface="+mj-lt"/>
              <a:buNone/>
            </a:pPr>
            <a:r>
              <a:rPr lang="en-US" u="sng" baseline="0" dirty="0" smtClean="0"/>
              <a:t>Option #1</a:t>
            </a:r>
            <a:r>
              <a:rPr lang="en-US" baseline="0" dirty="0" smtClean="0"/>
              <a:t>: place the medication in a drug drop box.  To find a drop box in your area, visit: rxdrugdropbox.org (or ask your campus pharmacy for campus-specific locations).</a:t>
            </a:r>
          </a:p>
          <a:p>
            <a:pPr marL="0" indent="0">
              <a:buFont typeface="+mj-lt"/>
              <a:buNone/>
            </a:pPr>
            <a:endParaRPr lang="en-US" u="sng" baseline="0" dirty="0" smtClean="0"/>
          </a:p>
          <a:p>
            <a:pPr marL="0" indent="0">
              <a:buFont typeface="+mj-lt"/>
              <a:buNone/>
            </a:pPr>
            <a:r>
              <a:rPr lang="en-US" u="sng" baseline="0" dirty="0" smtClean="0"/>
              <a:t>Option #2</a:t>
            </a:r>
            <a:r>
              <a:rPr lang="en-US" baseline="0" dirty="0" smtClean="0"/>
              <a:t>: take advantage of community drug take-back programs that allow the public to bring unused drugs to a central location for proper disposal.  Call your local law enforcement agency or ask your pharmacist to see if a take-back program is available in your community. </a:t>
            </a:r>
          </a:p>
          <a:p>
            <a:pPr marL="241637" indent="-241637">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11</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66548" rtl="0" eaLnBrk="1" fontAlgn="auto" latinLnBrk="0" hangingPunct="1">
              <a:lnSpc>
                <a:spcPct val="100000"/>
              </a:lnSpc>
              <a:spcBef>
                <a:spcPts val="0"/>
              </a:spcBef>
              <a:spcAft>
                <a:spcPts val="0"/>
              </a:spcAft>
              <a:buClrTx/>
              <a:buSzTx/>
              <a:buFontTx/>
              <a:buNone/>
              <a:tabLst/>
              <a:defRPr/>
            </a:pPr>
            <a:r>
              <a:rPr lang="en-US" u="sng" dirty="0" smtClean="0"/>
              <a:t>Transition</a:t>
            </a:r>
            <a:r>
              <a:rPr lang="en-US" dirty="0" smtClean="0"/>
              <a:t>: If a</a:t>
            </a:r>
            <a:r>
              <a:rPr lang="en-US" baseline="0" dirty="0" smtClean="0"/>
              <a:t> drug drop box or a drug take-back event is not available, you can dispose of the medication at home.</a:t>
            </a:r>
            <a:endParaRPr lang="en-US" dirty="0" smtClean="0"/>
          </a:p>
          <a:p>
            <a:endParaRPr lang="en-US" dirty="0" smtClean="0"/>
          </a:p>
          <a:p>
            <a:pPr marL="0" indent="0">
              <a:buFont typeface="+mj-lt"/>
              <a:buNone/>
            </a:pPr>
            <a:r>
              <a:rPr lang="en-US" u="sng" baseline="0" dirty="0" smtClean="0"/>
              <a:t>Option #3</a:t>
            </a:r>
            <a:r>
              <a:rPr lang="en-US" baseline="0" dirty="0" smtClean="0"/>
              <a:t>: dispose of the medication at home (steps illustrated on this slide).  Before completing these steps, we encourage you to follow any disposal instructions on the prescription label or patient information sheet.</a:t>
            </a:r>
          </a:p>
          <a:p>
            <a:pPr marL="0" indent="0">
              <a:buFont typeface="+mj-lt"/>
              <a:buNone/>
            </a:pPr>
            <a:endParaRPr lang="en-US" baseline="0" dirty="0" smtClean="0"/>
          </a:p>
          <a:p>
            <a:pPr marL="0" indent="0">
              <a:buFont typeface="+mj-lt"/>
              <a:buNone/>
            </a:pPr>
            <a:r>
              <a:rPr lang="en-US" baseline="0" dirty="0" smtClean="0"/>
              <a:t>If disposal instructions are not given, complete these three steps:</a:t>
            </a:r>
          </a:p>
          <a:p>
            <a:pPr marL="171450" indent="-171450">
              <a:buFont typeface="Arial" panose="020B0604020202020204" pitchFamily="34" charset="0"/>
              <a:buChar char="•"/>
            </a:pPr>
            <a:r>
              <a:rPr lang="en-US" u="sng" baseline="0" dirty="0" smtClean="0"/>
              <a:t>Step 1</a:t>
            </a:r>
            <a:r>
              <a:rPr lang="en-US" baseline="0" dirty="0" smtClean="0"/>
              <a:t>: Remove the pills from the original container and mix them with an undesirable substance such as used coffee grounds or kitty litter.</a:t>
            </a:r>
          </a:p>
          <a:p>
            <a:pPr marL="171450" indent="-171450">
              <a:buFont typeface="Arial" panose="020B0604020202020204" pitchFamily="34" charset="0"/>
              <a:buChar char="•"/>
            </a:pPr>
            <a:r>
              <a:rPr lang="en-US" u="sng" baseline="0" dirty="0" smtClean="0"/>
              <a:t>Step 2</a:t>
            </a:r>
            <a:r>
              <a:rPr lang="en-US" baseline="0" dirty="0" smtClean="0"/>
              <a:t>: Throw away the sealed mixture into the trash.</a:t>
            </a:r>
          </a:p>
          <a:p>
            <a:pPr marL="171450" indent="-171450">
              <a:buFont typeface="Arial" panose="020B0604020202020204" pitchFamily="34" charset="0"/>
              <a:buChar char="•"/>
            </a:pPr>
            <a:r>
              <a:rPr lang="en-US" u="sng" baseline="0" dirty="0" smtClean="0"/>
              <a:t>Step 3</a:t>
            </a:r>
            <a:r>
              <a:rPr lang="en-US" baseline="0" dirty="0" smtClean="0"/>
              <a:t>: Remove the prescription label and dispose of the empty bottle.</a:t>
            </a:r>
          </a:p>
          <a:p>
            <a:pPr marL="457200" lvl="1" indent="0">
              <a:buFont typeface="+mj-lt"/>
              <a:buNone/>
            </a:pPr>
            <a:endParaRPr lang="en-US" baseline="0" dirty="0" smtClean="0"/>
          </a:p>
          <a:p>
            <a:pPr marL="0" lvl="0" indent="0">
              <a:buFont typeface="+mj-lt"/>
              <a:buNone/>
            </a:pPr>
            <a:r>
              <a:rPr lang="en-US" baseline="0" dirty="0" smtClean="0"/>
              <a:t>[Note: In general, you should not flush medications down a toilet or drain; however, the FDA still recommends that certain drugs should be disposed by flushing (for a list, visit: www.fda.gov).]</a:t>
            </a:r>
          </a:p>
        </p:txBody>
      </p:sp>
      <p:sp>
        <p:nvSpPr>
          <p:cNvPr id="4" name="Slide Number Placeholder 3"/>
          <p:cNvSpPr>
            <a:spLocks noGrp="1"/>
          </p:cNvSpPr>
          <p:nvPr>
            <p:ph type="sldNum" sz="quarter" idx="10"/>
          </p:nvPr>
        </p:nvSpPr>
        <p:spPr/>
        <p:txBody>
          <a:bodyPr/>
          <a:lstStyle/>
          <a:p>
            <a:fld id="{1E756215-DC87-44C1-8A99-C198165AC598}" type="slidenum">
              <a:rPr lang="en-US" smtClean="0"/>
              <a:pPr/>
              <a:t>12</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baseline="0" dirty="0" smtClean="0"/>
              <a:t>Transition</a:t>
            </a:r>
            <a:r>
              <a:rPr lang="en-US" baseline="0" dirty="0" smtClean="0"/>
              <a:t>: Let’s work through a second scenario—a friend invites you to misuse a prescription opioid pain reliever. Someone might offer you these types of drugs if you’re experiencing pain or because of the feelings of euphoria they cause.  How do you handle this situation?  </a:t>
            </a:r>
          </a:p>
          <a:p>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13</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Transition</a:t>
            </a:r>
            <a:r>
              <a:rPr lang="en-US" baseline="0" dirty="0" smtClean="0"/>
              <a:t>: Consider these questions: Is it legal to possess or take these products without a prescription? In general, is mixing drugs, especially prescription opioids with alcohol, a big deal? And how do you say “no”, as well as identify positive alternatives to misusing medications?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u="sng" baseline="0" dirty="0" smtClean="0"/>
              <a:t>Note to facilitator</a:t>
            </a:r>
            <a:r>
              <a:rPr lang="en-US" baseline="0" dirty="0" smtClean="0"/>
              <a:t>: </a:t>
            </a:r>
            <a:r>
              <a:rPr lang="en-US" b="0" baseline="0" dirty="0" smtClean="0">
                <a:solidFill>
                  <a:schemeClr val="tx1"/>
                </a:solidFill>
              </a:rPr>
              <a:t>to maximize interaction and engagement, we encourage you to utilize breakout rooms to facilitate discussion.  For example, Scenario 1, consider providing participants with the following instructions: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solidFill>
                  <a:schemeClr val="tx1"/>
                </a:solidFill>
              </a:rPr>
              <a:t>Divide participants into breakout rooms with 4-6 participants.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solidFill>
                  <a:schemeClr val="tx1"/>
                </a:solidFill>
              </a:rPr>
              <a:t>Once participants are in a small group or breakout room, ask them to appoint a group leader.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solidFill>
                  <a:schemeClr val="tx1"/>
                </a:solidFill>
              </a:rPr>
              <a:t>Encourage them to discuss the relevant discussion prompts for each scenario – the group leader can help navigate and summarize the conversation.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solidFill>
                  <a:schemeClr val="tx1"/>
                </a:solidFill>
              </a:rPr>
              <a:t>After a period of time, end the breakout rooms and resume the session with the larger group.  Ask 1-2 group leaders to summarize their small group’s conversation – </a:t>
            </a:r>
            <a:r>
              <a:rPr lang="en-US" b="1" baseline="0" dirty="0" smtClean="0">
                <a:solidFill>
                  <a:schemeClr val="tx1"/>
                </a:solidFill>
              </a:rPr>
              <a:t>utilize the talking points below and Slides 15-17 to reinforce or elaborate upon the ideas discussed.</a:t>
            </a:r>
          </a:p>
          <a:p>
            <a:pPr marL="0" indent="0">
              <a:buNone/>
            </a:pPr>
            <a:endParaRPr lang="en-US" baseline="0" dirty="0" smtClean="0"/>
          </a:p>
          <a:p>
            <a:pPr marL="0" indent="0">
              <a:buNone/>
            </a:pPr>
            <a:r>
              <a:rPr lang="en-US" u="sng" baseline="0" dirty="0" smtClean="0"/>
              <a:t>Talking points for discussion questions</a:t>
            </a:r>
            <a:r>
              <a:rPr lang="en-US" baseline="0" dirty="0" smtClean="0"/>
              <a:t>:</a:t>
            </a:r>
          </a:p>
          <a:p>
            <a:pPr marL="228600" marR="0" lvl="0" indent="-228600" algn="l" defTabSz="864931" rtl="0" eaLnBrk="1" fontAlgn="auto" latinLnBrk="0" hangingPunct="1">
              <a:lnSpc>
                <a:spcPct val="100000"/>
              </a:lnSpc>
              <a:spcBef>
                <a:spcPts val="0"/>
              </a:spcBef>
              <a:spcAft>
                <a:spcPts val="0"/>
              </a:spcAft>
              <a:buClrTx/>
              <a:buSzTx/>
              <a:buFont typeface="+mj-lt"/>
              <a:buAutoNum type="arabicPeriod"/>
              <a:tabLst/>
              <a:defRPr/>
            </a:pPr>
            <a:r>
              <a:rPr lang="en-US" b="1" i="1" baseline="0" dirty="0" smtClean="0"/>
              <a:t>Is it legal to possess or take medications without a prescription? </a:t>
            </a:r>
            <a:r>
              <a:rPr lang="en-US" u="none" baseline="0" dirty="0" smtClean="0"/>
              <a:t>These medications are controlled by the U.S. Drug Enforcement Administration, and it is prohibited under federal law to manufacture, distribute, dispense, or possess them without a legitimate prescription.  </a:t>
            </a:r>
          </a:p>
          <a:p>
            <a:pPr marL="685800" marR="0" lvl="1" indent="-228600" algn="l" defTabSz="864931" rtl="0" eaLnBrk="1" fontAlgn="auto" latinLnBrk="0" hangingPunct="1">
              <a:lnSpc>
                <a:spcPct val="100000"/>
              </a:lnSpc>
              <a:spcBef>
                <a:spcPts val="0"/>
              </a:spcBef>
              <a:spcAft>
                <a:spcPts val="0"/>
              </a:spcAft>
              <a:buClrTx/>
              <a:buSzTx/>
              <a:buFont typeface="+mj-lt"/>
              <a:buAutoNum type="alphaUcPeriod"/>
              <a:tabLst/>
              <a:defRPr/>
            </a:pPr>
            <a:r>
              <a:rPr lang="en-US" baseline="0" dirty="0" smtClean="0"/>
              <a:t>Depending on individual state laws, </a:t>
            </a:r>
            <a:r>
              <a:rPr lang="en-US" b="0" i="0" baseline="0" dirty="0" smtClean="0"/>
              <a:t>possession</a:t>
            </a:r>
            <a:r>
              <a:rPr lang="en-US" i="0" baseline="0" dirty="0" smtClean="0"/>
              <a:t> </a:t>
            </a:r>
            <a:r>
              <a:rPr lang="en-US" baseline="0" dirty="0" smtClean="0"/>
              <a:t>of a controlled substance without a prescription may result in a felony charge, with penalties which could include fines and/or imprisonment.  </a:t>
            </a:r>
          </a:p>
          <a:p>
            <a:pPr marL="685800" marR="0" lvl="1" indent="-228600" algn="l" defTabSz="864931" rtl="0" eaLnBrk="1" fontAlgn="auto" latinLnBrk="0" hangingPunct="1">
              <a:lnSpc>
                <a:spcPct val="100000"/>
              </a:lnSpc>
              <a:spcBef>
                <a:spcPts val="0"/>
              </a:spcBef>
              <a:spcAft>
                <a:spcPts val="0"/>
              </a:spcAft>
              <a:buClrTx/>
              <a:buSzTx/>
              <a:buFont typeface="+mj-lt"/>
              <a:buAutoNum type="alphaUcPeriod"/>
              <a:tabLst/>
              <a:defRPr/>
            </a:pPr>
            <a:r>
              <a:rPr lang="en-US" i="0" baseline="0" dirty="0" smtClean="0"/>
              <a:t>I</a:t>
            </a:r>
            <a:r>
              <a:rPr lang="en-US" baseline="0" dirty="0" smtClean="0"/>
              <a:t>f</a:t>
            </a:r>
            <a:r>
              <a:rPr lang="en-US" altLang="en-US" dirty="0" smtClean="0"/>
              <a:t> someone is hurt when you give them your prescription drugs, you could be liable for any harm experienced by the person to whom you provided the medication. </a:t>
            </a:r>
          </a:p>
          <a:p>
            <a:pPr marL="685800" marR="0" lvl="1" indent="-228600" algn="l" defTabSz="864931" rtl="0" eaLnBrk="1" fontAlgn="auto" latinLnBrk="0" hangingPunct="1">
              <a:lnSpc>
                <a:spcPct val="100000"/>
              </a:lnSpc>
              <a:spcBef>
                <a:spcPts val="0"/>
              </a:spcBef>
              <a:spcAft>
                <a:spcPts val="0"/>
              </a:spcAft>
              <a:buClrTx/>
              <a:buSzTx/>
              <a:buFont typeface="+mj-lt"/>
              <a:buAutoNum type="alphaUcPeriod"/>
              <a:tabLst/>
              <a:defRPr/>
            </a:pPr>
            <a:r>
              <a:rPr lang="en-US" baseline="0" dirty="0" smtClean="0"/>
              <a:t>How would a drug-related offense impact your future?  </a:t>
            </a:r>
            <a:r>
              <a:rPr lang="en-US" i="1" u="sng" baseline="0" dirty="0" smtClean="0"/>
              <a:t>Note to facilitator</a:t>
            </a:r>
            <a:r>
              <a:rPr lang="en-US" baseline="0" dirty="0" smtClean="0"/>
              <a:t>: encourage participants to identify consequences.  A felony offense appearing on your record can severely interfere with employment and education opportunities, such as graduate education, summer internships, or employment following graduation.</a:t>
            </a:r>
          </a:p>
          <a:p>
            <a:pPr marL="685800" marR="0" lvl="1" indent="-228600" algn="l" defTabSz="864931" rtl="0" eaLnBrk="1" fontAlgn="auto" latinLnBrk="0" hangingPunct="1">
              <a:lnSpc>
                <a:spcPct val="100000"/>
              </a:lnSpc>
              <a:spcBef>
                <a:spcPts val="0"/>
              </a:spcBef>
              <a:spcAft>
                <a:spcPts val="0"/>
              </a:spcAft>
              <a:buClrTx/>
              <a:buSzTx/>
              <a:buFont typeface="+mj-lt"/>
              <a:buAutoNum type="alphaUcPeriod"/>
              <a:tabLst/>
              <a:defRPr/>
            </a:pPr>
            <a:endParaRPr lang="en-US" baseline="0" dirty="0" smtClean="0"/>
          </a:p>
          <a:p>
            <a:pPr marL="228600" lvl="0" indent="-228600">
              <a:buAutoNum type="arabicPeriod"/>
            </a:pPr>
            <a:r>
              <a:rPr lang="en-US" b="1" i="1" baseline="0" dirty="0" smtClean="0"/>
              <a:t>Is mixing drugs a big deal?</a:t>
            </a:r>
            <a:r>
              <a:rPr lang="en-US" b="1" baseline="0" dirty="0" smtClean="0"/>
              <a:t>  </a:t>
            </a:r>
            <a:r>
              <a:rPr lang="en-US" baseline="0" dirty="0" smtClean="0"/>
              <a:t>This question is addressed on slide 15.</a:t>
            </a:r>
          </a:p>
          <a:p>
            <a:pPr marL="228600" lvl="0" indent="-228600">
              <a:buAutoNum type="arabicPeriod"/>
            </a:pPr>
            <a:endParaRPr lang="en-US" baseline="0" dirty="0" smtClean="0"/>
          </a:p>
          <a:p>
            <a:pPr marL="228600" lvl="0" indent="-228600">
              <a:buAutoNum type="arabicPeriod"/>
            </a:pPr>
            <a:r>
              <a:rPr lang="en-US" b="1" i="1" baseline="0" dirty="0" smtClean="0"/>
              <a:t>How do you say “no”?</a:t>
            </a:r>
            <a:r>
              <a:rPr lang="en-US" b="1" baseline="0" dirty="0" smtClean="0"/>
              <a:t>  </a:t>
            </a:r>
            <a:r>
              <a:rPr lang="en-US" baseline="0" dirty="0" smtClean="0"/>
              <a:t>Ideas for saying “no” are identified on slide 16.</a:t>
            </a:r>
          </a:p>
          <a:p>
            <a:pPr marL="228600" lvl="0" indent="-228600">
              <a:buAutoNum type="arabicPeriod"/>
            </a:pPr>
            <a:endParaRPr lang="en-US" baseline="0" dirty="0" smtClean="0"/>
          </a:p>
          <a:p>
            <a:pPr marL="228600" lvl="0" indent="-228600">
              <a:buAutoNum type="arabicPeriod"/>
            </a:pPr>
            <a:r>
              <a:rPr lang="en-US" b="1" i="1" baseline="0" dirty="0" smtClean="0"/>
              <a:t>What are positive alternatives to misusing medication? </a:t>
            </a:r>
            <a:r>
              <a:rPr lang="en-US" b="1" baseline="0" dirty="0" smtClean="0"/>
              <a:t> </a:t>
            </a:r>
            <a:r>
              <a:rPr lang="en-US" baseline="0" dirty="0" smtClean="0"/>
              <a:t>Ideas for positive alternatives are identified on slide 17.</a:t>
            </a:r>
          </a:p>
          <a:p>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14</a:t>
            </a:fld>
            <a:endParaRPr lang="en-US" dirty="0"/>
          </a:p>
        </p:txBody>
      </p:sp>
    </p:spTree>
    <p:extLst>
      <p:ext uri="{BB962C8B-B14F-4D97-AF65-F5344CB8AC3E}">
        <p14:creationId xmlns:p14="http://schemas.microsoft.com/office/powerpoint/2010/main" val="3522218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Transition:</a:t>
            </a:r>
            <a:r>
              <a:rPr lang="en-US" u="none" baseline="0" dirty="0" smtClean="0"/>
              <a:t>  All prescription medications have side effects—and mixing alcohol with these products often enhances the negative side effects of the prescription medication. </a:t>
            </a:r>
          </a:p>
          <a:p>
            <a:pPr defTabSz="966548">
              <a:defRPr/>
            </a:pPr>
            <a:endParaRPr lang="en-US" u="none" baseline="0" dirty="0" smtClean="0"/>
          </a:p>
          <a:p>
            <a:pPr marL="228600" indent="-228600" defTabSz="966548">
              <a:buFont typeface="+mj-lt"/>
              <a:buAutoNum type="arabicPeriod"/>
              <a:defRPr/>
            </a:pPr>
            <a:r>
              <a:rPr lang="en-US" u="none" baseline="0" dirty="0" smtClean="0"/>
              <a:t>For example, the adverse effects for </a:t>
            </a:r>
            <a:r>
              <a:rPr lang="en-US" baseline="0" dirty="0" smtClean="0"/>
              <a:t>prescription opioid pain medications include drowsiness, confusion, sedation, and slowed breathing.  Mixing alcohol with prescription opioids can actually worsen these potentially harmful effects.</a:t>
            </a:r>
          </a:p>
          <a:p>
            <a:pPr marL="228600" indent="-228600" defTabSz="966548">
              <a:buFont typeface="+mj-lt"/>
              <a:buAutoNum type="arabicPeriod"/>
              <a:defRPr/>
            </a:pPr>
            <a:r>
              <a:rPr lang="en-US" u="none" baseline="0" dirty="0" smtClean="0"/>
              <a:t>In fact, m</a:t>
            </a:r>
            <a:r>
              <a:rPr lang="en-US" baseline="0" dirty="0" smtClean="0"/>
              <a:t>any drug overdoses result from mixing prescription opioids with alcohol or with prescription sedatives, which results in dangerously slow breathing that can cause death. </a:t>
            </a:r>
          </a:p>
          <a:p>
            <a:pPr defTabSz="966548">
              <a:defRPr/>
            </a:pPr>
            <a:endParaRPr lang="en-US" baseline="0" dirty="0" smtClean="0"/>
          </a:p>
        </p:txBody>
      </p:sp>
      <p:sp>
        <p:nvSpPr>
          <p:cNvPr id="4" name="Slide Number Placeholder 3"/>
          <p:cNvSpPr>
            <a:spLocks noGrp="1"/>
          </p:cNvSpPr>
          <p:nvPr>
            <p:ph type="sldNum" sz="quarter" idx="10"/>
          </p:nvPr>
        </p:nvSpPr>
        <p:spPr/>
        <p:txBody>
          <a:bodyPr/>
          <a:lstStyle/>
          <a:p>
            <a:fld id="{ACE2B812-F48A-40F0-9E3E-E64B17BDF71A}" type="slidenum">
              <a:rPr lang="en-US" smtClean="0"/>
              <a:pPr/>
              <a:t>15</a:t>
            </a:fld>
            <a:endParaRPr lang="en-US" dirty="0"/>
          </a:p>
        </p:txBody>
      </p:sp>
    </p:spTree>
    <p:extLst>
      <p:ext uri="{BB962C8B-B14F-4D97-AF65-F5344CB8AC3E}">
        <p14:creationId xmlns:p14="http://schemas.microsoft.com/office/powerpoint/2010/main" val="4031916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sng" dirty="0" smtClean="0"/>
              <a:t>Transition</a:t>
            </a:r>
            <a:r>
              <a:rPr lang="en-US" dirty="0" smtClean="0"/>
              <a:t>:  If you’re invited to misuse any prescription medication, how do you turn down this invitation?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i="1" u="sng" dirty="0" smtClean="0"/>
              <a:t>Note to facilitators</a:t>
            </a:r>
            <a:r>
              <a:rPr lang="en-US" dirty="0" smtClean="0"/>
              <a:t>: encourage participants to share their ideas.</a:t>
            </a:r>
            <a:r>
              <a:rPr lang="en-US" baseline="0" dirty="0" smtClean="0"/>
              <a:t>  General approaches including giving a reason, leaving the situation, and suggesting an alternative.  Examples are identified on this slide.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3FBD9D7-5A84-40B1-AACB-DFDDA2D2731F}" type="slidenum">
              <a:rPr lang="en-US" smtClean="0"/>
              <a:pPr/>
              <a:t>16</a:t>
            </a:fld>
            <a:endParaRPr lang="en-US" dirty="0"/>
          </a:p>
        </p:txBody>
      </p:sp>
    </p:spTree>
    <p:extLst>
      <p:ext uri="{BB962C8B-B14F-4D97-AF65-F5344CB8AC3E}">
        <p14:creationId xmlns:p14="http://schemas.microsoft.com/office/powerpoint/2010/main" val="5486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r>
              <a:rPr lang="en-US" u="sng" dirty="0" smtClean="0"/>
              <a:t>Transition</a:t>
            </a:r>
            <a:r>
              <a:rPr lang="en-US" dirty="0" smtClean="0"/>
              <a:t>: What are positive alternatives to misusing</a:t>
            </a:r>
            <a:r>
              <a:rPr lang="en-US" baseline="0" dirty="0" smtClean="0"/>
              <a:t> medication?</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u="sng" dirty="0" smtClean="0"/>
              <a:t>Note to facilitator</a:t>
            </a:r>
            <a:r>
              <a:rPr lang="en-US" dirty="0" smtClean="0"/>
              <a:t>: encourage participants to share their ideas.</a:t>
            </a:r>
            <a:r>
              <a:rPr lang="en-US" baseline="0" dirty="0" smtClean="0"/>
              <a:t> Examples of positive alternatives are identified on this slide.</a:t>
            </a:r>
            <a:endParaRPr lang="en-US" dirty="0" smtClean="0"/>
          </a:p>
          <a:p>
            <a:endParaRPr lang="en-US" dirty="0" smtClean="0"/>
          </a:p>
          <a:p>
            <a:endParaRPr lang="en-US" dirty="0" smtClean="0"/>
          </a:p>
          <a:p>
            <a:endParaRPr lang="en-US" baseline="0"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17</a:t>
            </a:fld>
            <a:endParaRPr lang="en-US" altLang="en-US" dirty="0" smtClean="0">
              <a:latin typeface="Arial" pitchFamily="34" charset="0"/>
              <a:cs typeface="ヒラギノ角ゴ Pro W3"/>
            </a:endParaRPr>
          </a:p>
        </p:txBody>
      </p:sp>
    </p:spTree>
    <p:extLst>
      <p:ext uri="{BB962C8B-B14F-4D97-AF65-F5344CB8AC3E}">
        <p14:creationId xmlns:p14="http://schemas.microsoft.com/office/powerpoint/2010/main" val="241985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Transition</a:t>
            </a:r>
            <a:r>
              <a:rPr lang="en-US" baseline="0" dirty="0" smtClean="0"/>
              <a:t>: Let’s discuss the final scenario—you suspect someone has overdosed on an opioid drug (e.g., heroin, a prescription opioid pain reliever, fentanyl).  If you suspect someone has overdosed on any drug, how do you take action?</a:t>
            </a:r>
          </a:p>
          <a:p>
            <a:endParaRPr lang="en-US" baseline="0" dirty="0" smtClean="0"/>
          </a:p>
          <a:p>
            <a:r>
              <a:rPr lang="en-US" u="sng" baseline="0" dirty="0" smtClean="0"/>
              <a:t>Note to facilitator:</a:t>
            </a:r>
            <a:r>
              <a:rPr lang="en-US" baseline="0" dirty="0" smtClean="0"/>
              <a:t> if time allows, consider utilizing a similar approach for discussion as with Scenarios 1-2.  If you are running short on time, consider asking participants to utilize the chat thread to share their thoughts and ideas.</a:t>
            </a:r>
          </a:p>
        </p:txBody>
      </p:sp>
      <p:sp>
        <p:nvSpPr>
          <p:cNvPr id="4" name="Slide Number Placeholder 3"/>
          <p:cNvSpPr>
            <a:spLocks noGrp="1"/>
          </p:cNvSpPr>
          <p:nvPr>
            <p:ph type="sldNum" sz="quarter" idx="10"/>
          </p:nvPr>
        </p:nvSpPr>
        <p:spPr/>
        <p:txBody>
          <a:bodyPr/>
          <a:lstStyle/>
          <a:p>
            <a:fld id="{1E756215-DC87-44C1-8A99-C198165AC598}" type="slidenum">
              <a:rPr lang="en-US" smtClean="0"/>
              <a:pPr/>
              <a:t>18</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Transition</a:t>
            </a:r>
            <a:r>
              <a:rPr lang="en-US" baseline="0" dirty="0" smtClean="0"/>
              <a:t>: If you suspect someone has overdosed on </a:t>
            </a:r>
            <a:r>
              <a:rPr lang="en-US" i="1" baseline="0" dirty="0" smtClean="0"/>
              <a:t>any</a:t>
            </a:r>
            <a:r>
              <a:rPr lang="en-US" baseline="0" dirty="0" smtClean="0"/>
              <a:t> drug, how do you take action?</a:t>
            </a:r>
          </a:p>
          <a:p>
            <a:endParaRPr lang="en-US" baseline="0" dirty="0" smtClean="0"/>
          </a:p>
          <a:p>
            <a:pPr marL="228600" indent="-228600">
              <a:buAutoNum type="arabicPeriod"/>
            </a:pPr>
            <a:r>
              <a:rPr lang="en-US" baseline="0" dirty="0" smtClean="0"/>
              <a:t>First, call 9-1-1.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Second, i</a:t>
            </a:r>
            <a:r>
              <a:rPr lang="en-US" dirty="0" smtClean="0"/>
              <a:t>f available, administer naloxone.</a:t>
            </a:r>
            <a:r>
              <a:rPr lang="en-US" baseline="0" dirty="0" smtClean="0"/>
              <a:t>  </a:t>
            </a:r>
            <a:r>
              <a:rPr lang="en-US" dirty="0" smtClean="0"/>
              <a:t>More information on naloxone</a:t>
            </a:r>
            <a:r>
              <a:rPr lang="en-US" baseline="0" dirty="0" smtClean="0"/>
              <a:t> is available on slide 20.</a:t>
            </a:r>
          </a:p>
          <a:p>
            <a:pPr marL="228600" indent="-228600">
              <a:buAutoNum type="arabicPeriod"/>
            </a:pPr>
            <a:r>
              <a:rPr lang="en-US" baseline="0" dirty="0" smtClean="0"/>
              <a:t>Third, move the individual to the recovery position (place the individual on their left side—place their arms under their head, and bend their right leg in order for their knee to stop their body from rolling onto their stomach).  This position is designed to prevent suffocation.</a:t>
            </a:r>
          </a:p>
          <a:p>
            <a:pPr marL="228600" indent="-228600">
              <a:buAutoNum type="arabicPeriod"/>
            </a:pPr>
            <a:r>
              <a:rPr lang="en-US" baseline="0" dirty="0" smtClean="0"/>
              <a:t>Lastly, stay with the individual until help arrives.</a:t>
            </a:r>
          </a:p>
          <a:p>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19</a:t>
            </a:fld>
            <a:endParaRPr lang="en-US" dirty="0"/>
          </a:p>
        </p:txBody>
      </p:sp>
    </p:spTree>
    <p:extLst>
      <p:ext uri="{BB962C8B-B14F-4D97-AF65-F5344CB8AC3E}">
        <p14:creationId xmlns:p14="http://schemas.microsoft.com/office/powerpoint/2010/main" val="226238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baseline="0" dirty="0" smtClean="0">
                <a:solidFill>
                  <a:schemeClr val="tx1"/>
                </a:solidFill>
              </a:rPr>
              <a:t>Transition</a:t>
            </a:r>
            <a:r>
              <a:rPr lang="en-US" b="0" baseline="0" dirty="0" smtClean="0">
                <a:solidFill>
                  <a:schemeClr val="tx1"/>
                </a:solidFill>
              </a:rPr>
              <a:t>: What is prescription drug misuse?  We define prescription drug misuse as engaging in primarily three behaviors.  </a:t>
            </a:r>
            <a:endParaRPr lang="en-US" baseline="0" dirty="0" smtClean="0">
              <a:solidFill>
                <a:schemeClr val="tx1"/>
              </a:solidFill>
            </a:endParaRPr>
          </a:p>
          <a:p>
            <a:endParaRPr lang="en-US" baseline="0" dirty="0" smtClean="0"/>
          </a:p>
          <a:p>
            <a:pPr marL="228564" indent="-228564">
              <a:buFont typeface="+mj-lt"/>
              <a:buAutoNum type="arabicPeriod"/>
            </a:pPr>
            <a:r>
              <a:rPr lang="en-US" baseline="0" dirty="0" smtClean="0"/>
              <a:t>Taking more of a prescription medication than prescribed.</a:t>
            </a:r>
          </a:p>
          <a:p>
            <a:pPr marL="228564" indent="-228564">
              <a:buFont typeface="+mj-lt"/>
              <a:buAutoNum type="arabicPeriod"/>
            </a:pPr>
            <a:r>
              <a:rPr lang="en-US" baseline="0" dirty="0" smtClean="0"/>
              <a:t>Taking a prescription medication for a reason different than that intended by the prescriber.</a:t>
            </a:r>
          </a:p>
          <a:p>
            <a:pPr marL="228564" indent="-228564">
              <a:buFont typeface="+mj-lt"/>
              <a:buAutoNum type="arabicPeriod"/>
            </a:pPr>
            <a:r>
              <a:rPr lang="en-US" baseline="0" dirty="0" smtClean="0"/>
              <a:t>Sharing or taking someone else’s prescription medication.</a:t>
            </a:r>
          </a:p>
          <a:p>
            <a:endParaRPr lang="en-US" baseline="0" dirty="0" smtClean="0"/>
          </a:p>
          <a:p>
            <a:r>
              <a:rPr lang="en-US" baseline="0" dirty="0" smtClean="0"/>
              <a:t>And regardless of our intentions, engaging in any of these behaviors is misuse.</a:t>
            </a:r>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r>
              <a:rPr lang="en-US" i="1" u="sng" baseline="0" dirty="0" smtClean="0"/>
              <a:t>Note for facilitator</a:t>
            </a:r>
            <a:r>
              <a:rPr lang="en-US" i="0" baseline="0" dirty="0" smtClean="0"/>
              <a:t>:  If asked, the National Institute of Health drafted and currently supports these definitions of prescription drug misuse.</a:t>
            </a:r>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endParaRPr lang="en-US" baseline="0" dirty="0" smtClean="0"/>
          </a:p>
          <a:p>
            <a:pPr marL="228564" indent="-228564">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2</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Transition</a:t>
            </a:r>
            <a:r>
              <a:rPr lang="en-US" baseline="0" dirty="0" smtClean="0"/>
              <a:t>: </a:t>
            </a:r>
            <a:r>
              <a:rPr lang="en-US" sz="1200" kern="1200" baseline="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n overdose occurs when too much of any opioid activates its target in the brainstem – this slows and then stops breathing.  Naloxone knocks the opioid drug off this target – allowing breathing to resume.  Naloxone wears off in 30-90 min; thus, calling 911 first ensures the person receives help before this happens.</a:t>
            </a:r>
            <a:endParaRPr lang="en-US" baseline="0" dirty="0" smtClean="0"/>
          </a:p>
          <a:p>
            <a:endParaRPr lang="en-US" baseline="0" dirty="0" smtClean="0"/>
          </a:p>
          <a:p>
            <a:pPr marL="228600" indent="-228600">
              <a:buFont typeface="+mj-lt"/>
              <a:buAutoNum type="arabicPeriod"/>
            </a:pPr>
            <a:r>
              <a:rPr lang="en-US" baseline="0" dirty="0" smtClean="0"/>
              <a:t>Naloxone is available in various forms – the form packaged as a nasal spray (brand name </a:t>
            </a:r>
            <a:r>
              <a:rPr lang="en-US" baseline="0" dirty="0" err="1" smtClean="0"/>
              <a:t>Narcan</a:t>
            </a:r>
            <a:r>
              <a:rPr lang="en-US" baseline="0" dirty="0" smtClean="0"/>
              <a:t>®) is increasingly common. </a:t>
            </a:r>
          </a:p>
          <a:p>
            <a:pPr marL="228600" indent="-228600">
              <a:buFont typeface="+mj-lt"/>
              <a:buAutoNum type="arabicPeriod"/>
            </a:pPr>
            <a:r>
              <a:rPr lang="en-US" dirty="0" smtClean="0"/>
              <a:t>You can get naloxone without a prescription, but accessing naloxone by the general public varies from state to state. </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sk your local pharmacy or attend a community naloxone training session.  The intranasal formulation (brand name </a:t>
            </a:r>
            <a:r>
              <a:rPr lang="en-US" sz="1200" kern="1200" dirty="0" err="1" smtClean="0">
                <a:solidFill>
                  <a:schemeClr val="tx1"/>
                </a:solidFill>
                <a:effectLst/>
                <a:latin typeface="+mn-lt"/>
                <a:ea typeface="+mn-ea"/>
                <a:cs typeface="+mn-cs"/>
              </a:rPr>
              <a:t>Narcan</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is most widely </a:t>
            </a:r>
            <a:r>
              <a:rPr lang="en-US" sz="1200" kern="1200" dirty="0" err="1" smtClean="0">
                <a:solidFill>
                  <a:schemeClr val="tx1"/>
                </a:solidFill>
                <a:effectLst/>
                <a:latin typeface="+mn-lt"/>
                <a:ea typeface="+mn-ea"/>
                <a:cs typeface="+mn-cs"/>
              </a:rPr>
              <a:t>used.</a:t>
            </a:r>
            <a:r>
              <a:rPr lang="en-US" dirty="0" err="1" smtClean="0"/>
              <a:t>For</a:t>
            </a:r>
            <a:r>
              <a:rPr lang="en-US" dirty="0" smtClean="0"/>
              <a:t> more information about naloxone access, visit:</a:t>
            </a:r>
          </a:p>
          <a:p>
            <a:pPr marL="628650" lvl="1" indent="-171450">
              <a:lnSpc>
                <a:spcPts val="2400"/>
              </a:lnSpc>
              <a:spcAft>
                <a:spcPts val="1200"/>
              </a:spcAft>
              <a:buFont typeface="Arial" panose="020B0604020202020204" pitchFamily="34" charset="0"/>
              <a:buChar char="•"/>
            </a:pPr>
            <a:r>
              <a:rPr lang="en-US" sz="1200" dirty="0" smtClean="0">
                <a:latin typeface="Proxima Nova Rg" panose="02000506030000020004" pitchFamily="50" charset="0"/>
                <a:hlinkClick r:id="rId3"/>
              </a:rPr>
              <a:t>https://www.networkforphl.org/_asset/qz5pvn/naloxone-_FINAL.pdf</a:t>
            </a:r>
            <a:endParaRPr lang="en-US" sz="1200" dirty="0" smtClean="0">
              <a:latin typeface="Proxima Nova Rg" panose="02000506030000020004" pitchFamily="50" charset="0"/>
            </a:endParaRPr>
          </a:p>
          <a:p>
            <a:pPr marL="628650" lvl="1" indent="-171450">
              <a:lnSpc>
                <a:spcPts val="2400"/>
              </a:lnSpc>
              <a:spcAft>
                <a:spcPts val="1200"/>
              </a:spcAft>
              <a:buFont typeface="Arial" panose="020B0604020202020204" pitchFamily="34" charset="0"/>
              <a:buChar char="•"/>
            </a:pPr>
            <a:r>
              <a:rPr lang="en-US" sz="1200" dirty="0" smtClean="0">
                <a:latin typeface="Proxima Nova Rg" panose="02000506030000020004" pitchFamily="50" charset="0"/>
                <a:hlinkClick r:id="rId4"/>
              </a:rPr>
              <a:t>http://pdaps.org/datasets/laws-regulating-administration-of-naloxone-1501695139</a:t>
            </a:r>
            <a:endParaRPr lang="en-US" dirty="0" smtClean="0"/>
          </a:p>
          <a:p>
            <a:pPr marL="228600" indent="-228600">
              <a:buFont typeface="+mj-lt"/>
              <a:buAutoNum type="arabicPeriod"/>
            </a:pPr>
            <a:r>
              <a:rPr lang="en-US" dirty="0" smtClean="0"/>
              <a:t>It is critical to remember two precautions regarding the use of naloxone (both reasons emphasize</a:t>
            </a:r>
            <a:r>
              <a:rPr lang="en-US" baseline="0" dirty="0" smtClean="0"/>
              <a:t> the importance of first calling 9-1-1)</a:t>
            </a:r>
            <a:r>
              <a:rPr lang="en-US" dirty="0" smtClean="0"/>
              <a:t>:</a:t>
            </a:r>
          </a:p>
          <a:p>
            <a:pPr marL="685800" lvl="1" indent="-228600">
              <a:buFont typeface="+mj-lt"/>
              <a:buAutoNum type="alphaUcPeriod"/>
            </a:pPr>
            <a:r>
              <a:rPr lang="en-US" dirty="0" smtClean="0"/>
              <a:t>Naloxone itself is safe and harmless.  Because of naloxone’s actions in the body, it will precipitate withdrawal symptoms (e.g., vomiting, individual becomes combative or agitated) upon administration in an individual physically dependent on opioid drugs.</a:t>
            </a:r>
          </a:p>
          <a:p>
            <a:pPr marL="685800" lvl="1" indent="-228600">
              <a:buFont typeface="+mj-lt"/>
              <a:buAutoNum type="alphaUcPeriod"/>
            </a:pPr>
            <a:r>
              <a:rPr lang="en-US" sz="1200" kern="1200" dirty="0" smtClean="0">
                <a:solidFill>
                  <a:schemeClr val="tx1"/>
                </a:solidFill>
                <a:effectLst/>
                <a:latin typeface="+mn-lt"/>
                <a:ea typeface="+mn-ea"/>
                <a:cs typeface="+mn-cs"/>
              </a:rPr>
              <a:t>Naloxone only works in overdoses involving opioid drugs (e.g. OxyContin</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Vicodin</a:t>
            </a:r>
            <a:r>
              <a:rPr lang="en-US" sz="1200" kern="1200" baseline="300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heroin, fentanyl, etc.). </a:t>
            </a:r>
            <a:r>
              <a:rPr lang="en-US" dirty="0" smtClean="0"/>
              <a:t>If the patient actually overdosed on a non-opioid drug (prescription sedatives, alcohol, etc.), administering naloxone will have no effect and it will not rescue breathing. </a:t>
            </a:r>
            <a:r>
              <a:rPr lang="en-US" sz="1200" kern="1200" dirty="0" smtClean="0">
                <a:solidFill>
                  <a:schemeClr val="tx1"/>
                </a:solidFill>
                <a:effectLst/>
                <a:latin typeface="+mn-lt"/>
                <a:ea typeface="+mn-ea"/>
                <a:cs typeface="+mn-cs"/>
              </a:rPr>
              <a:t>However, if you do not know what the person overdosed on, give naloxone anyways as it will not harm someone who has not taken opioids.</a:t>
            </a:r>
            <a:endParaRPr lang="en-US" dirty="0" smtClean="0"/>
          </a:p>
          <a:p>
            <a:pPr marL="0" indent="0">
              <a:buFont typeface="+mj-lt"/>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i="1" u="sng" baseline="0" dirty="0" smtClean="0"/>
              <a:t>Note to facilitator:</a:t>
            </a:r>
            <a:r>
              <a:rPr lang="en-US" i="0" u="none" baseline="0" dirty="0" smtClean="0"/>
              <a:t> some students may ask about whether naloxone encourages future opioid use. </a:t>
            </a:r>
            <a:r>
              <a:rPr lang="en-US" sz="1200" kern="1200" dirty="0" smtClean="0">
                <a:solidFill>
                  <a:schemeClr val="tx1"/>
                </a:solidFill>
                <a:effectLst/>
                <a:latin typeface="+mn-lt"/>
                <a:ea typeface="+mn-ea"/>
                <a:cs typeface="+mn-cs"/>
              </a:rPr>
              <a:t>Multiple scientific studies report that naloxone use does not increase future opioid use</a:t>
            </a:r>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  Instead, studies report a high number of reversals with minimal adverse effects</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Below is additional information on fentanyl, if interested:</a:t>
            </a:r>
            <a:endParaRPr lang="en-US" baseline="0" dirty="0" smtClean="0"/>
          </a:p>
          <a:p>
            <a:pPr marL="0" indent="0">
              <a:buFont typeface="+mj-lt"/>
              <a:buNone/>
            </a:pPr>
            <a:endParaRPr lang="en-US" i="0" u="none" baseline="0" dirty="0" smtClean="0"/>
          </a:p>
          <a:p>
            <a:pPr marL="0" indent="0">
              <a:buFont typeface="+mj-lt"/>
              <a:buNone/>
            </a:pPr>
            <a:r>
              <a:rPr lang="en-US" baseline="0" dirty="0" smtClean="0"/>
              <a:t>Fentanyl is also a synthetic opioid pain reliever, typically prescribed for severe pain (like cancer-related pain) as a lozenge or transdermal patch.  </a:t>
            </a:r>
            <a:r>
              <a:rPr lang="en-US" sz="1200" kern="1200" dirty="0" smtClean="0">
                <a:solidFill>
                  <a:schemeClr val="tx1"/>
                </a:solidFill>
                <a:effectLst/>
                <a:latin typeface="+mn-lt"/>
                <a:ea typeface="+mn-ea"/>
                <a:cs typeface="+mn-cs"/>
              </a:rPr>
              <a:t>Fentanyl is a prescription opioid pain reliever that is now being illegally manufactured and used to contaminate the illicit drug supply.  Because of its strong potency (50-100X more potent), only a small amount is needed to cause an overdose.  Thus, now individuals that casually use opioid and non-opioid drugs (like cocaine, stimulants, or pressed pills) are exposed to fentanyl without their knowledge and thereby also at-risk for opioid-related overdoses.</a:t>
            </a:r>
            <a:r>
              <a:rPr lang="en-US" sz="1200" kern="1200" baseline="0" dirty="0" smtClean="0">
                <a:solidFill>
                  <a:schemeClr val="tx1"/>
                </a:solidFill>
                <a:effectLst/>
                <a:latin typeface="+mn-lt"/>
                <a:ea typeface="+mn-ea"/>
                <a:cs typeface="+mn-cs"/>
              </a:rPr>
              <a:t>  </a:t>
            </a:r>
            <a:r>
              <a:rPr lang="en-US" baseline="0" dirty="0" smtClean="0"/>
              <a:t>Collectively, these points emphasize the importance of calling 9-1-1 and administering naloxone (if available) during any drug overdose situation – naloxone is harmless, and can effectively reverse opioid-related drug overdoses caused by prescription opioids, heroin, and fentanyl.  </a:t>
            </a:r>
          </a:p>
          <a:p>
            <a:pPr marL="457200" lvl="1" indent="0">
              <a:buFont typeface="+mj-lt"/>
              <a:buNone/>
            </a:pPr>
            <a:endParaRPr lang="en-US" baseline="0" dirty="0" smtClean="0"/>
          </a:p>
          <a:p>
            <a:pPr marL="0" lvl="0" indent="0">
              <a:buFont typeface="+mj-lt"/>
              <a:buNone/>
            </a:pPr>
            <a:r>
              <a:rPr lang="en-US" u="sng" baseline="0" dirty="0" smtClean="0"/>
              <a:t>Reference</a:t>
            </a:r>
            <a:r>
              <a:rPr lang="en-US" baseline="0" dirty="0" smtClean="0"/>
              <a:t>:</a:t>
            </a:r>
          </a:p>
          <a:p>
            <a:r>
              <a:rPr lang="en-US" sz="1200" kern="1200" baseline="30000" dirty="0" smtClean="0">
                <a:solidFill>
                  <a:schemeClr val="tx1"/>
                </a:solidFill>
                <a:effectLst/>
                <a:latin typeface="+mn-lt"/>
                <a:ea typeface="+mn-ea"/>
                <a:cs typeface="+mn-cs"/>
              </a:rPr>
              <a:t>1</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Bazazi</a:t>
            </a:r>
            <a:r>
              <a:rPr lang="en-US" sz="1200" kern="1200" dirty="0" smtClean="0">
                <a:solidFill>
                  <a:schemeClr val="tx1"/>
                </a:solidFill>
                <a:effectLst/>
                <a:latin typeface="+mn-lt"/>
                <a:ea typeface="+mn-ea"/>
                <a:cs typeface="+mn-cs"/>
              </a:rPr>
              <a:t> et.al., 2010; Doe-</a:t>
            </a:r>
            <a:r>
              <a:rPr lang="en-US" sz="1200" kern="1200" dirty="0" err="1" smtClean="0">
                <a:solidFill>
                  <a:schemeClr val="tx1"/>
                </a:solidFill>
                <a:effectLst/>
                <a:latin typeface="+mn-lt"/>
                <a:ea typeface="+mn-ea"/>
                <a:cs typeface="+mn-cs"/>
              </a:rPr>
              <a:t>Simkins</a:t>
            </a:r>
            <a:r>
              <a:rPr lang="en-US" sz="1200" kern="1200" dirty="0" smtClean="0">
                <a:solidFill>
                  <a:schemeClr val="tx1"/>
                </a:solidFill>
                <a:effectLst/>
                <a:latin typeface="+mn-lt"/>
                <a:ea typeface="+mn-ea"/>
                <a:cs typeface="+mn-cs"/>
              </a:rPr>
              <a:t> et.al., 2014; Lewis et.al., 2017)</a:t>
            </a:r>
          </a:p>
          <a:p>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Walley</a:t>
            </a:r>
            <a:r>
              <a:rPr lang="en-US" sz="1200" kern="1200" dirty="0" smtClean="0">
                <a:solidFill>
                  <a:schemeClr val="tx1"/>
                </a:solidFill>
                <a:effectLst/>
                <a:latin typeface="+mn-lt"/>
                <a:ea typeface="+mn-ea"/>
                <a:cs typeface="+mn-cs"/>
              </a:rPr>
              <a:t> et.al., 2014; EMDDCA, 2015; </a:t>
            </a:r>
            <a:r>
              <a:rPr lang="en-US" sz="1200" kern="1200" dirty="0" err="1" smtClean="0">
                <a:solidFill>
                  <a:schemeClr val="tx1"/>
                </a:solidFill>
                <a:effectLst/>
                <a:latin typeface="+mn-lt"/>
                <a:ea typeface="+mn-ea"/>
                <a:cs typeface="+mn-cs"/>
              </a:rPr>
              <a:t>McAuley</a:t>
            </a:r>
            <a:r>
              <a:rPr lang="en-US" sz="1200" kern="1200" dirty="0" smtClean="0">
                <a:solidFill>
                  <a:schemeClr val="tx1"/>
                </a:solidFill>
                <a:effectLst/>
                <a:latin typeface="+mn-lt"/>
                <a:ea typeface="+mn-ea"/>
                <a:cs typeface="+mn-cs"/>
              </a:rPr>
              <a:t>, 2015; McDonald and </a:t>
            </a:r>
            <a:r>
              <a:rPr lang="en-US" sz="1200" kern="1200" dirty="0" err="1" smtClean="0">
                <a:solidFill>
                  <a:schemeClr val="tx1"/>
                </a:solidFill>
                <a:effectLst/>
                <a:latin typeface="+mn-lt"/>
                <a:ea typeface="+mn-ea"/>
                <a:cs typeface="+mn-cs"/>
              </a:rPr>
              <a:t>Strang</a:t>
            </a:r>
            <a:r>
              <a:rPr lang="en-US" sz="1200" kern="1200" dirty="0" smtClean="0">
                <a:solidFill>
                  <a:schemeClr val="tx1"/>
                </a:solidFill>
                <a:effectLst/>
                <a:latin typeface="+mn-lt"/>
                <a:ea typeface="+mn-ea"/>
                <a:cs typeface="+mn-cs"/>
              </a:rPr>
              <a:t>, 2016)</a:t>
            </a:r>
          </a:p>
          <a:p>
            <a:pPr marL="228600" indent="-228600">
              <a:buFont typeface="+mj-lt"/>
              <a:buAutoNum type="arabicPeriod"/>
            </a:pPr>
            <a:endParaRPr lang="en-US" baseline="0" dirty="0" smtClean="0"/>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1E756215-DC87-44C1-8A99-C198165AC598}" type="slidenum">
              <a:rPr lang="en-US" smtClean="0"/>
              <a:pPr/>
              <a:t>20</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Transition</a:t>
            </a:r>
            <a:r>
              <a:rPr lang="en-US" dirty="0" smtClean="0"/>
              <a:t>: if you need</a:t>
            </a:r>
            <a:r>
              <a:rPr lang="en-US" baseline="0" dirty="0" smtClean="0"/>
              <a:t> help, we encourage you to use campus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with any disease, treatment options include both pharmacological (e.g., medication-assisted treatment using drugs like buprenorphine) and non-pharmacological (e.g., behavioral counseling) approaches.  If you or someone you know needs help, campus resources such as the student health center, campus recovery programs, or campus counseling services can help identify appropriate treatment options.</a:t>
            </a:r>
          </a:p>
          <a:p>
            <a:endParaRPr lang="en-US" dirty="0" smtClean="0"/>
          </a:p>
          <a:p>
            <a:pPr marL="0" indent="0">
              <a:buFont typeface="+mj-lt"/>
              <a:buNone/>
            </a:pPr>
            <a:r>
              <a:rPr lang="en-US" i="1" u="sng" dirty="0" smtClean="0"/>
              <a:t>Note to facilitator</a:t>
            </a:r>
            <a:r>
              <a:rPr lang="en-US" dirty="0" smtClean="0"/>
              <a:t>: prior to the presentation, we encourage you to customize this slide for your university.  Discuss each resource with participants, and</a:t>
            </a:r>
            <a:r>
              <a:rPr lang="en-US" baseline="0" dirty="0" smtClean="0"/>
              <a:t> consider providing this information to participants through email or other digital platforms.</a:t>
            </a:r>
          </a:p>
        </p:txBody>
      </p:sp>
      <p:sp>
        <p:nvSpPr>
          <p:cNvPr id="4" name="Slide Number Placeholder 3"/>
          <p:cNvSpPr>
            <a:spLocks noGrp="1"/>
          </p:cNvSpPr>
          <p:nvPr>
            <p:ph type="sldNum" sz="quarter" idx="10"/>
          </p:nvPr>
        </p:nvSpPr>
        <p:spPr/>
        <p:txBody>
          <a:bodyPr/>
          <a:lstStyle/>
          <a:p>
            <a:fld id="{ACE2B812-F48A-40F0-9E3E-E64B17BDF71A}" type="slidenum">
              <a:rPr lang="en-US" smtClean="0"/>
              <a:pPr/>
              <a:t>21</a:t>
            </a:fld>
            <a:endParaRPr lang="en-US" dirty="0"/>
          </a:p>
        </p:txBody>
      </p:sp>
    </p:spTree>
    <p:extLst>
      <p:ext uri="{BB962C8B-B14F-4D97-AF65-F5344CB8AC3E}">
        <p14:creationId xmlns:p14="http://schemas.microsoft.com/office/powerpoint/2010/main" val="2753138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Transition</a:t>
            </a:r>
            <a:r>
              <a:rPr lang="en-US" baseline="0" dirty="0" smtClean="0"/>
              <a:t>: In addition, we encourage you to share these messages with others.</a:t>
            </a:r>
          </a:p>
          <a:p>
            <a:endParaRPr lang="en-US" baseline="0" dirty="0" smtClean="0"/>
          </a:p>
          <a:p>
            <a:pPr marL="0" indent="0" eaLnBrk="1" hangingPunct="1">
              <a:buFont typeface="+mj-lt"/>
              <a:buNone/>
              <a:defRPr/>
            </a:pPr>
            <a:r>
              <a:rPr lang="en-US" baseline="0" dirty="0" smtClean="0"/>
              <a:t>This may consist of discussing Generation Rx messages with family and friends, or sharing them through</a:t>
            </a:r>
            <a:r>
              <a:rPr lang="en-US" dirty="0" smtClean="0"/>
              <a:t> peer-to-peer education.  Visit our website, GenerationRx.org, to access free, ready-to-use resources designed to educate college</a:t>
            </a:r>
            <a:r>
              <a:rPr lang="en-US" baseline="0" dirty="0" smtClean="0"/>
              <a:t> students (or people of any age)</a:t>
            </a:r>
            <a:r>
              <a:rPr lang="en-US" dirty="0" smtClean="0"/>
              <a:t>.  You could present this program or a different activity.  You could also present similar educational programs to other audiences, like teens, using our age-appropriate resources. </a:t>
            </a:r>
          </a:p>
          <a:p>
            <a:pPr marL="241637" indent="-241637">
              <a:buFont typeface="+mj-lt"/>
              <a:buAutoNum type="arabicPeriod"/>
            </a:pPr>
            <a:endParaRPr lang="en-US" baseline="0" dirty="0" smtClean="0"/>
          </a:p>
          <a:p>
            <a:endParaRPr lang="en-US" i="0" baseline="0" dirty="0" smtClean="0"/>
          </a:p>
          <a:p>
            <a:endParaRPr lang="en-US" i="0" baseline="0" dirty="0" smtClean="0"/>
          </a:p>
          <a:p>
            <a:endParaRPr lang="en-US" i="0" baseline="0" dirty="0" smtClean="0"/>
          </a:p>
          <a:p>
            <a:endParaRPr lang="en-US" baseline="0" dirty="0" smtClean="0"/>
          </a:p>
          <a:p>
            <a:endParaRPr lang="en-US" baseline="0" dirty="0" smtClean="0"/>
          </a:p>
          <a:p>
            <a:pPr marL="228564" indent="-228564">
              <a:buFont typeface="+mj-lt"/>
              <a:buAutoNum type="arabicPeriod"/>
            </a:pPr>
            <a:endParaRPr lang="en-US" baseline="0" dirty="0" smtClean="0"/>
          </a:p>
          <a:p>
            <a:pPr marL="228564" indent="-228564">
              <a:buFont typeface="+mj-lt"/>
              <a:buAutoNum type="arabicPeriod"/>
            </a:pPr>
            <a:endParaRPr lang="en-US" baseline="0" dirty="0" smtClean="0"/>
          </a:p>
          <a:p>
            <a:pPr marL="228564" indent="-228564">
              <a:buFont typeface="+mj-lt"/>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22</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sng" baseline="0" dirty="0" smtClean="0">
                <a:solidFill>
                  <a:schemeClr val="tx1"/>
                </a:solidFill>
              </a:rPr>
              <a:t>Transition</a:t>
            </a:r>
            <a:r>
              <a:rPr lang="en-US" b="0" baseline="0" dirty="0" smtClean="0">
                <a:solidFill>
                  <a:schemeClr val="tx1"/>
                </a:solidFill>
              </a:rPr>
              <a:t>: In summary, we can each do our part to rise above the opioid epidemic by taking medication as instructed by a healthcare professional, securing medication through safe storage and disposal practices, not mixing drugs, seeking positive alternatives to better manage our lives, and if needed, asking for help.</a:t>
            </a:r>
          </a:p>
          <a:p>
            <a:endParaRPr lang="en-US" b="0" i="0" u="none" baseline="0" dirty="0" smtClean="0">
              <a:solidFill>
                <a:schemeClr val="tx1"/>
              </a:solidFill>
            </a:endParaRPr>
          </a:p>
          <a:p>
            <a:endParaRPr lang="en-US" b="0" baseline="0" dirty="0" smtClean="0">
              <a:solidFill>
                <a:schemeClr val="tx1"/>
              </a:solidFill>
            </a:endParaRPr>
          </a:p>
          <a:p>
            <a:endParaRPr lang="en-US" b="0" baseline="0" dirty="0" smtClean="0">
              <a:solidFill>
                <a:schemeClr val="tx1"/>
              </a:solidFill>
            </a:endParaRPr>
          </a:p>
          <a:p>
            <a:endParaRPr lang="en-US" b="0" baseline="0" dirty="0" smtClean="0">
              <a:solidFill>
                <a:schemeClr val="tx1"/>
              </a:solidFill>
            </a:endParaRPr>
          </a:p>
          <a:p>
            <a:endParaRPr lang="en-US" b="0" baseline="0" dirty="0" smtClean="0">
              <a:solidFill>
                <a:schemeClr val="tx1"/>
              </a:solidFill>
            </a:endParaRPr>
          </a:p>
          <a:p>
            <a:endParaRPr lang="en-US" b="0" baseline="0" dirty="0" smtClean="0">
              <a:solidFill>
                <a:schemeClr val="tx1"/>
              </a:solidFill>
            </a:endParaRPr>
          </a:p>
          <a:p>
            <a:pPr marL="228564" indent="-228564">
              <a:buFont typeface="+mj-lt"/>
              <a:buAutoNum type="arabicPeriod"/>
            </a:pPr>
            <a:endParaRPr lang="en-US" baseline="0" dirty="0" smtClean="0"/>
          </a:p>
          <a:p>
            <a:endParaRPr lang="en-US" baseline="0" dirty="0" smtClean="0"/>
          </a:p>
          <a:p>
            <a:pPr marL="228564" indent="-228564">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23</a:t>
            </a:fld>
            <a:endParaRPr lang="en-US" dirty="0"/>
          </a:p>
        </p:txBody>
      </p:sp>
    </p:spTree>
    <p:extLst>
      <p:ext uri="{BB962C8B-B14F-4D97-AF65-F5344CB8AC3E}">
        <p14:creationId xmlns:p14="http://schemas.microsoft.com/office/powerpoint/2010/main" val="33014683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Transition</a:t>
            </a:r>
            <a:r>
              <a:rPr lang="en-US" dirty="0" smtClean="0"/>
              <a:t>: Does anyone have any questions or comments?</a:t>
            </a:r>
          </a:p>
          <a:p>
            <a:endParaRPr lang="en-US"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smtClean="0"/>
              <a:t>Before we end, we encourage you to stay connected by following us @</a:t>
            </a:r>
            <a:r>
              <a:rPr lang="en-US" baseline="0" dirty="0" err="1" smtClean="0"/>
              <a:t>TheGenRx</a:t>
            </a:r>
            <a:r>
              <a:rPr lang="en-US" baseline="0" dirty="0" smtClean="0"/>
              <a:t> on Twitter and Facebook.  We also encourage you to share your experience with us.  Consider submitting your tips and personal experiences about how you advocate safe medication practices at home or in your community.  To do this, visit the ‘Contact’ section of GenerationRx.org.  In this same section, you can also submit any questions you may have regarding how to use these educational resources.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CE2B812-F48A-40F0-9E3E-E64B17BDF71A}" type="slidenum">
              <a:rPr lang="en-US" smtClean="0"/>
              <a:pPr/>
              <a:t>24</a:t>
            </a:fld>
            <a:endParaRPr lang="en-US" dirty="0"/>
          </a:p>
        </p:txBody>
      </p:sp>
    </p:spTree>
    <p:extLst>
      <p:ext uri="{BB962C8B-B14F-4D97-AF65-F5344CB8AC3E}">
        <p14:creationId xmlns:p14="http://schemas.microsoft.com/office/powerpoint/2010/main" val="27836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pPr marL="0" marR="0" indent="0" algn="l" defTabSz="864883" rtl="0" eaLnBrk="1" fontAlgn="auto" latinLnBrk="0" hangingPunct="1">
              <a:lnSpc>
                <a:spcPct val="100000"/>
              </a:lnSpc>
              <a:spcBef>
                <a:spcPts val="0"/>
              </a:spcBef>
              <a:spcAft>
                <a:spcPts val="0"/>
              </a:spcAft>
              <a:buClrTx/>
              <a:buSzTx/>
              <a:buFontTx/>
              <a:buNone/>
              <a:tabLst/>
              <a:defRPr/>
            </a:pPr>
            <a:r>
              <a:rPr lang="en-US" u="sng" dirty="0" smtClean="0"/>
              <a:t>Transition</a:t>
            </a:r>
            <a:r>
              <a:rPr lang="en-US" dirty="0" smtClean="0"/>
              <a:t>: Some people misuse prescription opioid pain relievers.  Do you think this is a risky decision?  </a:t>
            </a:r>
          </a:p>
          <a:p>
            <a:pPr defTabSz="864883">
              <a:defRPr/>
            </a:pPr>
            <a:endParaRPr lang="en-US" dirty="0" smtClean="0"/>
          </a:p>
          <a:p>
            <a:pPr defTabSz="864883">
              <a:defRPr/>
            </a:pPr>
            <a:r>
              <a:rPr lang="en-US" dirty="0" smtClean="0"/>
              <a:t>Let’s explore this question by first watching a video, and then we’ll engage in a series of discussions.</a:t>
            </a:r>
          </a:p>
          <a:p>
            <a:pPr defTabSz="864883">
              <a:defRPr/>
            </a:pPr>
            <a:endParaRPr lang="en-US" dirty="0" smtClean="0"/>
          </a:p>
          <a:p>
            <a:pPr marL="228552" indent="-228552">
              <a:buFont typeface="+mj-lt"/>
              <a:buAutoNum type="arabicPeriod"/>
              <a:defRPr/>
            </a:pPr>
            <a:endParaRPr 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3</a:t>
            </a:fld>
            <a:endParaRPr lang="en-US" altLang="en-US" dirty="0" smtClean="0">
              <a:latin typeface="Arial" pitchFamily="34" charset="0"/>
              <a:cs typeface="ヒラギノ角ゴ Pro W3"/>
            </a:endParaRPr>
          </a:p>
        </p:txBody>
      </p:sp>
    </p:spTree>
    <p:extLst>
      <p:ext uri="{BB962C8B-B14F-4D97-AF65-F5344CB8AC3E}">
        <p14:creationId xmlns:p14="http://schemas.microsoft.com/office/powerpoint/2010/main" val="1655582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r>
              <a:rPr lang="en-US" u="sng" dirty="0" smtClean="0"/>
              <a:t>Transition</a:t>
            </a:r>
            <a:r>
              <a:rPr lang="en-US" dirty="0" smtClean="0"/>
              <a:t>: Let’s watch a video that addresses risks inherent to</a:t>
            </a:r>
            <a:r>
              <a:rPr lang="en-US" baseline="0" dirty="0" smtClean="0"/>
              <a:t> the </a:t>
            </a:r>
            <a:r>
              <a:rPr lang="en-US" dirty="0" smtClean="0"/>
              <a:t>misuse of prescription opioids.  </a:t>
            </a:r>
            <a:endParaRPr lang="en-US" baseline="0" dirty="0" smtClean="0"/>
          </a:p>
          <a:p>
            <a:endParaRPr lang="en-US" baseline="0" dirty="0" smtClean="0"/>
          </a:p>
          <a:p>
            <a:pPr marL="0" indent="0">
              <a:buFont typeface="+mj-lt"/>
              <a:buNone/>
            </a:pPr>
            <a:r>
              <a:rPr lang="en-US" i="1" u="sng" baseline="0" dirty="0" smtClean="0"/>
              <a:t>Note to facilitator</a:t>
            </a:r>
            <a:r>
              <a:rPr lang="en-US" baseline="0" dirty="0" smtClean="0"/>
              <a:t>: When you are ready to play the video, minimize this presentation. Once the video is complete, resume this presentation.</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4</a:t>
            </a:fld>
            <a:endParaRPr lang="en-US" altLang="en-US" dirty="0" smtClean="0">
              <a:latin typeface="Arial" pitchFamily="34" charset="0"/>
              <a:cs typeface="ヒラギノ角ゴ Pro W3"/>
            </a:endParaRPr>
          </a:p>
        </p:txBody>
      </p:sp>
    </p:spTree>
    <p:extLst>
      <p:ext uri="{BB962C8B-B14F-4D97-AF65-F5344CB8AC3E}">
        <p14:creationId xmlns:p14="http://schemas.microsoft.com/office/powerpoint/2010/main" val="389130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r>
              <a:rPr lang="en-US" u="sng" dirty="0" smtClean="0"/>
              <a:t>Transition</a:t>
            </a:r>
            <a:r>
              <a:rPr lang="en-US" dirty="0" smtClean="0"/>
              <a:t>: Based on the video and your own understanding of this issue, is the misuse of prescription opioids a risky decision?  What are potential problems or consequences resulting from misusing prescription opioids or heroin?</a:t>
            </a:r>
          </a:p>
          <a:p>
            <a:endParaRPr lang="en-US" baseline="0" dirty="0" smtClean="0"/>
          </a:p>
          <a:p>
            <a:pPr marL="0" marR="0" indent="0" algn="l" defTabSz="864883" rtl="0" eaLnBrk="1" fontAlgn="auto" latinLnBrk="0" hangingPunct="1">
              <a:lnSpc>
                <a:spcPct val="100000"/>
              </a:lnSpc>
              <a:spcBef>
                <a:spcPts val="0"/>
              </a:spcBef>
              <a:spcAft>
                <a:spcPts val="0"/>
              </a:spcAft>
              <a:buClrTx/>
              <a:buSzTx/>
              <a:buFont typeface="+mj-lt"/>
              <a:buNone/>
              <a:tabLst/>
              <a:defRPr/>
            </a:pPr>
            <a:r>
              <a:rPr lang="en-US" i="1" u="sng" dirty="0" smtClean="0"/>
              <a:t>Note to facilitators</a:t>
            </a:r>
            <a:r>
              <a:rPr lang="en-US" dirty="0" smtClean="0"/>
              <a:t>: encourage participants to briefly share their</a:t>
            </a:r>
            <a:r>
              <a:rPr lang="en-US" baseline="0" dirty="0" smtClean="0"/>
              <a:t> thoughts aloud or through the chat thread – if you need help generating discussion, advance the slide and identify potential problems/consequences with additional talking points on the next slide. </a:t>
            </a:r>
            <a:endParaRPr lang="en-US" i="0" baseline="0"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5</a:t>
            </a:fld>
            <a:endParaRPr lang="en-US" altLang="en-US" dirty="0" smtClean="0">
              <a:latin typeface="Arial" pitchFamily="34" charset="0"/>
              <a:cs typeface="ヒラギノ角ゴ Pro W3"/>
            </a:endParaRPr>
          </a:p>
        </p:txBody>
      </p:sp>
    </p:spTree>
    <p:extLst>
      <p:ext uri="{BB962C8B-B14F-4D97-AF65-F5344CB8AC3E}">
        <p14:creationId xmlns:p14="http://schemas.microsoft.com/office/powerpoint/2010/main" val="3230747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 name="Notes Placeholder 2"/>
          <p:cNvSpPr>
            <a:spLocks noGrp="1"/>
          </p:cNvSpPr>
          <p:nvPr>
            <p:ph type="body" idx="1"/>
          </p:nvPr>
        </p:nvSpPr>
        <p:spPr/>
        <p:txBody>
          <a:bodyPr/>
          <a:lstStyle/>
          <a:p>
            <a:r>
              <a:rPr lang="en-US" u="sng" dirty="0" smtClean="0"/>
              <a:t>Transition</a:t>
            </a:r>
            <a:r>
              <a:rPr lang="en-US" dirty="0" smtClean="0"/>
              <a:t>: </a:t>
            </a:r>
            <a:r>
              <a:rPr lang="en-US" baseline="0" dirty="0" smtClean="0"/>
              <a:t>After the discussion, </a:t>
            </a:r>
            <a:r>
              <a:rPr lang="en-US" i="0" baseline="0" dirty="0" smtClean="0"/>
              <a:t>you may consider simply summarizing the problems noted in the word cloud.  Additional talking points associated with these problems are identified below:</a:t>
            </a:r>
            <a:endParaRPr lang="en-US" dirty="0" smtClean="0"/>
          </a:p>
          <a:p>
            <a:endParaRPr lang="en-US" dirty="0" smtClean="0"/>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r>
              <a:rPr lang="en-US" i="0" u="sng" baseline="0" dirty="0" smtClean="0"/>
              <a:t>Health-related consequences</a:t>
            </a:r>
            <a:r>
              <a:rPr lang="en-US" i="0" baseline="0" dirty="0" smtClean="0"/>
              <a:t>: as noted in the video, t</a:t>
            </a:r>
            <a:r>
              <a:rPr lang="en-US" dirty="0" smtClean="0"/>
              <a:t>he most tragic consequence of prescription drug misuse affects our health -- including drug overdose, which is the leading cause of accidental</a:t>
            </a:r>
            <a:r>
              <a:rPr lang="en-US" baseline="0" dirty="0" smtClean="0"/>
              <a:t> death in the U.S.  E</a:t>
            </a:r>
            <a:r>
              <a:rPr lang="en-US" u="none" dirty="0" smtClean="0"/>
              <a:t>mergency department visits and</a:t>
            </a:r>
            <a:r>
              <a:rPr lang="en-US" u="none" baseline="0" dirty="0" smtClean="0"/>
              <a:t> d</a:t>
            </a:r>
            <a:r>
              <a:rPr lang="en-US" u="none" dirty="0" smtClean="0"/>
              <a:t>rug ad</a:t>
            </a:r>
            <a:r>
              <a:rPr lang="en-US" dirty="0" smtClean="0"/>
              <a:t>diction treatment admissions relating to medication misuse have also escalated. </a:t>
            </a:r>
            <a:endParaRPr lang="en-US" i="0" baseline="0" dirty="0" smtClean="0"/>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r>
              <a:rPr lang="en-US" i="0" u="sng" baseline="0" dirty="0" smtClean="0"/>
              <a:t>Legal consequences</a:t>
            </a:r>
            <a:r>
              <a:rPr lang="en-US" i="0" baseline="0" dirty="0" smtClean="0"/>
              <a:t>: we’ll discuss this in more detail later, but </a:t>
            </a:r>
            <a:r>
              <a:rPr lang="en-US" baseline="0" dirty="0" smtClean="0"/>
              <a:t>federal law prohibits the possession of controlled substances without a prescription (the types of prescription drugs which are most often misused without a prescription). </a:t>
            </a:r>
            <a:endParaRPr lang="en-US" i="0" baseline="0" dirty="0" smtClean="0"/>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r>
              <a:rPr lang="en-US" i="0" u="sng" baseline="0" dirty="0" smtClean="0"/>
              <a:t>Social consequences</a:t>
            </a:r>
            <a:r>
              <a:rPr lang="en-US" i="0" baseline="0" dirty="0" smtClean="0"/>
              <a:t>: t</a:t>
            </a:r>
            <a:r>
              <a:rPr lang="en-US" baseline="0" dirty="0" smtClean="0"/>
              <a:t>he misuse of medications can affect your family and friends, your job, your education, your finances, and much more.  </a:t>
            </a:r>
          </a:p>
          <a:p>
            <a:pPr marL="228600" marR="0" lvl="0" indent="-228600" algn="l" defTabSz="864883" rtl="0" eaLnBrk="1" fontAlgn="auto" latinLnBrk="0" hangingPunct="1">
              <a:lnSpc>
                <a:spcPct val="100000"/>
              </a:lnSpc>
              <a:spcBef>
                <a:spcPts val="0"/>
              </a:spcBef>
              <a:spcAft>
                <a:spcPts val="0"/>
              </a:spcAft>
              <a:buClrTx/>
              <a:buSzTx/>
              <a:buFont typeface="+mj-lt"/>
              <a:buAutoNum type="arabicPeriod"/>
              <a:tabLst/>
              <a:defRPr/>
            </a:pPr>
            <a:endParaRPr lang="en-US" i="0" baseline="0" dirty="0" smtClean="0"/>
          </a:p>
          <a:p>
            <a:pPr marL="0" marR="0" lvl="0" indent="0" algn="l" defTabSz="864883" rtl="0" eaLnBrk="1" fontAlgn="auto" latinLnBrk="0" hangingPunct="1">
              <a:lnSpc>
                <a:spcPct val="100000"/>
              </a:lnSpc>
              <a:spcBef>
                <a:spcPts val="0"/>
              </a:spcBef>
              <a:spcAft>
                <a:spcPts val="0"/>
              </a:spcAft>
              <a:buClrTx/>
              <a:buSzTx/>
              <a:buFont typeface="+mj-lt"/>
              <a:buNone/>
              <a:tabLst/>
              <a:defRPr/>
            </a:pPr>
            <a:r>
              <a:rPr lang="en-US" i="0" u="sng" baseline="0" dirty="0" smtClean="0"/>
              <a:t>Transition</a:t>
            </a:r>
            <a:r>
              <a:rPr lang="en-US" i="0" baseline="0" dirty="0" smtClean="0"/>
              <a:t>:</a:t>
            </a:r>
          </a:p>
          <a:p>
            <a:pPr marL="228600" marR="0" indent="-228600" algn="l" defTabSz="864883" rtl="0" eaLnBrk="1" fontAlgn="auto" latinLnBrk="0" hangingPunct="1">
              <a:lnSpc>
                <a:spcPct val="100000"/>
              </a:lnSpc>
              <a:spcBef>
                <a:spcPts val="0"/>
              </a:spcBef>
              <a:spcAft>
                <a:spcPts val="0"/>
              </a:spcAft>
              <a:buClrTx/>
              <a:buSzTx/>
              <a:buFont typeface="+mj-lt"/>
              <a:buAutoNum type="arabicPeriod"/>
              <a:tabLst/>
              <a:defRPr/>
            </a:pPr>
            <a:r>
              <a:rPr lang="en-US" i="0" baseline="0" dirty="0" smtClean="0"/>
              <a:t>Before advancing the slide, pose this question: How do we avoid these problems?  </a:t>
            </a:r>
          </a:p>
          <a:p>
            <a:pPr marL="228600" marR="0" indent="-228600" algn="l" defTabSz="864883" rtl="0" eaLnBrk="1" fontAlgn="auto" latinLnBrk="0" hangingPunct="1">
              <a:lnSpc>
                <a:spcPct val="100000"/>
              </a:lnSpc>
              <a:spcBef>
                <a:spcPts val="0"/>
              </a:spcBef>
              <a:spcAft>
                <a:spcPts val="0"/>
              </a:spcAft>
              <a:buClrTx/>
              <a:buSzTx/>
              <a:buFont typeface="+mj-lt"/>
              <a:buAutoNum type="arabicPeriod"/>
              <a:tabLst/>
              <a:defRPr/>
            </a:pPr>
            <a:r>
              <a:rPr lang="en-US" i="1" u="sng" baseline="0" dirty="0" smtClean="0"/>
              <a:t>Note to facilitators</a:t>
            </a:r>
            <a:r>
              <a:rPr lang="en-US" i="0" baseline="0" dirty="0" smtClean="0"/>
              <a:t>: encourage participants to share their thoughts aloud or within the chat thread.  Ideas that will be discussed throughout the rest of the program are identified in the next slide. </a:t>
            </a:r>
          </a:p>
          <a:p>
            <a:pPr marL="0" marR="0" indent="0" algn="l" defTabSz="864883"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a:p>
            <a:r>
              <a:rPr lang="en-US" sz="1200" kern="1200" dirty="0" smtClean="0">
                <a:solidFill>
                  <a:schemeClr val="tx1"/>
                </a:solidFill>
                <a:effectLst/>
                <a:latin typeface="+mn-lt"/>
                <a:ea typeface="+mn-ea"/>
                <a:cs typeface="+mn-cs"/>
              </a:rPr>
              <a:t> </a:t>
            </a:r>
          </a:p>
          <a:p>
            <a:endParaRPr lang="en-US" baseline="0"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29057" indent="-280406" eaLnBrk="0" hangingPunct="0">
              <a:spcBef>
                <a:spcPct val="30000"/>
              </a:spcBef>
              <a:defRPr sz="1200">
                <a:solidFill>
                  <a:schemeClr val="tx1"/>
                </a:solidFill>
                <a:latin typeface="Calibri" pitchFamily="34" charset="0"/>
              </a:defRPr>
            </a:lvl2pPr>
            <a:lvl3pPr marL="1121626" indent="-224325" eaLnBrk="0" hangingPunct="0">
              <a:spcBef>
                <a:spcPct val="30000"/>
              </a:spcBef>
              <a:defRPr sz="1200">
                <a:solidFill>
                  <a:schemeClr val="tx1"/>
                </a:solidFill>
                <a:latin typeface="Calibri" pitchFamily="34" charset="0"/>
              </a:defRPr>
            </a:lvl3pPr>
            <a:lvl4pPr marL="1570276" indent="-224325" eaLnBrk="0" hangingPunct="0">
              <a:spcBef>
                <a:spcPct val="30000"/>
              </a:spcBef>
              <a:defRPr sz="1200">
                <a:solidFill>
                  <a:schemeClr val="tx1"/>
                </a:solidFill>
                <a:latin typeface="Calibri" pitchFamily="34" charset="0"/>
              </a:defRPr>
            </a:lvl4pPr>
            <a:lvl5pPr marL="2018927" indent="-224325" eaLnBrk="0" hangingPunct="0">
              <a:spcBef>
                <a:spcPct val="30000"/>
              </a:spcBef>
              <a:defRPr sz="1200">
                <a:solidFill>
                  <a:schemeClr val="tx1"/>
                </a:solidFill>
                <a:latin typeface="Calibri" pitchFamily="34" charset="0"/>
              </a:defRPr>
            </a:lvl5pPr>
            <a:lvl6pPr marL="2467577" indent="-224325" eaLnBrk="0" fontAlgn="base" hangingPunct="0">
              <a:spcBef>
                <a:spcPct val="30000"/>
              </a:spcBef>
              <a:spcAft>
                <a:spcPct val="0"/>
              </a:spcAft>
              <a:defRPr sz="1200">
                <a:solidFill>
                  <a:schemeClr val="tx1"/>
                </a:solidFill>
                <a:latin typeface="Calibri" pitchFamily="34" charset="0"/>
              </a:defRPr>
            </a:lvl6pPr>
            <a:lvl7pPr marL="2916227" indent="-224325" eaLnBrk="0" fontAlgn="base" hangingPunct="0">
              <a:spcBef>
                <a:spcPct val="30000"/>
              </a:spcBef>
              <a:spcAft>
                <a:spcPct val="0"/>
              </a:spcAft>
              <a:defRPr sz="1200">
                <a:solidFill>
                  <a:schemeClr val="tx1"/>
                </a:solidFill>
                <a:latin typeface="Calibri" pitchFamily="34" charset="0"/>
              </a:defRPr>
            </a:lvl7pPr>
            <a:lvl8pPr marL="3364878" indent="-224325" eaLnBrk="0" fontAlgn="base" hangingPunct="0">
              <a:spcBef>
                <a:spcPct val="30000"/>
              </a:spcBef>
              <a:spcAft>
                <a:spcPct val="0"/>
              </a:spcAft>
              <a:defRPr sz="1200">
                <a:solidFill>
                  <a:schemeClr val="tx1"/>
                </a:solidFill>
                <a:latin typeface="Calibri" pitchFamily="34" charset="0"/>
              </a:defRPr>
            </a:lvl8pPr>
            <a:lvl9pPr marL="3813528" indent="-22432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9AF182F-9CC7-4E7C-9C8A-F7D3B9AE79A8}" type="slidenum">
              <a:rPr lang="en-US" altLang="en-US" smtClean="0">
                <a:latin typeface="Arial" pitchFamily="34" charset="0"/>
                <a:cs typeface="ヒラギノ角ゴ Pro W3"/>
              </a:rPr>
              <a:pPr eaLnBrk="1" hangingPunct="1">
                <a:spcBef>
                  <a:spcPct val="0"/>
                </a:spcBef>
              </a:pPr>
              <a:t>6</a:t>
            </a:fld>
            <a:endParaRPr lang="en-US" altLang="en-US" dirty="0" smtClean="0">
              <a:latin typeface="Arial" pitchFamily="34" charset="0"/>
              <a:cs typeface="ヒラギノ角ゴ Pro W3"/>
            </a:endParaRPr>
          </a:p>
        </p:txBody>
      </p:sp>
    </p:spTree>
    <p:extLst>
      <p:ext uri="{BB962C8B-B14F-4D97-AF65-F5344CB8AC3E}">
        <p14:creationId xmlns:p14="http://schemas.microsoft.com/office/powerpoint/2010/main" val="1685964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solidFill>
                  <a:schemeClr val="tx1"/>
                </a:solidFill>
              </a:rPr>
              <a:t>Transition</a:t>
            </a:r>
            <a:r>
              <a:rPr lang="en-US" b="0" baseline="0" dirty="0" smtClean="0">
                <a:solidFill>
                  <a:schemeClr val="tx1"/>
                </a:solidFill>
              </a:rPr>
              <a:t>: We can rise above this epidemic by engaging in the following practices. How do we incorporate these practices into our everyday lives?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solidFill>
                  <a:schemeClr val="tx1"/>
                </a:solidFill>
              </a:rPr>
              <a:t>Let’s address this question by working through some scenarios.  We’ll present three scenarios – for each scenario, I’ll pose several discussion questions.  You’ll work in small groups to answer these questions.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1" u="sng"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1" u="sng" baseline="0" dirty="0" smtClean="0">
                <a:solidFill>
                  <a:schemeClr val="tx1"/>
                </a:solidFill>
              </a:rPr>
              <a:t>Note to facilitator</a:t>
            </a:r>
            <a:r>
              <a:rPr lang="en-US" b="0" baseline="0" dirty="0" smtClean="0">
                <a:solidFill>
                  <a:schemeClr val="tx1"/>
                </a:solidFill>
              </a:rPr>
              <a:t>: to maximize interaction and engagement, we encourage you to utilize breakout rooms through your videoconferencing platform to facilitate discussion.  For example, for each scenario, consider providing participants with the following instructions: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solidFill>
                  <a:schemeClr val="tx1"/>
                </a:solidFill>
              </a:rPr>
              <a:t>Divide participants into breakout rooms with 4-6 participants.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solidFill>
                  <a:schemeClr val="tx1"/>
                </a:solidFill>
              </a:rPr>
              <a:t>Once participants are in a small group or breakout room, ask them to appoint a group leader.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solidFill>
                  <a:schemeClr val="tx1"/>
                </a:solidFill>
              </a:rPr>
              <a:t>Encourage them to discuss the relevant discussion prompts for each scenario – the group leader can help navigate and summarize the conversation.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solidFill>
                  <a:schemeClr val="tx1"/>
                </a:solidFill>
              </a:rPr>
              <a:t>After a period of time, end the breakout rooms and resume the session with the larger group.  Ask 1-2 group leaders to summarize their small group’s conversation – utilize the talking points and slides for each discussion module to reinforce or elaborate upon their ideas.</a:t>
            </a:r>
          </a:p>
          <a:p>
            <a:endParaRPr lang="en-US" b="0" i="0" u="none" baseline="0" dirty="0" smtClean="0">
              <a:solidFill>
                <a:schemeClr val="tx1"/>
              </a:solidFill>
            </a:endParaRPr>
          </a:p>
          <a:p>
            <a:endParaRPr lang="en-US" b="0" baseline="0" dirty="0" smtClean="0">
              <a:solidFill>
                <a:schemeClr val="tx1"/>
              </a:solidFill>
            </a:endParaRPr>
          </a:p>
          <a:p>
            <a:endParaRPr lang="en-US" b="0" baseline="0" dirty="0" smtClean="0">
              <a:solidFill>
                <a:schemeClr val="tx1"/>
              </a:solidFill>
            </a:endParaRPr>
          </a:p>
          <a:p>
            <a:endParaRPr lang="en-US" b="0" baseline="0" dirty="0" smtClean="0">
              <a:solidFill>
                <a:schemeClr val="tx1"/>
              </a:solidFill>
            </a:endParaRPr>
          </a:p>
          <a:p>
            <a:endParaRPr lang="en-US" b="0" baseline="0" dirty="0" smtClean="0">
              <a:solidFill>
                <a:schemeClr val="tx1"/>
              </a:solidFill>
            </a:endParaRPr>
          </a:p>
          <a:p>
            <a:endParaRPr lang="en-US" b="0" baseline="0" dirty="0" smtClean="0">
              <a:solidFill>
                <a:schemeClr val="tx1"/>
              </a:solidFill>
            </a:endParaRPr>
          </a:p>
          <a:p>
            <a:pPr marL="228564" indent="-228564">
              <a:buFont typeface="+mj-lt"/>
              <a:buAutoNum type="arabicPeriod"/>
            </a:pPr>
            <a:endParaRPr lang="en-US" baseline="0" dirty="0" smtClean="0"/>
          </a:p>
          <a:p>
            <a:endParaRPr lang="en-US" baseline="0" dirty="0" smtClean="0"/>
          </a:p>
          <a:p>
            <a:pPr marL="228564" indent="-228564">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7</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Transition</a:t>
            </a:r>
            <a:r>
              <a:rPr lang="en-US" baseline="0" dirty="0" smtClean="0"/>
              <a:t>: Research indicates the #1 reason college students misuse prescription opioids is to relieve pain</a:t>
            </a:r>
            <a:r>
              <a:rPr lang="en-US" baseline="30000" dirty="0" smtClean="0"/>
              <a:t>1</a:t>
            </a:r>
            <a:r>
              <a:rPr lang="en-US" baseline="0" dirty="0" smtClean="0"/>
              <a:t>.  In Scenario 1, let’s pretend that a healthcare provider prescribed you a prescription opioid pain reliever after experiencing a serious injury.</a:t>
            </a:r>
          </a:p>
          <a:p>
            <a:endParaRPr lang="en-US" baseline="0" dirty="0" smtClean="0"/>
          </a:p>
          <a:p>
            <a:pPr lvl="0"/>
            <a:r>
              <a:rPr lang="en-US" sz="1200" u="sng" kern="1200" baseline="0" dirty="0" smtClean="0">
                <a:solidFill>
                  <a:schemeClr val="tx1"/>
                </a:solidFill>
                <a:effectLst/>
                <a:latin typeface="+mn-lt"/>
                <a:ea typeface="+mn-ea"/>
                <a:cs typeface="+mn-cs"/>
              </a:rPr>
              <a:t>References</a:t>
            </a:r>
            <a:r>
              <a:rPr lang="en-US" sz="1200" kern="1200" baseline="0" dirty="0" smtClean="0">
                <a:solidFill>
                  <a:schemeClr val="tx1"/>
                </a:solidFill>
                <a:effectLst/>
                <a:latin typeface="+mn-lt"/>
                <a:ea typeface="+mn-ea"/>
                <a:cs typeface="+mn-cs"/>
              </a:rPr>
              <a:t>:</a:t>
            </a:r>
          </a:p>
          <a:p>
            <a:pPr lvl="0"/>
            <a:r>
              <a:rPr lang="en-US" sz="1200" kern="1200" baseline="30000" dirty="0" smtClean="0">
                <a:solidFill>
                  <a:schemeClr val="tx1"/>
                </a:solidFill>
                <a:effectLst/>
                <a:latin typeface="+mn-lt"/>
                <a:ea typeface="+mn-ea"/>
                <a:cs typeface="+mn-cs"/>
              </a:rPr>
              <a:t>1</a:t>
            </a:r>
            <a:r>
              <a:rPr lang="en-US" sz="1200" kern="1200" baseline="0" dirty="0" smtClean="0">
                <a:solidFill>
                  <a:schemeClr val="tx1"/>
                </a:solidFill>
                <a:effectLst/>
                <a:latin typeface="+mn-lt"/>
                <a:ea typeface="+mn-ea"/>
                <a:cs typeface="+mn-cs"/>
              </a:rPr>
              <a:t>Phillips &amp; McDaniel (2</a:t>
            </a:r>
            <a:r>
              <a:rPr lang="en-US" sz="1200" kern="1200" dirty="0" smtClean="0">
                <a:solidFill>
                  <a:schemeClr val="tx1"/>
                </a:solidFill>
                <a:effectLst/>
                <a:latin typeface="+mn-lt"/>
                <a:ea typeface="+mn-ea"/>
                <a:cs typeface="+mn-cs"/>
              </a:rPr>
              <a:t>018). </a:t>
            </a:r>
            <a:r>
              <a:rPr lang="en-US" sz="1200" i="1" kern="1200" dirty="0" smtClean="0">
                <a:solidFill>
                  <a:schemeClr val="tx1"/>
                </a:solidFill>
                <a:effectLst/>
                <a:latin typeface="+mn-lt"/>
                <a:ea typeface="+mn-ea"/>
                <a:cs typeface="+mn-cs"/>
              </a:rPr>
              <a:t>College Prescription Drug Study Executive Summary</a:t>
            </a:r>
            <a:r>
              <a:rPr lang="en-US" sz="1200" kern="1200" dirty="0" smtClean="0">
                <a:solidFill>
                  <a:schemeClr val="tx1"/>
                </a:solidFill>
                <a:effectLst/>
                <a:latin typeface="+mn-lt"/>
                <a:ea typeface="+mn-ea"/>
                <a:cs typeface="+mn-cs"/>
              </a:rPr>
              <a:t>. Center for the Study of Student Life, The Ohio State University.</a:t>
            </a:r>
          </a:p>
          <a:p>
            <a:endParaRPr lang="en-US" baseline="0" dirty="0" smtClean="0"/>
          </a:p>
          <a:p>
            <a:endParaRPr lang="en-US" baseline="0" dirty="0" smtClean="0"/>
          </a:p>
          <a:p>
            <a:endParaRPr lang="en-US" baseline="0" dirty="0" smtClean="0"/>
          </a:p>
          <a:p>
            <a:endParaRPr lang="en-US" baseline="0" dirty="0" smtClean="0"/>
          </a:p>
          <a:p>
            <a:pPr marL="685800" lvl="1"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8</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Transition</a:t>
            </a:r>
            <a:r>
              <a:rPr lang="en-US" baseline="0" dirty="0" smtClean="0"/>
              <a:t>: If you receive a legitimate prescription for an opioid pain medication, how do you safely store or dispose of the medication, or respond if your pain isn’t being relieved?</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u="sng" baseline="0" dirty="0" smtClean="0"/>
              <a:t>Note to facilitator</a:t>
            </a:r>
            <a:r>
              <a:rPr lang="en-US" baseline="0" dirty="0" smtClean="0"/>
              <a:t>: </a:t>
            </a:r>
            <a:r>
              <a:rPr lang="en-US" b="0" baseline="0" dirty="0" smtClean="0">
                <a:solidFill>
                  <a:schemeClr val="tx1"/>
                </a:solidFill>
              </a:rPr>
              <a:t>to maximize interaction and engagement, we encourage you to utilize breakout rooms to facilitate discussion.  For example, Scenario 1, consider providing participants with the following instructions: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solidFill>
                  <a:schemeClr val="tx1"/>
                </a:solidFill>
              </a:rPr>
              <a:t>Divide participants into breakout rooms with 4-6 participants.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solidFill>
                  <a:schemeClr val="tx1"/>
                </a:solidFill>
              </a:rPr>
              <a:t>Once participants are in a small group or breakout room, ask them to appoint a group leader.</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solidFill>
                  <a:schemeClr val="tx1"/>
                </a:solidFill>
              </a:rPr>
              <a:t>Encourage them to discuss the relevant discussion prompts for each scenario – the group leader can help navigate and summarize the conversation.</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b="0" baseline="0" dirty="0" smtClean="0">
                <a:solidFill>
                  <a:schemeClr val="tx1"/>
                </a:solidFill>
              </a:rPr>
              <a:t>After a period of time, end the breakout rooms and resume the session with the larger group.  Ask 1-2 group leaders to summarize their small group’s conversation – </a:t>
            </a:r>
            <a:r>
              <a:rPr lang="en-US" b="1" baseline="0" dirty="0" smtClean="0">
                <a:solidFill>
                  <a:schemeClr val="tx1"/>
                </a:solidFill>
              </a:rPr>
              <a:t>utilize the talking points below and Slides 10-12 to reinforce or elaborate upon the ideas discussed.</a:t>
            </a:r>
          </a:p>
          <a:p>
            <a:pPr marL="0" indent="0">
              <a:buNone/>
            </a:pPr>
            <a:endParaRPr lang="en-US" baseline="0" dirty="0" smtClean="0"/>
          </a:p>
          <a:p>
            <a:pPr marL="0" indent="0">
              <a:buNone/>
            </a:pPr>
            <a:endParaRPr lang="en-US" baseline="0" dirty="0" smtClean="0"/>
          </a:p>
          <a:p>
            <a:pPr marL="0" indent="0">
              <a:buNone/>
            </a:pPr>
            <a:r>
              <a:rPr lang="en-US" u="sng" baseline="0" dirty="0" smtClean="0"/>
              <a:t>Talking points for discussion questions</a:t>
            </a:r>
            <a:r>
              <a:rPr lang="en-US" baseline="0" dirty="0" smtClean="0"/>
              <a:t>:</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1" i="1" baseline="0" dirty="0" smtClean="0"/>
              <a:t>How do you safely store the medication?</a:t>
            </a:r>
            <a:r>
              <a:rPr lang="en-US" baseline="0" dirty="0" smtClean="0"/>
              <a:t>  Encourage participants to store medication in lockable spaces, such</a:t>
            </a:r>
            <a:r>
              <a:rPr lang="en-US" dirty="0" smtClean="0"/>
              <a:t> as lock-boxes,</a:t>
            </a:r>
            <a:r>
              <a:rPr lang="en-US" baseline="0" dirty="0" smtClean="0"/>
              <a:t> medication safes, or lockable medicine cabinets.  Avoid storage places which children and others can easily access, such as unlocked drawers, nightstands, counters, or unlocked cabinets. We encourage these safe storage procedures, because most people who misuse prescription drugs get them from family members or friends.</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1" i="1" baseline="0" dirty="0" smtClean="0"/>
              <a:t>How do you respond if your pain isn’t being relieved?  </a:t>
            </a:r>
            <a:r>
              <a:rPr lang="en-US" i="0" baseline="0" dirty="0" smtClean="0"/>
              <a:t>This question is addressed in slide 10.</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endParaRPr lang="en-US" i="0" baseline="0" dirty="0" smtClean="0"/>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1" i="1" baseline="0" dirty="0" smtClean="0"/>
              <a:t>How do you safely dispose of medications?</a:t>
            </a:r>
            <a:r>
              <a:rPr lang="en-US" i="1" baseline="0" dirty="0" smtClean="0"/>
              <a:t>  </a:t>
            </a:r>
            <a:r>
              <a:rPr lang="en-US" i="0" baseline="0" dirty="0" smtClean="0"/>
              <a:t>This question is addressed in slides 11-12.</a:t>
            </a:r>
            <a:endParaRPr lang="en-US" i="1" dirty="0" smtClean="0"/>
          </a:p>
          <a:p>
            <a:endParaRPr lang="en-US" baseline="0" dirty="0" smtClean="0"/>
          </a:p>
          <a:p>
            <a:pPr marL="685800" lvl="1"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pPr/>
              <a:t>9</a:t>
            </a:fld>
            <a:endParaRPr lang="en-US" dirty="0"/>
          </a:p>
        </p:txBody>
      </p:sp>
    </p:spTree>
    <p:extLst>
      <p:ext uri="{BB962C8B-B14F-4D97-AF65-F5344CB8AC3E}">
        <p14:creationId xmlns:p14="http://schemas.microsoft.com/office/powerpoint/2010/main" val="132702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a:t>
            </a:r>
            <a:fld id="{A9D08C3E-74CE-4F95-B426-E90F7E2ED6EF}" type="slidenum">
              <a:rPr lang="en-US" smtClean="0"/>
              <a:pPr/>
              <a:t>‹#›</a:t>
            </a:fld>
            <a:endParaRPr lang="en-US" dirty="0"/>
          </a:p>
        </p:txBody>
      </p:sp>
    </p:spTree>
    <p:extLst>
      <p:ext uri="{BB962C8B-B14F-4D97-AF65-F5344CB8AC3E}">
        <p14:creationId xmlns:p14="http://schemas.microsoft.com/office/powerpoint/2010/main" val="2877156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a:t>
            </a:r>
            <a:fld id="{A9D08C3E-74CE-4F95-B426-E90F7E2ED6EF}" type="slidenum">
              <a:rPr lang="en-US" smtClean="0"/>
              <a:pPr/>
              <a:t>‹#›</a:t>
            </a:fld>
            <a:endParaRPr lang="en-US" dirty="0"/>
          </a:p>
        </p:txBody>
      </p:sp>
    </p:spTree>
    <p:extLst>
      <p:ext uri="{BB962C8B-B14F-4D97-AF65-F5344CB8AC3E}">
        <p14:creationId xmlns:p14="http://schemas.microsoft.com/office/powerpoint/2010/main" val="162878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a:t>
            </a:r>
            <a:fld id="{A9D08C3E-74CE-4F95-B426-E90F7E2ED6EF}" type="slidenum">
              <a:rPr lang="en-US" smtClean="0"/>
              <a:pPr/>
              <a:t>‹#›</a:t>
            </a:fld>
            <a:endParaRPr lang="en-US" dirty="0"/>
          </a:p>
        </p:txBody>
      </p:sp>
    </p:spTree>
    <p:extLst>
      <p:ext uri="{BB962C8B-B14F-4D97-AF65-F5344CB8AC3E}">
        <p14:creationId xmlns:p14="http://schemas.microsoft.com/office/powerpoint/2010/main" val="16311133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PT foote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5615019"/>
            <a:ext cx="9144000" cy="1243584"/>
          </a:xfrm>
          <a:prstGeom prst="rect">
            <a:avLst/>
          </a:prstGeom>
        </p:spPr>
      </p:pic>
      <p:sp>
        <p:nvSpPr>
          <p:cNvPr id="3"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a:t>
            </a:r>
            <a:fld id="{A9D08C3E-74CE-4F95-B426-E90F7E2ED6EF}" type="slidenum">
              <a:rPr lang="en-US" smtClean="0"/>
              <a:pPr/>
              <a:t>‹#›</a:t>
            </a:fld>
            <a:endParaRPr lang="en-US" dirty="0"/>
          </a:p>
        </p:txBody>
      </p:sp>
    </p:spTree>
    <p:extLst>
      <p:ext uri="{BB962C8B-B14F-4D97-AF65-F5344CB8AC3E}">
        <p14:creationId xmlns:p14="http://schemas.microsoft.com/office/powerpoint/2010/main" val="3481871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image" Target="../media/image16.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5.emf"/><Relationship Id="rId3" Type="http://schemas.openxmlformats.org/officeDocument/2006/relationships/notesSlide" Target="../notesSlides/notesSlide12.xml"/><Relationship Id="rId7" Type="http://schemas.openxmlformats.org/officeDocument/2006/relationships/image" Target="../media/image20.png"/><Relationship Id="rId12" Type="http://schemas.openxmlformats.org/officeDocument/2006/relationships/image" Target="../media/image4.emf"/><Relationship Id="rId2" Type="http://schemas.openxmlformats.org/officeDocument/2006/relationships/slideLayout" Target="../slideLayouts/slideLayout3.xml"/><Relationship Id="rId1" Type="http://schemas.openxmlformats.org/officeDocument/2006/relationships/tags" Target="../tags/tag13.xml"/><Relationship Id="rId6" Type="http://schemas.microsoft.com/office/2007/relationships/hdphoto" Target="../media/hdphoto1.wdp"/><Relationship Id="rId11" Type="http://schemas.openxmlformats.org/officeDocument/2006/relationships/image" Target="../media/image3.emf"/><Relationship Id="rId5" Type="http://schemas.openxmlformats.org/officeDocument/2006/relationships/image" Target="../media/image19.png"/><Relationship Id="rId10" Type="http://schemas.microsoft.com/office/2007/relationships/hdphoto" Target="../media/hdphoto3.wdp"/><Relationship Id="rId4" Type="http://schemas.openxmlformats.org/officeDocument/2006/relationships/image" Target="../media/image18.png"/><Relationship Id="rId9" Type="http://schemas.openxmlformats.org/officeDocument/2006/relationships/image" Target="../media/image21.png"/><Relationship Id="rId1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22.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6.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6.png"/><Relationship Id="rId5" Type="http://schemas.openxmlformats.org/officeDocument/2006/relationships/image" Target="../media/image2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6.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6.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6.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6.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6.png"/><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image" Target="../media/image6.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notesSlide" Target="../notesSlides/notesSlide23.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6.png"/><Relationship Id="rId4" Type="http://schemas.openxmlformats.org/officeDocument/2006/relationships/image" Target="../media/image11.jpeg"/><Relationship Id="rId9" Type="http://schemas.openxmlformats.org/officeDocument/2006/relationships/image" Target="../media/image13.jpg"/></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4.xml"/><Relationship Id="rId7" Type="http://schemas.openxmlformats.org/officeDocument/2006/relationships/image" Target="../media/image33.png"/><Relationship Id="rId2" Type="http://schemas.openxmlformats.org/officeDocument/2006/relationships/slideLayout" Target="../slideLayouts/slideLayout3.xml"/><Relationship Id="rId1" Type="http://schemas.openxmlformats.org/officeDocument/2006/relationships/tags" Target="../tags/tag25.xml"/><Relationship Id="rId6" Type="http://schemas.openxmlformats.org/officeDocument/2006/relationships/image" Target="../media/image32.png"/><Relationship Id="rId5" Type="http://schemas.openxmlformats.org/officeDocument/2006/relationships/image" Target="../media/image9.png"/><Relationship Id="rId4" Type="http://schemas.openxmlformats.org/officeDocument/2006/relationships/image" Target="../media/image31.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notesSlide" Target="../notesSlides/notesSlide7.xml"/><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emf"/><Relationship Id="rId5" Type="http://schemas.openxmlformats.org/officeDocument/2006/relationships/image" Target="../media/image3.emf"/><Relationship Id="rId10" Type="http://schemas.openxmlformats.org/officeDocument/2006/relationships/image" Target="../media/image6.png"/><Relationship Id="rId4" Type="http://schemas.openxmlformats.org/officeDocument/2006/relationships/image" Target="../media/image11.jpeg"/><Relationship Id="rId9"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43600" y="609600"/>
            <a:ext cx="3200400" cy="646331"/>
          </a:xfrm>
          <a:prstGeom prst="rect">
            <a:avLst/>
          </a:prstGeom>
          <a:noFill/>
        </p:spPr>
        <p:txBody>
          <a:bodyPr wrap="square" rtlCol="0">
            <a:spAutoFit/>
          </a:bodyPr>
          <a:lstStyle/>
          <a:p>
            <a:r>
              <a:rPr lang="en-US" b="1" dirty="0" smtClean="0">
                <a:solidFill>
                  <a:schemeClr val="bg1"/>
                </a:solidFill>
                <a:latin typeface="Arial"/>
                <a:cs typeface="Arial"/>
              </a:rPr>
              <a:t>Presenter Name</a:t>
            </a:r>
          </a:p>
          <a:p>
            <a:r>
              <a:rPr lang="en-US" dirty="0" smtClean="0">
                <a:solidFill>
                  <a:schemeClr val="bg1"/>
                </a:solidFill>
                <a:latin typeface="Arial"/>
                <a:cs typeface="Arial"/>
              </a:rPr>
              <a:t>Presenter Organization</a:t>
            </a:r>
            <a:endParaRPr lang="en-US" dirty="0">
              <a:solidFill>
                <a:schemeClr val="bg1"/>
              </a:solidFill>
              <a:latin typeface="Arial"/>
              <a:cs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1"/>
    </p:custDataLst>
    <p:extLst>
      <p:ext uri="{BB962C8B-B14F-4D97-AF65-F5344CB8AC3E}">
        <p14:creationId xmlns:p14="http://schemas.microsoft.com/office/powerpoint/2010/main" val="1086530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4" cstate="print"/>
          <a:stretch>
            <a:fillRect/>
          </a:stretch>
        </p:blipFill>
        <p:spPr>
          <a:xfrm>
            <a:off x="0" y="1752600"/>
            <a:ext cx="9144000" cy="3810000"/>
          </a:xfrm>
          <a:prstGeom prst="rect">
            <a:avLst/>
          </a:prstGeom>
        </p:spPr>
      </p:pic>
      <p:sp>
        <p:nvSpPr>
          <p:cNvPr id="3" name="Title 2"/>
          <p:cNvSpPr>
            <a:spLocks noGrp="1"/>
          </p:cNvSpPr>
          <p:nvPr>
            <p:ph type="title" idx="4294967295"/>
          </p:nvPr>
        </p:nvSpPr>
        <p:spPr>
          <a:xfrm>
            <a:off x="381000" y="457200"/>
            <a:ext cx="8229600" cy="1143000"/>
          </a:xfrm>
          <a:prstGeom prst="rect">
            <a:avLst/>
          </a:prstGeom>
        </p:spPr>
        <p:txBody>
          <a:bodyPr>
            <a:noAutofit/>
          </a:bodyPr>
          <a:lstStyle/>
          <a:p>
            <a:pPr algn="l"/>
            <a:r>
              <a:rPr lang="en-US" dirty="0" smtClean="0">
                <a:solidFill>
                  <a:schemeClr val="accent1">
                    <a:lumMod val="75000"/>
                  </a:schemeClr>
                </a:solidFill>
                <a:latin typeface="Arial"/>
                <a:cs typeface="Arial"/>
              </a:rPr>
              <a:t>Avoid self-medicating—talk   with your healthcare provider</a:t>
            </a:r>
            <a:endParaRPr lang="en-US" dirty="0">
              <a:solidFill>
                <a:schemeClr val="accent1">
                  <a:lumMod val="75000"/>
                </a:schemeClr>
              </a:solidFill>
              <a:latin typeface="Arial"/>
              <a:cs typeface="Arial"/>
            </a:endParaRPr>
          </a:p>
        </p:txBody>
      </p:sp>
      <p:sp>
        <p:nvSpPr>
          <p:cNvPr id="15" name="TextBox 14"/>
          <p:cNvSpPr txBox="1"/>
          <p:nvPr/>
        </p:nvSpPr>
        <p:spPr>
          <a:xfrm>
            <a:off x="973014" y="3345359"/>
            <a:ext cx="2303585" cy="769441"/>
          </a:xfrm>
          <a:prstGeom prst="rect">
            <a:avLst/>
          </a:prstGeom>
          <a:noFill/>
        </p:spPr>
        <p:txBody>
          <a:bodyPr wrap="square" rtlCol="0">
            <a:spAutoFit/>
          </a:bodyPr>
          <a:lstStyle/>
          <a:p>
            <a:r>
              <a:rPr lang="en-US" sz="2200" b="1" dirty="0" smtClean="0">
                <a:solidFill>
                  <a:srgbClr val="36647E"/>
                </a:solidFill>
                <a:latin typeface="Arial"/>
                <a:cs typeface="Arial"/>
              </a:rPr>
              <a:t>How much and how often</a:t>
            </a:r>
            <a:endParaRPr lang="en-US" sz="2200" b="1" dirty="0">
              <a:solidFill>
                <a:srgbClr val="36647E"/>
              </a:solidFill>
              <a:latin typeface="Arial"/>
              <a:cs typeface="Arial"/>
            </a:endParaRPr>
          </a:p>
        </p:txBody>
      </p:sp>
      <p:sp>
        <p:nvSpPr>
          <p:cNvPr id="18" name="Oval 17"/>
          <p:cNvSpPr/>
          <p:nvPr/>
        </p:nvSpPr>
        <p:spPr>
          <a:xfrm>
            <a:off x="381000" y="3343161"/>
            <a:ext cx="457200" cy="457200"/>
          </a:xfrm>
          <a:prstGeom prst="ellipse">
            <a:avLst/>
          </a:prstGeom>
          <a:noFill/>
          <a:ln w="28575" cap="flat" cmpd="sng" algn="ctr">
            <a:solidFill>
              <a:srgbClr val="FAAF5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457200" y="3352800"/>
            <a:ext cx="304800" cy="769441"/>
          </a:xfrm>
          <a:prstGeom prst="rect">
            <a:avLst/>
          </a:prstGeom>
          <a:noFill/>
        </p:spPr>
        <p:txBody>
          <a:bodyPr wrap="square" rtlCol="0">
            <a:spAutoFit/>
          </a:bodyPr>
          <a:lstStyle/>
          <a:p>
            <a:r>
              <a:rPr lang="en-US" sz="2200" b="1" dirty="0" smtClean="0">
                <a:solidFill>
                  <a:srgbClr val="36647E"/>
                </a:solidFill>
                <a:latin typeface="Arial"/>
                <a:cs typeface="Arial"/>
              </a:rPr>
              <a:t>1 </a:t>
            </a:r>
            <a:endParaRPr lang="en-US" sz="2200" b="1" dirty="0">
              <a:solidFill>
                <a:srgbClr val="36647E"/>
              </a:solidFill>
              <a:latin typeface="Arial"/>
              <a:cs typeface="Arial"/>
            </a:endParaRPr>
          </a:p>
        </p:txBody>
      </p:sp>
      <p:sp>
        <p:nvSpPr>
          <p:cNvPr id="22" name="TextBox 21"/>
          <p:cNvSpPr txBox="1"/>
          <p:nvPr/>
        </p:nvSpPr>
        <p:spPr>
          <a:xfrm>
            <a:off x="973015" y="4640759"/>
            <a:ext cx="2133600" cy="769441"/>
          </a:xfrm>
          <a:prstGeom prst="rect">
            <a:avLst/>
          </a:prstGeom>
          <a:noFill/>
        </p:spPr>
        <p:txBody>
          <a:bodyPr wrap="square" rtlCol="0">
            <a:spAutoFit/>
          </a:bodyPr>
          <a:lstStyle/>
          <a:p>
            <a:r>
              <a:rPr lang="en-US" sz="2200" b="1" dirty="0" smtClean="0">
                <a:solidFill>
                  <a:srgbClr val="36647E"/>
                </a:solidFill>
                <a:latin typeface="Arial"/>
                <a:cs typeface="Arial"/>
              </a:rPr>
              <a:t>Reason for medication</a:t>
            </a:r>
            <a:endParaRPr lang="en-US" sz="2200" b="1" dirty="0">
              <a:solidFill>
                <a:srgbClr val="36647E"/>
              </a:solidFill>
              <a:latin typeface="Arial"/>
              <a:cs typeface="Arial"/>
            </a:endParaRPr>
          </a:p>
        </p:txBody>
      </p:sp>
      <p:sp>
        <p:nvSpPr>
          <p:cNvPr id="23" name="Oval 22"/>
          <p:cNvSpPr/>
          <p:nvPr/>
        </p:nvSpPr>
        <p:spPr>
          <a:xfrm>
            <a:off x="381000" y="4638561"/>
            <a:ext cx="457200" cy="457200"/>
          </a:xfrm>
          <a:prstGeom prst="ellipse">
            <a:avLst/>
          </a:prstGeom>
          <a:noFill/>
          <a:ln w="28575" cap="flat" cmpd="sng" algn="ctr">
            <a:solidFill>
              <a:srgbClr val="FAAF5C"/>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TextBox 23"/>
          <p:cNvSpPr txBox="1"/>
          <p:nvPr/>
        </p:nvSpPr>
        <p:spPr>
          <a:xfrm>
            <a:off x="457200" y="4640759"/>
            <a:ext cx="304800" cy="769441"/>
          </a:xfrm>
          <a:prstGeom prst="rect">
            <a:avLst/>
          </a:prstGeom>
          <a:noFill/>
        </p:spPr>
        <p:txBody>
          <a:bodyPr wrap="square" rtlCol="0">
            <a:spAutoFit/>
          </a:bodyPr>
          <a:lstStyle/>
          <a:p>
            <a:r>
              <a:rPr lang="en-US" sz="2200" b="1" dirty="0" smtClean="0">
                <a:solidFill>
                  <a:srgbClr val="36647E"/>
                </a:solidFill>
                <a:latin typeface="Arial"/>
                <a:cs typeface="Arial"/>
              </a:rPr>
              <a:t>2</a:t>
            </a:r>
            <a:endParaRPr lang="en-US" sz="2200" b="1" dirty="0">
              <a:solidFill>
                <a:srgbClr val="36647E"/>
              </a:solidFill>
              <a:latin typeface="Arial"/>
              <a:cs typeface="Arial"/>
            </a:endParaRPr>
          </a:p>
        </p:txBody>
      </p:sp>
      <p:sp>
        <p:nvSpPr>
          <p:cNvPr id="2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7</a:t>
            </a: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0" y="2300514"/>
            <a:ext cx="4275991" cy="3206993"/>
          </a:xfrm>
          <a:prstGeom prst="rect">
            <a:avLst/>
          </a:prstGeom>
          <a:ln>
            <a:solidFill>
              <a:schemeClr val="tx1">
                <a:lumMod val="50000"/>
                <a:lumOff val="50000"/>
              </a:schemeClr>
            </a:solidFill>
          </a:ln>
        </p:spPr>
      </p:pic>
      <p:cxnSp>
        <p:nvCxnSpPr>
          <p:cNvPr id="20" name="Straight Arrow Connector 19"/>
          <p:cNvCxnSpPr/>
          <p:nvPr/>
        </p:nvCxnSpPr>
        <p:spPr>
          <a:xfrm>
            <a:off x="2514600" y="3886200"/>
            <a:ext cx="1524000" cy="533400"/>
          </a:xfrm>
          <a:prstGeom prst="straightConnector1">
            <a:avLst/>
          </a:prstGeom>
          <a:ln w="38100">
            <a:solidFill>
              <a:srgbClr val="595959"/>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2590800" y="5029200"/>
            <a:ext cx="1371600" cy="76200"/>
          </a:xfrm>
          <a:prstGeom prst="straightConnector1">
            <a:avLst/>
          </a:prstGeom>
          <a:ln w="381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32936" y="6324600"/>
            <a:ext cx="7001728" cy="458755"/>
            <a:chOff x="232936" y="6324600"/>
            <a:chExt cx="7001728" cy="458755"/>
          </a:xfrm>
        </p:grpSpPr>
        <p:sp>
          <p:nvSpPr>
            <p:cNvPr id="19" name="TextBox 18"/>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1271831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4087" y="1626968"/>
            <a:ext cx="3822701" cy="3822701"/>
          </a:xfrm>
          <a:prstGeom prst="rect">
            <a:avLst/>
          </a:prstGeom>
        </p:spPr>
      </p:pic>
      <p:sp>
        <p:nvSpPr>
          <p:cNvPr id="3" name="Title 2"/>
          <p:cNvSpPr>
            <a:spLocks noGrp="1"/>
          </p:cNvSpPr>
          <p:nvPr>
            <p:ph type="title" idx="4294967295"/>
          </p:nvPr>
        </p:nvSpPr>
        <p:spPr>
          <a:xfrm>
            <a:off x="228600" y="381000"/>
            <a:ext cx="8763000" cy="1143000"/>
          </a:xfrm>
          <a:prstGeom prst="rect">
            <a:avLst/>
          </a:prstGeom>
        </p:spPr>
        <p:txBody>
          <a:bodyPr>
            <a:noAutofit/>
          </a:bodyPr>
          <a:lstStyle/>
          <a:p>
            <a:pPr algn="l"/>
            <a:r>
              <a:rPr lang="en-US" dirty="0" smtClean="0">
                <a:solidFill>
                  <a:schemeClr val="accent1">
                    <a:lumMod val="75000"/>
                  </a:schemeClr>
                </a:solidFill>
                <a:latin typeface="Arial"/>
                <a:cs typeface="Arial"/>
              </a:rPr>
              <a:t>The </a:t>
            </a:r>
            <a:r>
              <a:rPr lang="en-US" dirty="0" smtClean="0">
                <a:solidFill>
                  <a:srgbClr val="00B0F0"/>
                </a:solidFill>
                <a:latin typeface="Arial"/>
                <a:cs typeface="Arial"/>
              </a:rPr>
              <a:t>best option </a:t>
            </a:r>
            <a:r>
              <a:rPr lang="en-US" dirty="0" smtClean="0">
                <a:solidFill>
                  <a:schemeClr val="accent1">
                    <a:lumMod val="75000"/>
                  </a:schemeClr>
                </a:solidFill>
                <a:latin typeface="Arial"/>
                <a:cs typeface="Arial"/>
              </a:rPr>
              <a:t>for safe disposal?</a:t>
            </a:r>
            <a:endParaRPr lang="en-US" dirty="0">
              <a:solidFill>
                <a:schemeClr val="accent1">
                  <a:lumMod val="75000"/>
                </a:schemeClr>
              </a:solidFill>
              <a:latin typeface="Arial"/>
              <a:cs typeface="Arial"/>
            </a:endParaRPr>
          </a:p>
        </p:txBody>
      </p:sp>
      <p:sp>
        <p:nvSpPr>
          <p:cNvPr id="12" name="Title 2"/>
          <p:cNvSpPr txBox="1">
            <a:spLocks/>
          </p:cNvSpPr>
          <p:nvPr/>
        </p:nvSpPr>
        <p:spPr>
          <a:xfrm>
            <a:off x="304800" y="1752600"/>
            <a:ext cx="5067307" cy="30352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chemeClr val="tx1">
                    <a:lumMod val="65000"/>
                    <a:lumOff val="35000"/>
                  </a:schemeClr>
                </a:solidFill>
                <a:latin typeface="Arial"/>
                <a:cs typeface="Arial"/>
              </a:rPr>
              <a:t>Place the medication in a drug drop box or take advantage of a drug take-back event</a:t>
            </a:r>
            <a:endParaRPr lang="en-US" sz="3600" dirty="0">
              <a:solidFill>
                <a:schemeClr val="tx1">
                  <a:lumMod val="65000"/>
                  <a:lumOff val="35000"/>
                </a:schemeClr>
              </a:solidFill>
              <a:latin typeface="Arial"/>
              <a:cs typeface="Arial"/>
            </a:endParaRPr>
          </a:p>
        </p:txBody>
      </p:sp>
      <p:sp>
        <p:nvSpPr>
          <p:cNvPr id="2" name="TextBox 1"/>
          <p:cNvSpPr txBox="1"/>
          <p:nvPr/>
        </p:nvSpPr>
        <p:spPr>
          <a:xfrm>
            <a:off x="914400" y="5449669"/>
            <a:ext cx="6855338" cy="646331"/>
          </a:xfrm>
          <a:prstGeom prst="rect">
            <a:avLst/>
          </a:prstGeom>
          <a:noFill/>
        </p:spPr>
        <p:txBody>
          <a:bodyPr wrap="none" rtlCol="0">
            <a:spAutoFit/>
          </a:bodyPr>
          <a:lstStyle/>
          <a:p>
            <a:r>
              <a:rPr lang="en-US" sz="3600" b="1" dirty="0" smtClean="0">
                <a:solidFill>
                  <a:srgbClr val="92D050"/>
                </a:solidFill>
              </a:rPr>
              <a:t>Visit: </a:t>
            </a:r>
            <a:r>
              <a:rPr lang="en-US" sz="3600" b="1" dirty="0" err="1" smtClean="0">
                <a:solidFill>
                  <a:srgbClr val="92D050"/>
                </a:solidFill>
              </a:rPr>
              <a:t>safe.pharmacy</a:t>
            </a:r>
            <a:r>
              <a:rPr lang="en-US" sz="3600" b="1" dirty="0" smtClean="0">
                <a:solidFill>
                  <a:srgbClr val="92D050"/>
                </a:solidFill>
              </a:rPr>
              <a:t>/drug-disposal</a:t>
            </a:r>
            <a:endParaRPr lang="en-US" sz="3600" b="1" dirty="0">
              <a:solidFill>
                <a:srgbClr val="92D050"/>
              </a:solidFill>
            </a:endParaRPr>
          </a:p>
        </p:txBody>
      </p:sp>
      <p:sp>
        <p:nvSpPr>
          <p:cNvPr id="8"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8</a:t>
            </a:r>
            <a:endParaRPr lang="en-US" dirty="0"/>
          </a:p>
        </p:txBody>
      </p:sp>
      <p:grpSp>
        <p:nvGrpSpPr>
          <p:cNvPr id="9" name="Group 8"/>
          <p:cNvGrpSpPr/>
          <p:nvPr/>
        </p:nvGrpSpPr>
        <p:grpSpPr>
          <a:xfrm>
            <a:off x="232936" y="6324600"/>
            <a:ext cx="7001728" cy="458755"/>
            <a:chOff x="232936" y="6324600"/>
            <a:chExt cx="7001728" cy="458755"/>
          </a:xfrm>
        </p:grpSpPr>
        <p:sp>
          <p:nvSpPr>
            <p:cNvPr id="10" name="TextBox 9"/>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4214882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stretch>
            <a:fillRect/>
          </a:stretch>
        </p:blipFill>
        <p:spPr>
          <a:xfrm rot="5400000" flipV="1">
            <a:off x="3238500" y="-190501"/>
            <a:ext cx="2667000" cy="9144000"/>
          </a:xfrm>
          <a:prstGeom prst="rect">
            <a:avLst/>
          </a:prstGeom>
        </p:spPr>
      </p:pic>
      <p:sp>
        <p:nvSpPr>
          <p:cNvPr id="3" name="Title 2"/>
          <p:cNvSpPr>
            <a:spLocks noGrp="1"/>
          </p:cNvSpPr>
          <p:nvPr>
            <p:ph type="title" idx="4294967295"/>
          </p:nvPr>
        </p:nvSpPr>
        <p:spPr>
          <a:xfrm>
            <a:off x="685800" y="457200"/>
            <a:ext cx="8229600" cy="1143000"/>
          </a:xfrm>
          <a:prstGeom prst="rect">
            <a:avLst/>
          </a:prstGeom>
        </p:spPr>
        <p:txBody>
          <a:bodyPr>
            <a:noAutofit/>
          </a:bodyPr>
          <a:lstStyle/>
          <a:p>
            <a:r>
              <a:rPr lang="en-US" dirty="0" smtClean="0">
                <a:solidFill>
                  <a:schemeClr val="accent1">
                    <a:lumMod val="75000"/>
                  </a:schemeClr>
                </a:solidFill>
                <a:latin typeface="Arial"/>
                <a:cs typeface="Arial"/>
              </a:rPr>
              <a:t>If needed, safely dispose of medications at home:</a:t>
            </a:r>
            <a:endParaRPr lang="en-US" dirty="0">
              <a:solidFill>
                <a:schemeClr val="accent1">
                  <a:lumMod val="75000"/>
                </a:schemeClr>
              </a:solidFill>
              <a:latin typeface="Arial"/>
              <a:cs typeface="Arial"/>
            </a:endParaRPr>
          </a:p>
        </p:txBody>
      </p:sp>
      <p:pic>
        <p:nvPicPr>
          <p:cNvPr id="11" name="Picture 10"/>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7133" l="10000" r="90000">
                        <a14:foregroundMark x1="12867" y1="28600" x2="26400" y2="10000"/>
                        <a14:foregroundMark x1="23600" y1="27133" x2="23600" y2="27133"/>
                        <a14:foregroundMark x1="28600" y1="30000" x2="28600" y2="30000"/>
                        <a14:foregroundMark x1="37133" y1="30000" x2="37133" y2="30000"/>
                        <a14:foregroundMark x1="40733" y1="33600" x2="40733" y2="33600"/>
                        <a14:foregroundMark x1="15000" y1="31400" x2="38600" y2="46400"/>
                        <a14:foregroundMark x1="50733" y1="36400" x2="57867" y2="36400"/>
                        <a14:foregroundMark x1="64267" y1="33600" x2="69267" y2="40733"/>
                        <a14:foregroundMark x1="78600" y1="49267" x2="70000" y2="55000"/>
                        <a14:foregroundMark x1="60000" y1="50733" x2="54267" y2="60000"/>
                        <a14:foregroundMark x1="22133" y1="79267" x2="32133" y2="87867"/>
                        <a14:foregroundMark x1="33600" y1="86400" x2="80733" y2="86400"/>
                        <a14:foregroundMark x1="66400" y1="69267" x2="72133" y2="75000"/>
                        <a14:foregroundMark x1="57133" y1="71400" x2="80733" y2="85733"/>
                        <a14:foregroundMark x1="57867" y1="72867" x2="45733" y2="70733"/>
                        <a14:foregroundMark x1="45733" y1="70733" x2="40000" y2="77867"/>
                        <a14:foregroundMark x1="40000" y1="77867" x2="24267" y2="80733"/>
                      </a14:backgroundRemoval>
                    </a14:imgEffect>
                  </a14:imgLayer>
                </a14:imgProps>
              </a:ext>
              <a:ext uri="{28A0092B-C50C-407E-A947-70E740481C1C}">
                <a14:useLocalDpi xmlns:a14="http://schemas.microsoft.com/office/drawing/2010/main" val="0"/>
              </a:ext>
            </a:extLst>
          </a:blip>
          <a:stretch>
            <a:fillRect/>
          </a:stretch>
        </p:blipFill>
        <p:spPr>
          <a:xfrm>
            <a:off x="304800" y="2819401"/>
            <a:ext cx="2666999" cy="2666999"/>
          </a:xfrm>
          <a:prstGeom prst="rect">
            <a:avLst/>
          </a:prstGeom>
        </p:spPr>
      </p:pic>
      <p:pic>
        <p:nvPicPr>
          <p:cNvPr id="15" name="Picture 14"/>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3124200" y="2971800"/>
            <a:ext cx="2514600" cy="2514600"/>
          </a:xfrm>
          <a:prstGeom prst="rect">
            <a:avLst/>
          </a:prstGeom>
        </p:spPr>
      </p:pic>
      <p:pic>
        <p:nvPicPr>
          <p:cNvPr id="16" name="Picture 15"/>
          <p:cNvPicPr>
            <a:picLocks noChangeAspect="1"/>
          </p:cNvPicPr>
          <p:nvPr/>
        </p:nvPicPr>
        <p:blipFill>
          <a:blip r:embed="rId9" cstate="print">
            <a:extLst>
              <a:ext uri="{BEBA8EAE-BF5A-486C-A8C5-ECC9F3942E4B}">
                <a14:imgProps xmlns:a14="http://schemas.microsoft.com/office/drawing/2010/main">
                  <a14:imgLayer r:embed="rId10">
                    <a14:imgEffect>
                      <a14:backgroundRemoval t="1067" b="100000" l="10000" r="90000">
                        <a14:foregroundMark x1="40000" y1="8933" x2="61867" y2="8200"/>
                        <a14:foregroundMark x1="40667" y1="12467" x2="61867" y2="12467"/>
                        <a14:foregroundMark x1="42133" y1="13133" x2="43533" y2="36467"/>
                        <a14:foregroundMark x1="51267" y1="42133" x2="51267" y2="47733"/>
                        <a14:foregroundMark x1="41400" y1="11067" x2="60467" y2="11067"/>
                      </a14:backgroundRemoval>
                    </a14:imgEffect>
                  </a14:imgLayer>
                </a14:imgProps>
              </a:ext>
              <a:ext uri="{28A0092B-C50C-407E-A947-70E740481C1C}">
                <a14:useLocalDpi xmlns:a14="http://schemas.microsoft.com/office/drawing/2010/main" val="0"/>
              </a:ext>
            </a:extLst>
          </a:blip>
          <a:stretch>
            <a:fillRect/>
          </a:stretch>
        </p:blipFill>
        <p:spPr>
          <a:xfrm>
            <a:off x="5988698" y="2788298"/>
            <a:ext cx="2698102" cy="2698102"/>
          </a:xfrm>
          <a:prstGeom prst="rect">
            <a:avLst/>
          </a:prstGeom>
        </p:spPr>
      </p:pic>
      <p:sp>
        <p:nvSpPr>
          <p:cNvPr id="17" name="TextBox 16"/>
          <p:cNvSpPr txBox="1"/>
          <p:nvPr/>
        </p:nvSpPr>
        <p:spPr>
          <a:xfrm>
            <a:off x="1199728" y="2205335"/>
            <a:ext cx="101007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panose="020B0604020202020204" pitchFamily="34" charset="0"/>
                <a:cs typeface="Arial" panose="020B0604020202020204" pitchFamily="34" charset="0"/>
              </a:rPr>
              <a:t>STEP</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9</a:t>
            </a:r>
            <a:endParaRPr lang="en-US" dirty="0"/>
          </a:p>
        </p:txBody>
      </p:sp>
      <p:pic>
        <p:nvPicPr>
          <p:cNvPr id="13" name="Picture 12"/>
          <p:cNvPicPr>
            <a:picLocks noChangeAspect="1"/>
          </p:cNvPicPr>
          <p:nvPr/>
        </p:nvPicPr>
        <p:blipFill>
          <a:blip r:embed="rId11"/>
          <a:stretch>
            <a:fillRect/>
          </a:stretch>
        </p:blipFill>
        <p:spPr>
          <a:xfrm>
            <a:off x="2184400" y="2133600"/>
            <a:ext cx="558800" cy="558800"/>
          </a:xfrm>
          <a:prstGeom prst="rect">
            <a:avLst/>
          </a:prstGeom>
        </p:spPr>
      </p:pic>
      <p:pic>
        <p:nvPicPr>
          <p:cNvPr id="18" name="Picture 17"/>
          <p:cNvPicPr>
            <a:picLocks noChangeAspect="1"/>
          </p:cNvPicPr>
          <p:nvPr/>
        </p:nvPicPr>
        <p:blipFill>
          <a:blip r:embed="rId12"/>
          <a:stretch>
            <a:fillRect/>
          </a:stretch>
        </p:blipFill>
        <p:spPr>
          <a:xfrm>
            <a:off x="4572000" y="2133600"/>
            <a:ext cx="558800" cy="558800"/>
          </a:xfrm>
          <a:prstGeom prst="rect">
            <a:avLst/>
          </a:prstGeom>
        </p:spPr>
      </p:pic>
      <p:pic>
        <p:nvPicPr>
          <p:cNvPr id="19" name="Picture 18"/>
          <p:cNvPicPr>
            <a:picLocks noChangeAspect="1"/>
          </p:cNvPicPr>
          <p:nvPr/>
        </p:nvPicPr>
        <p:blipFill>
          <a:blip r:embed="rId13"/>
          <a:stretch>
            <a:fillRect/>
          </a:stretch>
        </p:blipFill>
        <p:spPr>
          <a:xfrm>
            <a:off x="7162800" y="2133600"/>
            <a:ext cx="558800" cy="558800"/>
          </a:xfrm>
          <a:prstGeom prst="rect">
            <a:avLst/>
          </a:prstGeom>
        </p:spPr>
      </p:pic>
      <p:sp>
        <p:nvSpPr>
          <p:cNvPr id="20" name="TextBox 19"/>
          <p:cNvSpPr txBox="1"/>
          <p:nvPr/>
        </p:nvSpPr>
        <p:spPr>
          <a:xfrm>
            <a:off x="3581400" y="2209800"/>
            <a:ext cx="101007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panose="020B0604020202020204" pitchFamily="34" charset="0"/>
                <a:cs typeface="Arial" panose="020B0604020202020204" pitchFamily="34" charset="0"/>
              </a:rPr>
              <a:t>STEP</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TextBox 20"/>
          <p:cNvSpPr txBox="1"/>
          <p:nvPr/>
        </p:nvSpPr>
        <p:spPr>
          <a:xfrm>
            <a:off x="6172200" y="2209800"/>
            <a:ext cx="101007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panose="020B0604020202020204" pitchFamily="34" charset="0"/>
                <a:cs typeface="Arial" panose="020B0604020202020204" pitchFamily="34" charset="0"/>
              </a:rPr>
              <a:t>STEP</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22" name="Group 21"/>
          <p:cNvGrpSpPr/>
          <p:nvPr/>
        </p:nvGrpSpPr>
        <p:grpSpPr>
          <a:xfrm>
            <a:off x="232936" y="6324600"/>
            <a:ext cx="7001728" cy="458755"/>
            <a:chOff x="232936" y="6324600"/>
            <a:chExt cx="7001728" cy="458755"/>
          </a:xfrm>
        </p:grpSpPr>
        <p:sp>
          <p:nvSpPr>
            <p:cNvPr id="23" name="TextBox 22"/>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791187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rot="16200000" flipH="1">
            <a:off x="1246192" y="-761997"/>
            <a:ext cx="1828799" cy="4267195"/>
          </a:xfrm>
          <a:prstGeom prst="rect">
            <a:avLst/>
          </a:prstGeom>
        </p:spPr>
      </p:pic>
      <p:sp>
        <p:nvSpPr>
          <p:cNvPr id="8" name="Title 2"/>
          <p:cNvSpPr>
            <a:spLocks noGrp="1"/>
          </p:cNvSpPr>
          <p:nvPr>
            <p:ph type="title" idx="4294967295"/>
          </p:nvPr>
        </p:nvSpPr>
        <p:spPr>
          <a:xfrm>
            <a:off x="228600" y="990600"/>
            <a:ext cx="4191000" cy="4572000"/>
          </a:xfrm>
          <a:prstGeom prst="rect">
            <a:avLst/>
          </a:prstGeom>
        </p:spPr>
        <p:txBody>
          <a:bodyPr>
            <a:noAutofit/>
          </a:bodyPr>
          <a:lstStyle/>
          <a:p>
            <a:pPr algn="l"/>
            <a:r>
              <a:rPr lang="en-US" b="1" dirty="0" smtClean="0">
                <a:solidFill>
                  <a:srgbClr val="FFC000"/>
                </a:solidFill>
                <a:latin typeface="Arial"/>
                <a:cs typeface="Arial"/>
              </a:rPr>
              <a:t>Scenario 2: </a:t>
            </a:r>
            <a:r>
              <a:rPr lang="en-US" dirty="0" smtClean="0">
                <a:solidFill>
                  <a:schemeClr val="accent1">
                    <a:lumMod val="75000"/>
                  </a:schemeClr>
                </a:solidFill>
                <a:latin typeface="Arial"/>
                <a:cs typeface="Arial"/>
              </a:rPr>
              <a:t/>
            </a:r>
            <a:br>
              <a:rPr lang="en-US" dirty="0" smtClean="0">
                <a:solidFill>
                  <a:schemeClr val="accent1">
                    <a:lumMod val="75000"/>
                  </a:schemeClr>
                </a:solidFill>
                <a:latin typeface="Arial"/>
                <a:cs typeface="Arial"/>
              </a:rPr>
            </a:br>
            <a:r>
              <a:rPr lang="en-US" dirty="0">
                <a:solidFill>
                  <a:schemeClr val="accent1">
                    <a:lumMod val="75000"/>
                  </a:schemeClr>
                </a:solidFill>
                <a:latin typeface="Arial"/>
                <a:cs typeface="Arial"/>
              </a:rPr>
              <a:t/>
            </a:r>
            <a:br>
              <a:rPr lang="en-US" dirty="0">
                <a:solidFill>
                  <a:schemeClr val="accent1">
                    <a:lumMod val="75000"/>
                  </a:schemeClr>
                </a:solidFill>
                <a:latin typeface="Arial"/>
                <a:cs typeface="Arial"/>
              </a:rPr>
            </a:br>
            <a:r>
              <a:rPr lang="en-US" dirty="0" smtClean="0">
                <a:solidFill>
                  <a:schemeClr val="accent1">
                    <a:lumMod val="75000"/>
                  </a:schemeClr>
                </a:solidFill>
                <a:latin typeface="Arial"/>
                <a:cs typeface="Arial"/>
              </a:rPr>
              <a:t>A friend invites </a:t>
            </a:r>
            <a:br>
              <a:rPr lang="en-US" dirty="0" smtClean="0">
                <a:solidFill>
                  <a:schemeClr val="accent1">
                    <a:lumMod val="75000"/>
                  </a:schemeClr>
                </a:solidFill>
                <a:latin typeface="Arial"/>
                <a:cs typeface="Arial"/>
              </a:rPr>
            </a:br>
            <a:r>
              <a:rPr lang="en-US" dirty="0" smtClean="0">
                <a:solidFill>
                  <a:schemeClr val="accent1">
                    <a:lumMod val="75000"/>
                  </a:schemeClr>
                </a:solidFill>
                <a:latin typeface="Arial"/>
                <a:cs typeface="Arial"/>
              </a:rPr>
              <a:t>you to misuse </a:t>
            </a:r>
            <a:br>
              <a:rPr lang="en-US" dirty="0" smtClean="0">
                <a:solidFill>
                  <a:schemeClr val="accent1">
                    <a:lumMod val="75000"/>
                  </a:schemeClr>
                </a:solidFill>
                <a:latin typeface="Arial"/>
                <a:cs typeface="Arial"/>
              </a:rPr>
            </a:br>
            <a:r>
              <a:rPr lang="en-US" dirty="0" smtClean="0">
                <a:solidFill>
                  <a:schemeClr val="accent1">
                    <a:lumMod val="75000"/>
                  </a:schemeClr>
                </a:solidFill>
                <a:latin typeface="Arial"/>
                <a:cs typeface="Arial"/>
              </a:rPr>
              <a:t>a prescription </a:t>
            </a:r>
            <a:br>
              <a:rPr lang="en-US" dirty="0" smtClean="0">
                <a:solidFill>
                  <a:schemeClr val="accent1">
                    <a:lumMod val="75000"/>
                  </a:schemeClr>
                </a:solidFill>
                <a:latin typeface="Arial"/>
                <a:cs typeface="Arial"/>
              </a:rPr>
            </a:br>
            <a:r>
              <a:rPr lang="en-US" dirty="0" smtClean="0">
                <a:solidFill>
                  <a:schemeClr val="accent1">
                    <a:lumMod val="75000"/>
                  </a:schemeClr>
                </a:solidFill>
                <a:latin typeface="Arial"/>
                <a:cs typeface="Arial"/>
              </a:rPr>
              <a:t>opioid…</a:t>
            </a:r>
            <a:endParaRPr lang="en-US" dirty="0">
              <a:solidFill>
                <a:schemeClr val="accent1">
                  <a:lumMod val="75000"/>
                </a:schemeClr>
              </a:solidFill>
              <a:latin typeface="Arial"/>
              <a:cs typeface="Arial"/>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10</a:t>
            </a: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9566" y="546847"/>
            <a:ext cx="4374434" cy="4406153"/>
          </a:xfrm>
          <a:prstGeom prst="rect">
            <a:avLst/>
          </a:prstGeom>
        </p:spPr>
      </p:pic>
      <p:grpSp>
        <p:nvGrpSpPr>
          <p:cNvPr id="7" name="Group 6"/>
          <p:cNvGrpSpPr/>
          <p:nvPr/>
        </p:nvGrpSpPr>
        <p:grpSpPr>
          <a:xfrm>
            <a:off x="232936" y="6324600"/>
            <a:ext cx="7001728" cy="458755"/>
            <a:chOff x="232936" y="6324600"/>
            <a:chExt cx="7001728" cy="458755"/>
          </a:xfrm>
        </p:grpSpPr>
        <p:sp>
          <p:nvSpPr>
            <p:cNvPr id="9" name="TextBox 8"/>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5767267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stretch>
            <a:fillRect/>
          </a:stretch>
        </p:blipFill>
        <p:spPr>
          <a:xfrm rot="16200000" flipH="1">
            <a:off x="3518698" y="-3034503"/>
            <a:ext cx="1828799" cy="8812208"/>
          </a:xfrm>
          <a:prstGeom prst="rect">
            <a:avLst/>
          </a:prstGeom>
        </p:spPr>
      </p:pic>
      <p:sp>
        <p:nvSpPr>
          <p:cNvPr id="8" name="Title 2"/>
          <p:cNvSpPr>
            <a:spLocks noGrp="1"/>
          </p:cNvSpPr>
          <p:nvPr>
            <p:ph type="title" idx="4294967295"/>
          </p:nvPr>
        </p:nvSpPr>
        <p:spPr>
          <a:xfrm>
            <a:off x="228600" y="958343"/>
            <a:ext cx="8610600" cy="1143000"/>
          </a:xfrm>
          <a:prstGeom prst="rect">
            <a:avLst/>
          </a:prstGeom>
        </p:spPr>
        <p:txBody>
          <a:bodyPr>
            <a:noAutofit/>
          </a:bodyPr>
          <a:lstStyle/>
          <a:p>
            <a:pPr algn="l"/>
            <a:r>
              <a:rPr lang="en-US" b="1" dirty="0" smtClean="0">
                <a:solidFill>
                  <a:srgbClr val="FFC000"/>
                </a:solidFill>
                <a:latin typeface="Arial"/>
                <a:cs typeface="Arial"/>
              </a:rPr>
              <a:t>Scenario 2: Invitation to misuse</a:t>
            </a:r>
            <a:endParaRPr lang="en-US" b="1" dirty="0">
              <a:solidFill>
                <a:srgbClr val="FFC000"/>
              </a:solidFill>
              <a:latin typeface="Arial"/>
              <a:cs typeface="Arial"/>
            </a:endParaRPr>
          </a:p>
        </p:txBody>
      </p:sp>
      <p:sp>
        <p:nvSpPr>
          <p:cNvPr id="7" name="Content Placeholder 6"/>
          <p:cNvSpPr>
            <a:spLocks noGrp="1"/>
          </p:cNvSpPr>
          <p:nvPr>
            <p:ph idx="4294967295"/>
          </p:nvPr>
        </p:nvSpPr>
        <p:spPr>
          <a:xfrm>
            <a:off x="533400" y="2972971"/>
            <a:ext cx="7391400" cy="3083560"/>
          </a:xfrm>
          <a:prstGeom prst="rect">
            <a:avLst/>
          </a:prstGeom>
        </p:spPr>
        <p:txBody>
          <a:bodyPr>
            <a:normAutofit/>
          </a:bodyPr>
          <a:lstStyle/>
          <a:p>
            <a:pPr marL="514350" indent="-514350">
              <a:buFont typeface="+mj-lt"/>
              <a:buAutoNum type="arabicPeriod"/>
            </a:pPr>
            <a:r>
              <a:rPr lang="en-US" sz="2800" dirty="0">
                <a:solidFill>
                  <a:srgbClr val="7F7F7F"/>
                </a:solidFill>
                <a:latin typeface="Arial"/>
                <a:cs typeface="Arial"/>
              </a:rPr>
              <a:t>Is it legal to </a:t>
            </a:r>
            <a:r>
              <a:rPr lang="en-US" sz="2800" dirty="0" smtClean="0">
                <a:solidFill>
                  <a:srgbClr val="7F7F7F"/>
                </a:solidFill>
                <a:latin typeface="Arial"/>
                <a:cs typeface="Arial"/>
              </a:rPr>
              <a:t>possess or take medications </a:t>
            </a:r>
            <a:br>
              <a:rPr lang="en-US" sz="2800" dirty="0" smtClean="0">
                <a:solidFill>
                  <a:srgbClr val="7F7F7F"/>
                </a:solidFill>
                <a:latin typeface="Arial"/>
                <a:cs typeface="Arial"/>
              </a:rPr>
            </a:br>
            <a:r>
              <a:rPr lang="en-US" sz="2800" dirty="0" smtClean="0">
                <a:solidFill>
                  <a:srgbClr val="7F7F7F"/>
                </a:solidFill>
                <a:latin typeface="Arial"/>
                <a:cs typeface="Arial"/>
              </a:rPr>
              <a:t>without </a:t>
            </a:r>
            <a:r>
              <a:rPr lang="en-US" sz="2800" dirty="0">
                <a:solidFill>
                  <a:srgbClr val="7F7F7F"/>
                </a:solidFill>
                <a:latin typeface="Arial"/>
                <a:cs typeface="Arial"/>
              </a:rPr>
              <a:t>a prescription?</a:t>
            </a:r>
          </a:p>
          <a:p>
            <a:pPr marL="514350" indent="-514350">
              <a:buFont typeface="+mj-lt"/>
              <a:buAutoNum type="arabicPeriod"/>
            </a:pPr>
            <a:r>
              <a:rPr lang="en-US" sz="2800" dirty="0" smtClean="0">
                <a:solidFill>
                  <a:srgbClr val="7F7F7F"/>
                </a:solidFill>
                <a:latin typeface="Arial"/>
                <a:cs typeface="Arial"/>
              </a:rPr>
              <a:t>Is mixing drugs a big deal?</a:t>
            </a:r>
          </a:p>
          <a:p>
            <a:pPr marL="514350" indent="-514350">
              <a:buFont typeface="+mj-lt"/>
              <a:buAutoNum type="arabicPeriod"/>
            </a:pPr>
            <a:r>
              <a:rPr lang="en-US" sz="2800" dirty="0" smtClean="0">
                <a:solidFill>
                  <a:srgbClr val="7F7F7F"/>
                </a:solidFill>
                <a:latin typeface="Arial"/>
                <a:cs typeface="Arial"/>
              </a:rPr>
              <a:t>How do you say “no”?</a:t>
            </a:r>
            <a:endParaRPr lang="en-US" sz="2800" dirty="0">
              <a:solidFill>
                <a:srgbClr val="7F7F7F"/>
              </a:solidFill>
              <a:latin typeface="Arial"/>
              <a:cs typeface="Arial"/>
            </a:endParaRPr>
          </a:p>
          <a:p>
            <a:pPr marL="514350" indent="-514350">
              <a:buFont typeface="+mj-lt"/>
              <a:buAutoNum type="arabicPeriod"/>
            </a:pPr>
            <a:r>
              <a:rPr lang="en-US" sz="2800" dirty="0" smtClean="0">
                <a:solidFill>
                  <a:srgbClr val="7F7F7F"/>
                </a:solidFill>
                <a:latin typeface="Arial"/>
                <a:cs typeface="Arial"/>
              </a:rPr>
              <a:t>What are positive alternatives                         to misusing medication?</a:t>
            </a:r>
            <a:endParaRPr lang="en-US" sz="2800" dirty="0">
              <a:solidFill>
                <a:srgbClr val="7F7F7F"/>
              </a:solidFill>
              <a:latin typeface="Arial"/>
              <a:cs typeface="Arial"/>
            </a:endParaRPr>
          </a:p>
          <a:p>
            <a:pPr marL="514350" indent="-514350">
              <a:buFont typeface="+mj-lt"/>
              <a:buAutoNum type="arabicPeriod"/>
            </a:pPr>
            <a:endParaRPr lang="en-US" sz="2800" dirty="0" smtClean="0">
              <a:solidFill>
                <a:schemeClr val="tx1">
                  <a:lumMod val="65000"/>
                  <a:lumOff val="35000"/>
                </a:schemeClr>
              </a:solidFill>
            </a:endParaRPr>
          </a:p>
        </p:txBody>
      </p:sp>
      <p:sp>
        <p:nvSpPr>
          <p:cNvPr id="4" name="TextBox 3"/>
          <p:cNvSpPr txBox="1"/>
          <p:nvPr/>
        </p:nvSpPr>
        <p:spPr>
          <a:xfrm>
            <a:off x="533400" y="2326640"/>
            <a:ext cx="6172200" cy="646331"/>
          </a:xfrm>
          <a:prstGeom prst="rect">
            <a:avLst/>
          </a:prstGeom>
          <a:noFill/>
        </p:spPr>
        <p:txBody>
          <a:bodyPr wrap="square" rtlCol="0">
            <a:spAutoFit/>
          </a:bodyPr>
          <a:lstStyle/>
          <a:p>
            <a:r>
              <a:rPr lang="en-US" sz="3600" b="1" dirty="0" smtClean="0">
                <a:solidFill>
                  <a:srgbClr val="00B0F0"/>
                </a:solidFill>
                <a:latin typeface="Arial" panose="020B0604020202020204" pitchFamily="34" charset="0"/>
                <a:cs typeface="Arial" panose="020B0604020202020204" pitchFamily="34" charset="0"/>
              </a:rPr>
              <a:t>If invited to misuse:</a:t>
            </a:r>
            <a:endParaRPr lang="en-US" sz="3600" b="1" dirty="0">
              <a:solidFill>
                <a:srgbClr val="00B0F0"/>
              </a:solidFill>
              <a:latin typeface="Arial" panose="020B0604020202020204" pitchFamily="34" charset="0"/>
              <a:cs typeface="Arial" panose="020B0604020202020204" pitchFamily="34" charset="0"/>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10</a:t>
            </a:r>
            <a:endParaRPr lang="en-US" dirty="0"/>
          </a:p>
        </p:txBody>
      </p:sp>
      <p:grpSp>
        <p:nvGrpSpPr>
          <p:cNvPr id="11" name="Group 10"/>
          <p:cNvGrpSpPr/>
          <p:nvPr/>
        </p:nvGrpSpPr>
        <p:grpSpPr>
          <a:xfrm>
            <a:off x="232936" y="6324600"/>
            <a:ext cx="7001728" cy="458755"/>
            <a:chOff x="232936" y="6324600"/>
            <a:chExt cx="7001728" cy="458755"/>
          </a:xfrm>
        </p:grpSpPr>
        <p:sp>
          <p:nvSpPr>
            <p:cNvPr id="12" name="TextBox 11"/>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7659701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stretch>
            <a:fillRect/>
          </a:stretch>
        </p:blipFill>
        <p:spPr>
          <a:xfrm rot="16200000" flipH="1">
            <a:off x="2169158" y="-1244598"/>
            <a:ext cx="4775201" cy="9144000"/>
          </a:xfrm>
          <a:prstGeom prst="rect">
            <a:avLst/>
          </a:prstGeom>
        </p:spPr>
      </p:pic>
      <p:sp>
        <p:nvSpPr>
          <p:cNvPr id="2" name="TextBox 1"/>
          <p:cNvSpPr txBox="1"/>
          <p:nvPr/>
        </p:nvSpPr>
        <p:spPr>
          <a:xfrm>
            <a:off x="406400" y="1371600"/>
            <a:ext cx="5334000" cy="3477875"/>
          </a:xfrm>
          <a:prstGeom prst="rect">
            <a:avLst/>
          </a:prstGeom>
          <a:noFill/>
        </p:spPr>
        <p:txBody>
          <a:bodyPr wrap="square" rtlCol="0">
            <a:spAutoFit/>
          </a:bodyPr>
          <a:lstStyle/>
          <a:p>
            <a:r>
              <a:rPr lang="en-US" sz="4400" dirty="0">
                <a:solidFill>
                  <a:srgbClr val="36647E"/>
                </a:solidFill>
                <a:latin typeface="Arial" panose="020B0604020202020204" pitchFamily="34" charset="0"/>
                <a:cs typeface="Arial" panose="020B0604020202020204" pitchFamily="34" charset="0"/>
              </a:rPr>
              <a:t>Mixing Rx opioids with alcohol or </a:t>
            </a:r>
            <a:r>
              <a:rPr lang="en-US" sz="4400" dirty="0" smtClean="0">
                <a:solidFill>
                  <a:srgbClr val="36647E"/>
                </a:solidFill>
                <a:latin typeface="Arial" panose="020B0604020202020204" pitchFamily="34" charset="0"/>
                <a:cs typeface="Arial" panose="020B0604020202020204" pitchFamily="34" charset="0"/>
              </a:rPr>
              <a:t>with     Rx </a:t>
            </a:r>
            <a:r>
              <a:rPr lang="en-US" sz="4400" dirty="0">
                <a:solidFill>
                  <a:srgbClr val="36647E"/>
                </a:solidFill>
                <a:latin typeface="Arial" panose="020B0604020202020204" pitchFamily="34" charset="0"/>
                <a:cs typeface="Arial" panose="020B0604020202020204" pitchFamily="34" charset="0"/>
              </a:rPr>
              <a:t>sedatives </a:t>
            </a:r>
            <a:r>
              <a:rPr lang="en-US" sz="4400" dirty="0" smtClean="0">
                <a:solidFill>
                  <a:srgbClr val="36647E"/>
                </a:solidFill>
                <a:latin typeface="Arial" panose="020B0604020202020204" pitchFamily="34" charset="0"/>
                <a:cs typeface="Arial" panose="020B0604020202020204" pitchFamily="34" charset="0"/>
              </a:rPr>
              <a:t>can cause </a:t>
            </a:r>
            <a:r>
              <a:rPr lang="en-US" sz="4400" dirty="0">
                <a:solidFill>
                  <a:srgbClr val="36647E"/>
                </a:solidFill>
                <a:latin typeface="Arial" panose="020B0604020202020204" pitchFamily="34" charset="0"/>
                <a:cs typeface="Arial" panose="020B0604020202020204" pitchFamily="34" charset="0"/>
              </a:rPr>
              <a:t>dangerously </a:t>
            </a:r>
            <a:r>
              <a:rPr lang="en-US" sz="4400" dirty="0" smtClean="0">
                <a:solidFill>
                  <a:srgbClr val="36647E"/>
                </a:solidFill>
                <a:latin typeface="Arial" panose="020B0604020202020204" pitchFamily="34" charset="0"/>
                <a:cs typeface="Arial" panose="020B0604020202020204" pitchFamily="34" charset="0"/>
              </a:rPr>
              <a:t>      </a:t>
            </a:r>
            <a:r>
              <a:rPr lang="en-US" sz="4400" b="1" dirty="0" smtClean="0">
                <a:solidFill>
                  <a:srgbClr val="00B0F0"/>
                </a:solidFill>
                <a:latin typeface="Arial" panose="020B0604020202020204" pitchFamily="34" charset="0"/>
                <a:cs typeface="Arial" panose="020B0604020202020204" pitchFamily="34" charset="0"/>
              </a:rPr>
              <a:t>slow </a:t>
            </a:r>
            <a:r>
              <a:rPr lang="en-US" sz="4400" b="1" dirty="0">
                <a:solidFill>
                  <a:srgbClr val="00B0F0"/>
                </a:solidFill>
                <a:latin typeface="Arial" panose="020B0604020202020204" pitchFamily="34" charset="0"/>
                <a:cs typeface="Arial" panose="020B0604020202020204" pitchFamily="34" charset="0"/>
              </a:rPr>
              <a:t>breathing</a:t>
            </a:r>
            <a:endParaRPr lang="en-US" sz="4400" b="1" dirty="0">
              <a:solidFill>
                <a:srgbClr val="00B0F0"/>
              </a:solidFill>
            </a:endParaRPr>
          </a:p>
        </p:txBody>
      </p:sp>
      <p:sp>
        <p:nvSpPr>
          <p:cNvPr id="8"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11</a:t>
            </a:r>
            <a:endParaRPr lang="en-US"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7400" y="365656"/>
            <a:ext cx="3357535" cy="5273144"/>
          </a:xfrm>
          <a:prstGeom prst="rect">
            <a:avLst/>
          </a:prstGeom>
        </p:spPr>
      </p:pic>
      <p:grpSp>
        <p:nvGrpSpPr>
          <p:cNvPr id="9" name="Group 8"/>
          <p:cNvGrpSpPr/>
          <p:nvPr/>
        </p:nvGrpSpPr>
        <p:grpSpPr>
          <a:xfrm>
            <a:off x="232936" y="6324600"/>
            <a:ext cx="7001728" cy="458755"/>
            <a:chOff x="232936" y="6324600"/>
            <a:chExt cx="7001728" cy="458755"/>
          </a:xfrm>
        </p:grpSpPr>
        <p:sp>
          <p:nvSpPr>
            <p:cNvPr id="10" name="TextBox 9"/>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1582557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50200" y="846680"/>
            <a:ext cx="2364800" cy="4097840"/>
          </a:xfrm>
          <a:prstGeom prst="rect">
            <a:avLst/>
          </a:prstGeom>
        </p:spPr>
      </p:pic>
      <p:sp>
        <p:nvSpPr>
          <p:cNvPr id="3" name="Title 2"/>
          <p:cNvSpPr>
            <a:spLocks noGrp="1"/>
          </p:cNvSpPr>
          <p:nvPr>
            <p:ph type="title" idx="4294967295"/>
          </p:nvPr>
        </p:nvSpPr>
        <p:spPr>
          <a:xfrm>
            <a:off x="457200" y="274638"/>
            <a:ext cx="3810000" cy="2011362"/>
          </a:xfrm>
          <a:prstGeom prst="rect">
            <a:avLst/>
          </a:prstGeom>
        </p:spPr>
        <p:txBody>
          <a:bodyPr>
            <a:normAutofit/>
          </a:bodyPr>
          <a:lstStyle/>
          <a:p>
            <a:pPr algn="l"/>
            <a:r>
              <a:rPr lang="en-US" b="1" dirty="0" smtClean="0">
                <a:solidFill>
                  <a:schemeClr val="accent1">
                    <a:lumMod val="75000"/>
                  </a:schemeClr>
                </a:solidFill>
                <a:latin typeface="Arial" panose="020B0604020202020204" pitchFamily="34" charset="0"/>
                <a:cs typeface="Arial" panose="020B0604020202020204" pitchFamily="34" charset="0"/>
              </a:rPr>
              <a:t>Need help saying “no”?</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5" name="Rounded Rectangular Callout 4"/>
          <p:cNvSpPr/>
          <p:nvPr/>
        </p:nvSpPr>
        <p:spPr>
          <a:xfrm>
            <a:off x="5562600" y="609600"/>
            <a:ext cx="2649747" cy="1219200"/>
          </a:xfrm>
          <a:prstGeom prst="wedgeRoundRectCallout">
            <a:avLst>
              <a:gd name="adj1" fmla="val 77432"/>
              <a:gd name="adj2" fmla="val -38288"/>
              <a:gd name="adj3" fmla="val 16667"/>
            </a:avLst>
          </a:prstGeom>
          <a:solidFill>
            <a:schemeClr val="bg1">
              <a:lumMod val="85000"/>
            </a:schemeClr>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2">
                    <a:lumMod val="75000"/>
                  </a:schemeClr>
                </a:solidFill>
                <a:latin typeface="Arial" panose="020B0604020202020204" pitchFamily="34" charset="0"/>
                <a:cs typeface="Arial" panose="020B0604020202020204" pitchFamily="34" charset="0"/>
              </a:rPr>
              <a:t>I’ve got some pain pills…want any?</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6" name="Rounded Rectangular Callout 5"/>
          <p:cNvSpPr/>
          <p:nvPr/>
        </p:nvSpPr>
        <p:spPr>
          <a:xfrm>
            <a:off x="304800" y="1905000"/>
            <a:ext cx="3352800" cy="1752600"/>
          </a:xfrm>
          <a:prstGeom prst="wedgeRoundRectCallout">
            <a:avLst>
              <a:gd name="adj1" fmla="val 59954"/>
              <a:gd name="adj2" fmla="val -24051"/>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lumMod val="50000"/>
                    <a:lumOff val="50000"/>
                  </a:schemeClr>
                </a:solidFill>
                <a:latin typeface="Arial" panose="020B0604020202020204" pitchFamily="34" charset="0"/>
                <a:cs typeface="Arial" panose="020B0604020202020204" pitchFamily="34" charset="0"/>
              </a:rPr>
              <a:t>Give a Reason:</a:t>
            </a:r>
          </a:p>
          <a:p>
            <a:r>
              <a:rPr lang="en-US" sz="2000" b="1" dirty="0" smtClean="0">
                <a:solidFill>
                  <a:schemeClr val="tx1">
                    <a:lumMod val="50000"/>
                    <a:lumOff val="50000"/>
                  </a:schemeClr>
                </a:solidFill>
                <a:latin typeface="Arial" panose="020B0604020202020204" pitchFamily="34" charset="0"/>
                <a:cs typeface="Arial" panose="020B0604020202020204" pitchFamily="34" charset="0"/>
              </a:rPr>
              <a:t>No way…that’s illegal!  </a:t>
            </a:r>
          </a:p>
          <a:p>
            <a:r>
              <a:rPr lang="en-US" sz="2000" b="1" dirty="0" smtClean="0">
                <a:solidFill>
                  <a:schemeClr val="tx1">
                    <a:lumMod val="50000"/>
                    <a:lumOff val="50000"/>
                  </a:schemeClr>
                </a:solidFill>
                <a:latin typeface="Arial" panose="020B0604020202020204" pitchFamily="34" charset="0"/>
                <a:cs typeface="Arial" panose="020B0604020202020204" pitchFamily="34" charset="0"/>
              </a:rPr>
              <a:t>I don’t want a drug-related offense on </a:t>
            </a:r>
          </a:p>
          <a:p>
            <a:r>
              <a:rPr lang="en-US" sz="2000" b="1" dirty="0" smtClean="0">
                <a:solidFill>
                  <a:schemeClr val="tx1">
                    <a:lumMod val="50000"/>
                    <a:lumOff val="50000"/>
                  </a:schemeClr>
                </a:solidFill>
                <a:latin typeface="Arial" panose="020B0604020202020204" pitchFamily="34" charset="0"/>
                <a:cs typeface="Arial" panose="020B0604020202020204" pitchFamily="34" charset="0"/>
              </a:rPr>
              <a:t>my record.</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Rounded Rectangular Callout 6"/>
          <p:cNvSpPr/>
          <p:nvPr/>
        </p:nvSpPr>
        <p:spPr>
          <a:xfrm>
            <a:off x="762000" y="3962400"/>
            <a:ext cx="3810000" cy="1447800"/>
          </a:xfrm>
          <a:prstGeom prst="wedgeRoundRectCallout">
            <a:avLst>
              <a:gd name="adj1" fmla="val 44677"/>
              <a:gd name="adj2" fmla="val -76395"/>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lumMod val="50000"/>
                    <a:lumOff val="50000"/>
                  </a:schemeClr>
                </a:solidFill>
                <a:latin typeface="Arial" panose="020B0604020202020204" pitchFamily="34" charset="0"/>
                <a:cs typeface="Arial" panose="020B0604020202020204" pitchFamily="34" charset="0"/>
              </a:rPr>
              <a:t>Leave the situation</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p>
          <a:p>
            <a:r>
              <a:rPr lang="en-US" sz="2000" b="1" dirty="0" smtClean="0">
                <a:solidFill>
                  <a:schemeClr val="tx1">
                    <a:lumMod val="50000"/>
                    <a:lumOff val="50000"/>
                  </a:schemeClr>
                </a:solidFill>
                <a:latin typeface="Arial" panose="020B0604020202020204" pitchFamily="34" charset="0"/>
                <a:cs typeface="Arial" panose="020B0604020202020204" pitchFamily="34" charset="0"/>
              </a:rPr>
              <a:t>If you feel uncomfortable, leave the situation and seek a safe way to have fun.</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8" name="Rounded Rectangular Callout 7"/>
          <p:cNvSpPr/>
          <p:nvPr/>
        </p:nvSpPr>
        <p:spPr>
          <a:xfrm>
            <a:off x="4800600" y="3657600"/>
            <a:ext cx="3868947" cy="1905000"/>
          </a:xfrm>
          <a:prstGeom prst="wedgeRoundRectCallout">
            <a:avLst>
              <a:gd name="adj1" fmla="val -29380"/>
              <a:gd name="adj2" fmla="val -88312"/>
              <a:gd name="adj3" fmla="val 16667"/>
            </a:avLst>
          </a:prstGeom>
          <a:solidFill>
            <a:schemeClr val="bg1"/>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lumMod val="50000"/>
                    <a:lumOff val="50000"/>
                  </a:schemeClr>
                </a:solidFill>
                <a:latin typeface="Arial" panose="020B0604020202020204" pitchFamily="34" charset="0"/>
                <a:cs typeface="Arial" panose="020B0604020202020204" pitchFamily="34" charset="0"/>
              </a:rPr>
              <a:t>Suggest an alternative</a:t>
            </a:r>
            <a:r>
              <a:rPr lang="en-US" sz="2000" b="1" dirty="0" smtClean="0">
                <a:solidFill>
                  <a:schemeClr val="tx1">
                    <a:lumMod val="50000"/>
                    <a:lumOff val="50000"/>
                  </a:schemeClr>
                </a:solidFill>
                <a:latin typeface="Arial" panose="020B0604020202020204" pitchFamily="34" charset="0"/>
                <a:cs typeface="Arial" panose="020B0604020202020204" pitchFamily="34" charset="0"/>
              </a:rPr>
              <a:t>:</a:t>
            </a:r>
          </a:p>
          <a:p>
            <a:r>
              <a:rPr lang="en-US" sz="2000" b="1" dirty="0" smtClean="0">
                <a:solidFill>
                  <a:schemeClr val="tx1">
                    <a:lumMod val="50000"/>
                    <a:lumOff val="50000"/>
                  </a:schemeClr>
                </a:solidFill>
                <a:latin typeface="Arial" panose="020B0604020202020204" pitchFamily="34" charset="0"/>
                <a:cs typeface="Arial" panose="020B0604020202020204" pitchFamily="34" charset="0"/>
              </a:rPr>
              <a:t>No…these pills can cause some serious side effects.  Instead, how about we go to the football game?</a:t>
            </a:r>
            <a:endParaRPr lang="en-US" sz="20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12</a:t>
            </a:r>
            <a:endParaRPr lang="en-US" dirty="0"/>
          </a:p>
        </p:txBody>
      </p:sp>
      <p:grpSp>
        <p:nvGrpSpPr>
          <p:cNvPr id="10" name="Group 9"/>
          <p:cNvGrpSpPr/>
          <p:nvPr/>
        </p:nvGrpSpPr>
        <p:grpSpPr>
          <a:xfrm>
            <a:off x="232936" y="6324600"/>
            <a:ext cx="7001728" cy="458755"/>
            <a:chOff x="232936" y="6324600"/>
            <a:chExt cx="7001728" cy="458755"/>
          </a:xfrm>
        </p:grpSpPr>
        <p:sp>
          <p:nvSpPr>
            <p:cNvPr id="12" name="TextBox 11"/>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1695775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152400"/>
            <a:ext cx="8610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accent1">
                    <a:lumMod val="75000"/>
                  </a:schemeClr>
                </a:solidFill>
                <a:latin typeface="Arial"/>
                <a:cs typeface="Arial"/>
              </a:rPr>
              <a:t>Try these positive alternatives…</a:t>
            </a:r>
            <a:endParaRPr lang="en-US" dirty="0">
              <a:solidFill>
                <a:schemeClr val="accent1">
                  <a:lumMod val="75000"/>
                </a:schemeClr>
              </a:solidFill>
              <a:latin typeface="Arial"/>
              <a:cs typeface="Arial"/>
            </a:endParaRPr>
          </a:p>
        </p:txBody>
      </p:sp>
      <p:sp>
        <p:nvSpPr>
          <p:cNvPr id="9"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13</a:t>
            </a:r>
            <a:endParaRPr lang="en-US" dirty="0"/>
          </a:p>
        </p:txBody>
      </p:sp>
      <p:pic>
        <p:nvPicPr>
          <p:cNvPr id="5" name="Picture 4"/>
          <p:cNvPicPr>
            <a:picLocks noChangeAspect="1"/>
          </p:cNvPicPr>
          <p:nvPr/>
        </p:nvPicPr>
        <p:blipFill>
          <a:blip r:embed="rId4"/>
          <a:stretch>
            <a:fillRect/>
          </a:stretch>
        </p:blipFill>
        <p:spPr>
          <a:xfrm rot="16200000" flipH="1">
            <a:off x="2427794" y="-1049999"/>
            <a:ext cx="4343401" cy="9144000"/>
          </a:xfrm>
          <a:prstGeom prst="rect">
            <a:avLst/>
          </a:prstGeom>
        </p:spPr>
      </p:pic>
      <p:sp>
        <p:nvSpPr>
          <p:cNvPr id="7" name="Content Placeholder 3"/>
          <p:cNvSpPr txBox="1">
            <a:spLocks/>
          </p:cNvSpPr>
          <p:nvPr/>
        </p:nvSpPr>
        <p:spPr>
          <a:xfrm>
            <a:off x="435852" y="1591597"/>
            <a:ext cx="195240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smtClean="0">
                <a:solidFill>
                  <a:srgbClr val="36647E"/>
                </a:solidFill>
                <a:latin typeface="Arial" panose="020B0604020202020204" pitchFamily="34" charset="0"/>
                <a:cs typeface="Arial" panose="020B0604020202020204" pitchFamily="34" charset="0"/>
              </a:rPr>
              <a:t>travel</a:t>
            </a:r>
            <a:endParaRPr lang="en-US" sz="3600" b="1" dirty="0">
              <a:solidFill>
                <a:srgbClr val="36647E"/>
              </a:solidFill>
              <a:latin typeface="Arial" panose="020B0604020202020204" pitchFamily="34" charset="0"/>
              <a:cs typeface="Arial" panose="020B0604020202020204" pitchFamily="34" charset="0"/>
            </a:endParaRPr>
          </a:p>
        </p:txBody>
      </p:sp>
      <p:sp>
        <p:nvSpPr>
          <p:cNvPr id="8" name="Content Placeholder 3"/>
          <p:cNvSpPr txBox="1">
            <a:spLocks/>
          </p:cNvSpPr>
          <p:nvPr/>
        </p:nvSpPr>
        <p:spPr>
          <a:xfrm>
            <a:off x="361321" y="2438400"/>
            <a:ext cx="480060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smtClean="0">
                <a:solidFill>
                  <a:srgbClr val="00B0F0"/>
                </a:solidFill>
                <a:latin typeface="Arial" panose="020B0604020202020204" pitchFamily="34" charset="0"/>
                <a:cs typeface="Arial" panose="020B0604020202020204" pitchFamily="34" charset="0"/>
              </a:rPr>
              <a:t>go to a concert</a:t>
            </a:r>
            <a:endParaRPr lang="en-US" sz="3600" b="1" dirty="0">
              <a:solidFill>
                <a:srgbClr val="00B0F0"/>
              </a:solidFill>
              <a:latin typeface="Arial" panose="020B0604020202020204" pitchFamily="34" charset="0"/>
              <a:cs typeface="Arial" panose="020B0604020202020204" pitchFamily="34" charset="0"/>
            </a:endParaRPr>
          </a:p>
        </p:txBody>
      </p:sp>
      <p:sp>
        <p:nvSpPr>
          <p:cNvPr id="10" name="Content Placeholder 3"/>
          <p:cNvSpPr txBox="1">
            <a:spLocks/>
          </p:cNvSpPr>
          <p:nvPr/>
        </p:nvSpPr>
        <p:spPr>
          <a:xfrm>
            <a:off x="1823364" y="3026701"/>
            <a:ext cx="696468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smtClean="0">
                <a:solidFill>
                  <a:srgbClr val="FFC000"/>
                </a:solidFill>
                <a:latin typeface="Arial" panose="020B0604020202020204" pitchFamily="34" charset="0"/>
                <a:cs typeface="Arial" panose="020B0604020202020204" pitchFamily="34" charset="0"/>
              </a:rPr>
              <a:t>attend a sporting event</a:t>
            </a:r>
            <a:endParaRPr lang="en-US" sz="3600" b="1" dirty="0">
              <a:solidFill>
                <a:srgbClr val="FFC000"/>
              </a:solidFill>
              <a:latin typeface="Arial" panose="020B0604020202020204" pitchFamily="34" charset="0"/>
              <a:cs typeface="Arial" panose="020B0604020202020204" pitchFamily="34" charset="0"/>
            </a:endParaRPr>
          </a:p>
        </p:txBody>
      </p:sp>
      <p:sp>
        <p:nvSpPr>
          <p:cNvPr id="11" name="Content Placeholder 3"/>
          <p:cNvSpPr txBox="1">
            <a:spLocks/>
          </p:cNvSpPr>
          <p:nvPr/>
        </p:nvSpPr>
        <p:spPr>
          <a:xfrm>
            <a:off x="2057400" y="1810354"/>
            <a:ext cx="435864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smtClean="0">
                <a:solidFill>
                  <a:schemeClr val="tx1">
                    <a:lumMod val="50000"/>
                    <a:lumOff val="50000"/>
                  </a:schemeClr>
                </a:solidFill>
                <a:latin typeface="Arial" panose="020B0604020202020204" pitchFamily="34" charset="0"/>
                <a:cs typeface="Arial" panose="020B0604020202020204" pitchFamily="34" charset="0"/>
              </a:rPr>
              <a:t>watch a movie</a:t>
            </a:r>
            <a:endParaRPr lang="en-US" sz="36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3" name="Content Placeholder 3"/>
          <p:cNvSpPr txBox="1">
            <a:spLocks/>
          </p:cNvSpPr>
          <p:nvPr/>
        </p:nvSpPr>
        <p:spPr>
          <a:xfrm>
            <a:off x="5347278" y="3614723"/>
            <a:ext cx="327660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smtClean="0">
                <a:solidFill>
                  <a:srgbClr val="92D050"/>
                </a:solidFill>
                <a:latin typeface="Arial" panose="020B0604020202020204" pitchFamily="34" charset="0"/>
                <a:cs typeface="Arial" panose="020B0604020202020204" pitchFamily="34" charset="0"/>
              </a:rPr>
              <a:t>volunteer</a:t>
            </a:r>
            <a:endParaRPr lang="en-US" sz="3600" b="1" dirty="0">
              <a:solidFill>
                <a:srgbClr val="92D050"/>
              </a:solidFill>
              <a:latin typeface="Arial" panose="020B0604020202020204" pitchFamily="34" charset="0"/>
              <a:cs typeface="Arial" panose="020B0604020202020204" pitchFamily="34" charset="0"/>
            </a:endParaRPr>
          </a:p>
        </p:txBody>
      </p:sp>
      <p:sp>
        <p:nvSpPr>
          <p:cNvPr id="14" name="Content Placeholder 3"/>
          <p:cNvSpPr txBox="1">
            <a:spLocks/>
          </p:cNvSpPr>
          <p:nvPr/>
        </p:nvSpPr>
        <p:spPr>
          <a:xfrm>
            <a:off x="5305704" y="2429940"/>
            <a:ext cx="3359748"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smtClean="0">
                <a:solidFill>
                  <a:srgbClr val="36647E"/>
                </a:solidFill>
                <a:latin typeface="Arial" panose="020B0604020202020204" pitchFamily="34" charset="0"/>
                <a:cs typeface="Arial" panose="020B0604020202020204" pitchFamily="34" charset="0"/>
              </a:rPr>
              <a:t>take a hike</a:t>
            </a:r>
            <a:endParaRPr lang="en-US" sz="3600" b="1" dirty="0">
              <a:solidFill>
                <a:srgbClr val="36647E"/>
              </a:solidFill>
              <a:latin typeface="Arial" panose="020B0604020202020204" pitchFamily="34" charset="0"/>
              <a:cs typeface="Arial" panose="020B0604020202020204" pitchFamily="34" charset="0"/>
            </a:endParaRPr>
          </a:p>
        </p:txBody>
      </p:sp>
      <p:sp>
        <p:nvSpPr>
          <p:cNvPr id="15" name="Content Placeholder 3"/>
          <p:cNvSpPr txBox="1">
            <a:spLocks/>
          </p:cNvSpPr>
          <p:nvPr/>
        </p:nvSpPr>
        <p:spPr>
          <a:xfrm>
            <a:off x="758559" y="3733800"/>
            <a:ext cx="5568223"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smtClean="0">
                <a:solidFill>
                  <a:schemeClr val="tx1">
                    <a:lumMod val="50000"/>
                    <a:lumOff val="50000"/>
                  </a:schemeClr>
                </a:solidFill>
                <a:latin typeface="Arial" panose="020B0604020202020204" pitchFamily="34" charset="0"/>
                <a:cs typeface="Arial" panose="020B0604020202020204" pitchFamily="34" charset="0"/>
              </a:rPr>
              <a:t>host a game night</a:t>
            </a:r>
            <a:endParaRPr lang="en-US" sz="3600" b="1"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16" name="Content Placeholder 3"/>
          <p:cNvSpPr txBox="1">
            <a:spLocks/>
          </p:cNvSpPr>
          <p:nvPr/>
        </p:nvSpPr>
        <p:spPr>
          <a:xfrm>
            <a:off x="-76200" y="4343400"/>
            <a:ext cx="4800600" cy="99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smtClean="0">
                <a:solidFill>
                  <a:srgbClr val="00B0F0"/>
                </a:solidFill>
                <a:latin typeface="Arial" panose="020B0604020202020204" pitchFamily="34" charset="0"/>
                <a:cs typeface="Arial" panose="020B0604020202020204" pitchFamily="34" charset="0"/>
              </a:rPr>
              <a:t>enjoy your hobbies</a:t>
            </a:r>
            <a:endParaRPr lang="en-US" sz="3600" b="1" dirty="0">
              <a:solidFill>
                <a:srgbClr val="00B0F0"/>
              </a:solidFill>
              <a:latin typeface="Arial" panose="020B0604020202020204" pitchFamily="34" charset="0"/>
              <a:cs typeface="Arial" panose="020B0604020202020204" pitchFamily="34" charset="0"/>
            </a:endParaRPr>
          </a:p>
        </p:txBody>
      </p:sp>
      <p:grpSp>
        <p:nvGrpSpPr>
          <p:cNvPr id="18" name="Group 17"/>
          <p:cNvGrpSpPr/>
          <p:nvPr/>
        </p:nvGrpSpPr>
        <p:grpSpPr>
          <a:xfrm>
            <a:off x="232936" y="6324600"/>
            <a:ext cx="7001728" cy="458755"/>
            <a:chOff x="232936" y="6324600"/>
            <a:chExt cx="7001728" cy="458755"/>
          </a:xfrm>
        </p:grpSpPr>
        <p:sp>
          <p:nvSpPr>
            <p:cNvPr id="19" name="TextBox 18"/>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32477611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stretch>
            <a:fillRect/>
          </a:stretch>
        </p:blipFill>
        <p:spPr>
          <a:xfrm rot="16200000" flipH="1">
            <a:off x="1246192" y="-761997"/>
            <a:ext cx="1828799" cy="4267195"/>
          </a:xfrm>
          <a:prstGeom prst="rect">
            <a:avLst/>
          </a:prstGeom>
        </p:spPr>
      </p:pic>
      <p:sp>
        <p:nvSpPr>
          <p:cNvPr id="8" name="Title 2"/>
          <p:cNvSpPr>
            <a:spLocks noGrp="1"/>
          </p:cNvSpPr>
          <p:nvPr>
            <p:ph type="title" idx="4294967295"/>
          </p:nvPr>
        </p:nvSpPr>
        <p:spPr>
          <a:xfrm>
            <a:off x="228600" y="990600"/>
            <a:ext cx="8610600" cy="4191000"/>
          </a:xfrm>
          <a:prstGeom prst="rect">
            <a:avLst/>
          </a:prstGeom>
        </p:spPr>
        <p:txBody>
          <a:bodyPr>
            <a:noAutofit/>
          </a:bodyPr>
          <a:lstStyle/>
          <a:p>
            <a:pPr algn="l"/>
            <a:r>
              <a:rPr lang="en-US" b="1" dirty="0" smtClean="0">
                <a:solidFill>
                  <a:srgbClr val="00B0F0"/>
                </a:solidFill>
                <a:latin typeface="Arial"/>
                <a:cs typeface="Arial"/>
              </a:rPr>
              <a:t>Scenario 3: </a:t>
            </a:r>
            <a:br>
              <a:rPr lang="en-US" b="1" dirty="0" smtClean="0">
                <a:solidFill>
                  <a:srgbClr val="00B0F0"/>
                </a:solidFill>
                <a:latin typeface="Arial"/>
                <a:cs typeface="Arial"/>
              </a:rPr>
            </a:br>
            <a:r>
              <a:rPr lang="en-US" dirty="0">
                <a:solidFill>
                  <a:schemeClr val="accent1">
                    <a:lumMod val="75000"/>
                  </a:schemeClr>
                </a:solidFill>
                <a:latin typeface="Arial"/>
                <a:cs typeface="Arial"/>
              </a:rPr>
              <a:t/>
            </a:r>
            <a:br>
              <a:rPr lang="en-US" dirty="0">
                <a:solidFill>
                  <a:schemeClr val="accent1">
                    <a:lumMod val="75000"/>
                  </a:schemeClr>
                </a:solidFill>
                <a:latin typeface="Arial"/>
                <a:cs typeface="Arial"/>
              </a:rPr>
            </a:br>
            <a:r>
              <a:rPr lang="en-US" dirty="0" smtClean="0">
                <a:solidFill>
                  <a:schemeClr val="accent1">
                    <a:lumMod val="75000"/>
                  </a:schemeClr>
                </a:solidFill>
                <a:latin typeface="Arial"/>
                <a:cs typeface="Arial"/>
              </a:rPr>
              <a:t>You suspect </a:t>
            </a:r>
            <a:br>
              <a:rPr lang="en-US" dirty="0" smtClean="0">
                <a:solidFill>
                  <a:schemeClr val="accent1">
                    <a:lumMod val="75000"/>
                  </a:schemeClr>
                </a:solidFill>
                <a:latin typeface="Arial"/>
                <a:cs typeface="Arial"/>
              </a:rPr>
            </a:br>
            <a:r>
              <a:rPr lang="en-US" dirty="0" smtClean="0">
                <a:solidFill>
                  <a:schemeClr val="accent1">
                    <a:lumMod val="75000"/>
                  </a:schemeClr>
                </a:solidFill>
                <a:latin typeface="Arial"/>
                <a:cs typeface="Arial"/>
              </a:rPr>
              <a:t>someone has </a:t>
            </a:r>
            <a:br>
              <a:rPr lang="en-US" dirty="0" smtClean="0">
                <a:solidFill>
                  <a:schemeClr val="accent1">
                    <a:lumMod val="75000"/>
                  </a:schemeClr>
                </a:solidFill>
                <a:latin typeface="Arial"/>
                <a:cs typeface="Arial"/>
              </a:rPr>
            </a:br>
            <a:r>
              <a:rPr lang="en-US" dirty="0" smtClean="0">
                <a:solidFill>
                  <a:schemeClr val="accent1">
                    <a:lumMod val="75000"/>
                  </a:schemeClr>
                </a:solidFill>
                <a:latin typeface="Arial"/>
                <a:cs typeface="Arial"/>
              </a:rPr>
              <a:t>overdosed on </a:t>
            </a:r>
            <a:br>
              <a:rPr lang="en-US" dirty="0" smtClean="0">
                <a:solidFill>
                  <a:schemeClr val="accent1">
                    <a:lumMod val="75000"/>
                  </a:schemeClr>
                </a:solidFill>
                <a:latin typeface="Arial"/>
                <a:cs typeface="Arial"/>
              </a:rPr>
            </a:br>
            <a:r>
              <a:rPr lang="en-US" dirty="0" smtClean="0">
                <a:solidFill>
                  <a:schemeClr val="accent1">
                    <a:lumMod val="75000"/>
                  </a:schemeClr>
                </a:solidFill>
                <a:latin typeface="Arial"/>
                <a:cs typeface="Arial"/>
              </a:rPr>
              <a:t>an opioid drug…</a:t>
            </a:r>
            <a:endParaRPr lang="en-US" dirty="0">
              <a:solidFill>
                <a:schemeClr val="accent1">
                  <a:lumMod val="75000"/>
                </a:schemeClr>
              </a:solidFill>
              <a:latin typeface="Arial"/>
              <a:cs typeface="Arial"/>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14</a:t>
            </a:r>
            <a:endParaRPr lang="en-US" dirty="0"/>
          </a:p>
        </p:txBody>
      </p:sp>
      <p:sp>
        <p:nvSpPr>
          <p:cNvPr id="11" name="TextBox 10"/>
          <p:cNvSpPr txBox="1"/>
          <p:nvPr/>
        </p:nvSpPr>
        <p:spPr>
          <a:xfrm>
            <a:off x="228600" y="5181600"/>
            <a:ext cx="7620000" cy="707886"/>
          </a:xfrm>
          <a:prstGeom prst="rect">
            <a:avLst/>
          </a:prstGeom>
          <a:noFill/>
        </p:spPr>
        <p:txBody>
          <a:bodyPr wrap="square" rtlCol="0">
            <a:spAutoFit/>
          </a:bodyPr>
          <a:lstStyle/>
          <a:p>
            <a:r>
              <a:rPr lang="en-US" sz="4000" b="1" dirty="0">
                <a:solidFill>
                  <a:srgbClr val="00B0F0"/>
                </a:solidFill>
                <a:latin typeface="Arial" panose="020B0604020202020204" pitchFamily="34" charset="0"/>
                <a:cs typeface="Arial" panose="020B0604020202020204" pitchFamily="34" charset="0"/>
              </a:rPr>
              <a:t>H</a:t>
            </a:r>
            <a:r>
              <a:rPr lang="en-US" sz="4000" b="1" dirty="0" smtClean="0">
                <a:solidFill>
                  <a:srgbClr val="00B0F0"/>
                </a:solidFill>
                <a:latin typeface="Arial" panose="020B0604020202020204" pitchFamily="34" charset="0"/>
                <a:cs typeface="Arial" panose="020B0604020202020204" pitchFamily="34" charset="0"/>
              </a:rPr>
              <a:t>ow do you take action?</a:t>
            </a:r>
            <a:endParaRPr lang="en-US" sz="4000" b="1" dirty="0">
              <a:solidFill>
                <a:srgbClr val="00B0F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8600" y="1049979"/>
            <a:ext cx="5105400" cy="4196363"/>
          </a:xfrm>
          <a:prstGeom prst="rect">
            <a:avLst/>
          </a:prstGeom>
        </p:spPr>
      </p:pic>
      <p:grpSp>
        <p:nvGrpSpPr>
          <p:cNvPr id="12" name="Group 11"/>
          <p:cNvGrpSpPr/>
          <p:nvPr/>
        </p:nvGrpSpPr>
        <p:grpSpPr>
          <a:xfrm>
            <a:off x="232936" y="6324600"/>
            <a:ext cx="7001728" cy="458755"/>
            <a:chOff x="232936" y="6324600"/>
            <a:chExt cx="7001728" cy="458755"/>
          </a:xfrm>
        </p:grpSpPr>
        <p:sp>
          <p:nvSpPr>
            <p:cNvPr id="13" name="TextBox 12"/>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212665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264886" y="609600"/>
            <a:ext cx="8610600" cy="1143000"/>
          </a:xfrm>
          <a:prstGeom prst="rect">
            <a:avLst/>
          </a:prstGeom>
        </p:spPr>
        <p:txBody>
          <a:bodyPr>
            <a:noAutofit/>
          </a:bodyPr>
          <a:lstStyle/>
          <a:p>
            <a:pPr algn="l"/>
            <a:r>
              <a:rPr lang="en-US" dirty="0" smtClean="0">
                <a:solidFill>
                  <a:schemeClr val="accent1">
                    <a:lumMod val="75000"/>
                  </a:schemeClr>
                </a:solidFill>
                <a:latin typeface="Arial"/>
                <a:cs typeface="Arial"/>
              </a:rPr>
              <a:t>Take action in a drug </a:t>
            </a:r>
            <a:br>
              <a:rPr lang="en-US" dirty="0" smtClean="0">
                <a:solidFill>
                  <a:schemeClr val="accent1">
                    <a:lumMod val="75000"/>
                  </a:schemeClr>
                </a:solidFill>
                <a:latin typeface="Arial"/>
                <a:cs typeface="Arial"/>
              </a:rPr>
            </a:br>
            <a:r>
              <a:rPr lang="en-US" dirty="0" smtClean="0">
                <a:solidFill>
                  <a:schemeClr val="accent1">
                    <a:lumMod val="75000"/>
                  </a:schemeClr>
                </a:solidFill>
                <a:latin typeface="Arial"/>
                <a:cs typeface="Arial"/>
              </a:rPr>
              <a:t>overdose situation:</a:t>
            </a:r>
            <a:endParaRPr lang="en-US" dirty="0">
              <a:solidFill>
                <a:schemeClr val="accent1">
                  <a:lumMod val="75000"/>
                </a:schemeClr>
              </a:solidFill>
              <a:latin typeface="Arial"/>
              <a:cs typeface="Arial"/>
            </a:endParaRPr>
          </a:p>
        </p:txBody>
      </p:sp>
      <p:sp>
        <p:nvSpPr>
          <p:cNvPr id="7" name="Content Placeholder 6"/>
          <p:cNvSpPr>
            <a:spLocks noGrp="1"/>
          </p:cNvSpPr>
          <p:nvPr>
            <p:ph idx="4294967295"/>
          </p:nvPr>
        </p:nvSpPr>
        <p:spPr>
          <a:xfrm>
            <a:off x="381000" y="2438400"/>
            <a:ext cx="7391400" cy="2778760"/>
          </a:xfrm>
          <a:prstGeom prst="rect">
            <a:avLst/>
          </a:prstGeom>
        </p:spPr>
        <p:txBody>
          <a:bodyPr>
            <a:normAutofit/>
          </a:bodyPr>
          <a:lstStyle/>
          <a:p>
            <a:pPr marL="514350" indent="-514350">
              <a:buFont typeface="+mj-lt"/>
              <a:buAutoNum type="arabicPeriod"/>
            </a:pPr>
            <a:r>
              <a:rPr lang="en-US" sz="2800" dirty="0" smtClean="0">
                <a:solidFill>
                  <a:srgbClr val="7F7F7F"/>
                </a:solidFill>
                <a:latin typeface="Arial"/>
                <a:cs typeface="Arial"/>
              </a:rPr>
              <a:t>Call 9-1-1</a:t>
            </a:r>
            <a:endParaRPr lang="en-US" sz="2800" dirty="0">
              <a:solidFill>
                <a:srgbClr val="7F7F7F"/>
              </a:solidFill>
              <a:latin typeface="Arial"/>
              <a:cs typeface="Arial"/>
            </a:endParaRPr>
          </a:p>
          <a:p>
            <a:pPr marL="514350" indent="-514350">
              <a:buFont typeface="+mj-lt"/>
              <a:buAutoNum type="arabicPeriod"/>
            </a:pPr>
            <a:r>
              <a:rPr lang="en-US" sz="2800" dirty="0">
                <a:solidFill>
                  <a:srgbClr val="7F7F7F"/>
                </a:solidFill>
                <a:latin typeface="Arial"/>
                <a:cs typeface="Arial"/>
              </a:rPr>
              <a:t>If available, administer naloxone</a:t>
            </a:r>
          </a:p>
          <a:p>
            <a:pPr marL="514350" indent="-514350">
              <a:buFont typeface="+mj-lt"/>
              <a:buAutoNum type="arabicPeriod"/>
            </a:pPr>
            <a:r>
              <a:rPr lang="en-US" sz="2800" dirty="0" smtClean="0">
                <a:solidFill>
                  <a:srgbClr val="7F7F7F"/>
                </a:solidFill>
                <a:latin typeface="Arial"/>
                <a:cs typeface="Arial"/>
              </a:rPr>
              <a:t>Move individual to recovery position</a:t>
            </a:r>
            <a:endParaRPr lang="en-US" sz="2800" dirty="0">
              <a:solidFill>
                <a:srgbClr val="7F7F7F"/>
              </a:solidFill>
              <a:latin typeface="Arial"/>
              <a:cs typeface="Arial"/>
            </a:endParaRPr>
          </a:p>
          <a:p>
            <a:pPr marL="514350" indent="-514350">
              <a:buFont typeface="+mj-lt"/>
              <a:buAutoNum type="arabicPeriod"/>
            </a:pPr>
            <a:r>
              <a:rPr lang="en-US" sz="2800" dirty="0" smtClean="0">
                <a:solidFill>
                  <a:srgbClr val="7F7F7F"/>
                </a:solidFill>
                <a:latin typeface="Arial"/>
                <a:cs typeface="Arial"/>
              </a:rPr>
              <a:t>Stay with the person until                            help arrives</a:t>
            </a:r>
            <a:endParaRPr lang="en-US" sz="2800" dirty="0">
              <a:solidFill>
                <a:srgbClr val="7F7F7F"/>
              </a:solidFill>
              <a:latin typeface="Arial"/>
              <a:cs typeface="Arial"/>
            </a:endParaRPr>
          </a:p>
          <a:p>
            <a:pPr marL="514350" indent="-514350">
              <a:buFont typeface="+mj-lt"/>
              <a:buAutoNum type="arabicPeriod"/>
            </a:pPr>
            <a:endParaRPr lang="en-US" sz="2800" dirty="0" smtClean="0">
              <a:solidFill>
                <a:schemeClr val="tx1">
                  <a:lumMod val="65000"/>
                  <a:lumOff val="35000"/>
                </a:schemeClr>
              </a:solidFill>
            </a:endParaRPr>
          </a:p>
        </p:txBody>
      </p:sp>
      <p:sp>
        <p:nvSpPr>
          <p:cNvPr id="10"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14</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53357" y="3357816"/>
            <a:ext cx="4466336" cy="2788839"/>
          </a:xfrm>
          <a:prstGeom prst="rect">
            <a:avLst/>
          </a:prstGeom>
        </p:spPr>
      </p:pic>
      <p:sp>
        <p:nvSpPr>
          <p:cNvPr id="4" name="TextBox 3"/>
          <p:cNvSpPr txBox="1"/>
          <p:nvPr/>
        </p:nvSpPr>
        <p:spPr>
          <a:xfrm>
            <a:off x="7638230" y="4836479"/>
            <a:ext cx="1200970" cy="1015663"/>
          </a:xfrm>
          <a:prstGeom prst="rect">
            <a:avLst/>
          </a:prstGeom>
          <a:noFill/>
        </p:spPr>
        <p:txBody>
          <a:bodyPr wrap="none" rtlCol="0">
            <a:spAutoFit/>
          </a:bodyPr>
          <a:lstStyle/>
          <a:p>
            <a:pPr algn="ctr"/>
            <a:r>
              <a:rPr lang="en-US" sz="1500" dirty="0" smtClean="0">
                <a:latin typeface="Arial" charset="0"/>
                <a:ea typeface="Arial" charset="0"/>
                <a:cs typeface="Arial" charset="0"/>
              </a:rPr>
              <a:t>Knee stops </a:t>
            </a:r>
          </a:p>
          <a:p>
            <a:pPr algn="ctr"/>
            <a:r>
              <a:rPr lang="en-US" sz="1500" dirty="0" smtClean="0">
                <a:latin typeface="Arial" charset="0"/>
                <a:ea typeface="Arial" charset="0"/>
                <a:cs typeface="Arial" charset="0"/>
              </a:rPr>
              <a:t>body from </a:t>
            </a:r>
          </a:p>
          <a:p>
            <a:pPr algn="ctr"/>
            <a:r>
              <a:rPr lang="en-US" sz="1500" dirty="0" smtClean="0">
                <a:latin typeface="Arial" charset="0"/>
                <a:ea typeface="Arial" charset="0"/>
                <a:cs typeface="Arial" charset="0"/>
              </a:rPr>
              <a:t>rolling onto </a:t>
            </a:r>
          </a:p>
          <a:p>
            <a:pPr algn="ctr"/>
            <a:r>
              <a:rPr lang="en-US" sz="1500" dirty="0" smtClean="0">
                <a:latin typeface="Arial" charset="0"/>
                <a:ea typeface="Arial" charset="0"/>
                <a:cs typeface="Arial" charset="0"/>
              </a:rPr>
              <a:t>stomach</a:t>
            </a:r>
            <a:endParaRPr lang="en-US" sz="1500" dirty="0">
              <a:latin typeface="Arial" charset="0"/>
              <a:ea typeface="Arial" charset="0"/>
              <a:cs typeface="Arial" charset="0"/>
            </a:endParaRPr>
          </a:p>
        </p:txBody>
      </p:sp>
      <p:sp>
        <p:nvSpPr>
          <p:cNvPr id="9" name="TextBox 8"/>
          <p:cNvSpPr txBox="1"/>
          <p:nvPr/>
        </p:nvSpPr>
        <p:spPr>
          <a:xfrm>
            <a:off x="8132840" y="2438400"/>
            <a:ext cx="976549" cy="784830"/>
          </a:xfrm>
          <a:prstGeom prst="rect">
            <a:avLst/>
          </a:prstGeom>
          <a:noFill/>
        </p:spPr>
        <p:txBody>
          <a:bodyPr wrap="none" rtlCol="0">
            <a:spAutoFit/>
          </a:bodyPr>
          <a:lstStyle/>
          <a:p>
            <a:pPr algn="ctr"/>
            <a:r>
              <a:rPr lang="en-US" sz="1500" dirty="0" smtClean="0">
                <a:latin typeface="Arial" charset="0"/>
                <a:ea typeface="Arial" charset="0"/>
                <a:cs typeface="Arial" charset="0"/>
              </a:rPr>
              <a:t>Hand </a:t>
            </a:r>
          </a:p>
          <a:p>
            <a:pPr algn="ctr"/>
            <a:r>
              <a:rPr lang="en-US" sz="1500" dirty="0" smtClean="0">
                <a:latin typeface="Arial" charset="0"/>
                <a:ea typeface="Arial" charset="0"/>
                <a:cs typeface="Arial" charset="0"/>
              </a:rPr>
              <a:t>supports </a:t>
            </a:r>
          </a:p>
          <a:p>
            <a:pPr algn="ctr"/>
            <a:r>
              <a:rPr lang="en-US" sz="1500" dirty="0" smtClean="0">
                <a:latin typeface="Arial" charset="0"/>
                <a:ea typeface="Arial" charset="0"/>
                <a:cs typeface="Arial" charset="0"/>
              </a:rPr>
              <a:t>head</a:t>
            </a:r>
            <a:endParaRPr lang="en-US" sz="1500" dirty="0">
              <a:latin typeface="Arial" charset="0"/>
              <a:ea typeface="Arial" charset="0"/>
              <a:cs typeface="Arial" charset="0"/>
            </a:endParaRPr>
          </a:p>
        </p:txBody>
      </p:sp>
      <p:cxnSp>
        <p:nvCxnSpPr>
          <p:cNvPr id="12" name="Straight Arrow Connector 11"/>
          <p:cNvCxnSpPr/>
          <p:nvPr/>
        </p:nvCxnSpPr>
        <p:spPr>
          <a:xfrm flipH="1">
            <a:off x="8316315" y="3208934"/>
            <a:ext cx="304800" cy="608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086600" y="5044295"/>
            <a:ext cx="558962" cy="14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232936" y="6324600"/>
            <a:ext cx="7001728" cy="458755"/>
            <a:chOff x="232936" y="6324600"/>
            <a:chExt cx="7001728" cy="458755"/>
          </a:xfrm>
        </p:grpSpPr>
        <p:sp>
          <p:nvSpPr>
            <p:cNvPr id="14" name="TextBox 13"/>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5483994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57200" y="609600"/>
            <a:ext cx="8229600" cy="1143000"/>
          </a:xfrm>
          <a:prstGeom prst="rect">
            <a:avLst/>
          </a:prstGeom>
        </p:spPr>
        <p:txBody>
          <a:bodyPr>
            <a:normAutofit/>
          </a:bodyPr>
          <a:lstStyle/>
          <a:p>
            <a:r>
              <a:rPr lang="en-US" sz="4800" b="1" dirty="0" smtClean="0">
                <a:solidFill>
                  <a:srgbClr val="36647E"/>
                </a:solidFill>
                <a:latin typeface="Arial"/>
                <a:cs typeface="Arial"/>
              </a:rPr>
              <a:t>Misusing medication is:</a:t>
            </a:r>
            <a:endParaRPr lang="en-US" sz="4800" b="1" dirty="0">
              <a:solidFill>
                <a:srgbClr val="36647E"/>
              </a:solidFill>
              <a:latin typeface="Arial"/>
              <a:cs typeface="Arial"/>
            </a:endParaRPr>
          </a:p>
        </p:txBody>
      </p:sp>
      <p:sp>
        <p:nvSpPr>
          <p:cNvPr id="7" name="Content Placeholder 6"/>
          <p:cNvSpPr>
            <a:spLocks noGrp="1"/>
          </p:cNvSpPr>
          <p:nvPr>
            <p:ph idx="4294967295"/>
          </p:nvPr>
        </p:nvSpPr>
        <p:spPr>
          <a:xfrm>
            <a:off x="533400" y="3104821"/>
            <a:ext cx="1981200" cy="1524000"/>
          </a:xfrm>
          <a:prstGeom prst="rect">
            <a:avLst/>
          </a:prstGeom>
        </p:spPr>
        <p:txBody>
          <a:bodyPr>
            <a:noAutofit/>
          </a:bodyPr>
          <a:lstStyle/>
          <a:p>
            <a:pPr marL="0" indent="0" algn="ctr">
              <a:buNone/>
            </a:pPr>
            <a:r>
              <a:rPr lang="en-US" sz="2800" dirty="0" smtClean="0">
                <a:solidFill>
                  <a:schemeClr val="tx1">
                    <a:lumMod val="50000"/>
                    <a:lumOff val="50000"/>
                  </a:schemeClr>
                </a:solidFill>
                <a:latin typeface="Arial"/>
                <a:cs typeface="Arial"/>
              </a:rPr>
              <a:t>Taking more than prescribed</a:t>
            </a:r>
          </a:p>
        </p:txBody>
      </p:sp>
      <p:sp>
        <p:nvSpPr>
          <p:cNvPr id="9" name="TextBox 8"/>
          <p:cNvSpPr txBox="1"/>
          <p:nvPr/>
        </p:nvSpPr>
        <p:spPr>
          <a:xfrm>
            <a:off x="1981200" y="5144869"/>
            <a:ext cx="5713560" cy="646331"/>
          </a:xfrm>
          <a:prstGeom prst="rect">
            <a:avLst/>
          </a:prstGeom>
          <a:noFill/>
        </p:spPr>
        <p:txBody>
          <a:bodyPr wrap="none" rtlCol="0">
            <a:spAutoFit/>
          </a:bodyPr>
          <a:lstStyle/>
          <a:p>
            <a:r>
              <a:rPr lang="en-US" sz="3600" i="1" dirty="0" smtClean="0">
                <a:solidFill>
                  <a:srgbClr val="36647E"/>
                </a:solidFill>
                <a:latin typeface="Arial"/>
                <a:cs typeface="Arial"/>
              </a:rPr>
              <a:t>Regardless of intentions…</a:t>
            </a:r>
            <a:endParaRPr lang="en-US" sz="3600" i="1" dirty="0">
              <a:solidFill>
                <a:srgbClr val="36647E"/>
              </a:solidFill>
              <a:latin typeface="Arial"/>
              <a:cs typeface="Arial"/>
            </a:endParaRPr>
          </a:p>
        </p:txBody>
      </p:sp>
      <p:sp>
        <p:nvSpPr>
          <p:cNvPr id="6" name="Content Placeholder 6"/>
          <p:cNvSpPr txBox="1">
            <a:spLocks/>
          </p:cNvSpPr>
          <p:nvPr/>
        </p:nvSpPr>
        <p:spPr>
          <a:xfrm>
            <a:off x="2819400" y="3104821"/>
            <a:ext cx="2895600" cy="1905000"/>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smtClean="0">
                <a:ln>
                  <a:noFill/>
                </a:ln>
                <a:solidFill>
                  <a:srgbClr val="7F7F7F"/>
                </a:solidFill>
                <a:effectLst/>
                <a:uLnTx/>
                <a:uFillTx/>
                <a:latin typeface="Arial"/>
                <a:ea typeface="+mn-ea"/>
                <a:cs typeface="Arial"/>
              </a:rPr>
              <a:t>Taking medication for a reason different than prescribed</a:t>
            </a:r>
            <a:endParaRPr kumimoji="0" lang="en-US" sz="3300" b="0" i="0" u="none" strike="noStrike" kern="1200" cap="none" spc="0" normalizeH="0" baseline="0" noProof="0" dirty="0">
              <a:ln>
                <a:noFill/>
              </a:ln>
              <a:solidFill>
                <a:srgbClr val="7F7F7F"/>
              </a:solidFill>
              <a:effectLst/>
              <a:uLnTx/>
              <a:uFillTx/>
              <a:latin typeface="Arial"/>
              <a:ea typeface="+mn-ea"/>
              <a:cs typeface="Arial"/>
            </a:endParaRPr>
          </a:p>
        </p:txBody>
      </p:sp>
      <p:sp>
        <p:nvSpPr>
          <p:cNvPr id="8" name="Content Placeholder 6"/>
          <p:cNvSpPr txBox="1">
            <a:spLocks/>
          </p:cNvSpPr>
          <p:nvPr/>
        </p:nvSpPr>
        <p:spPr>
          <a:xfrm>
            <a:off x="5791200" y="3104821"/>
            <a:ext cx="2895600" cy="1447800"/>
          </a:xfrm>
          <a:prstGeom prst="rect">
            <a:avLst/>
          </a:prstGeom>
        </p:spPr>
        <p:txBody>
          <a:bodyPr vert="horz" lIns="91440" tIns="45720" rIns="91440" bIns="45720" rtlCol="0">
            <a:normAutofit fontScale="85000"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300" b="0" i="0" u="none" strike="noStrike" kern="1200" cap="none" spc="0" normalizeH="0" baseline="0" noProof="0" dirty="0" smtClean="0">
                <a:ln>
                  <a:noFill/>
                </a:ln>
                <a:solidFill>
                  <a:srgbClr val="7F7F7F"/>
                </a:solidFill>
                <a:effectLst/>
                <a:uLnTx/>
                <a:uFillTx/>
                <a:latin typeface="Arial"/>
                <a:ea typeface="+mn-ea"/>
                <a:cs typeface="Arial"/>
              </a:rPr>
              <a:t>Sharing or taking someone else’s medication</a:t>
            </a:r>
            <a:endParaRPr kumimoji="0" lang="en-US" sz="3300" b="0" i="0" u="none" strike="noStrike" kern="1200" cap="none" spc="0" normalizeH="0" baseline="0" noProof="0" dirty="0">
              <a:ln>
                <a:noFill/>
              </a:ln>
              <a:solidFill>
                <a:srgbClr val="7F7F7F"/>
              </a:solidFill>
              <a:effectLst/>
              <a:uLnTx/>
              <a:uFillTx/>
              <a:latin typeface="Arial"/>
              <a:ea typeface="+mn-ea"/>
              <a:cs typeface="Arial"/>
            </a:endParaRPr>
          </a:p>
        </p:txBody>
      </p:sp>
      <p:pic>
        <p:nvPicPr>
          <p:cNvPr id="2" name="Picture 1"/>
          <p:cNvPicPr>
            <a:picLocks noChangeAspect="1"/>
          </p:cNvPicPr>
          <p:nvPr/>
        </p:nvPicPr>
        <p:blipFill>
          <a:blip r:embed="rId4"/>
          <a:stretch>
            <a:fillRect/>
          </a:stretch>
        </p:blipFill>
        <p:spPr>
          <a:xfrm>
            <a:off x="914400" y="1752600"/>
            <a:ext cx="1244600" cy="1244600"/>
          </a:xfrm>
          <a:prstGeom prst="rect">
            <a:avLst/>
          </a:prstGeom>
        </p:spPr>
      </p:pic>
      <p:pic>
        <p:nvPicPr>
          <p:cNvPr id="3" name="Picture 2"/>
          <p:cNvPicPr>
            <a:picLocks noChangeAspect="1"/>
          </p:cNvPicPr>
          <p:nvPr/>
        </p:nvPicPr>
        <p:blipFill>
          <a:blip r:embed="rId5"/>
          <a:stretch>
            <a:fillRect/>
          </a:stretch>
        </p:blipFill>
        <p:spPr>
          <a:xfrm>
            <a:off x="3581400" y="1752600"/>
            <a:ext cx="1244600" cy="1244600"/>
          </a:xfrm>
          <a:prstGeom prst="rect">
            <a:avLst/>
          </a:prstGeom>
        </p:spPr>
      </p:pic>
      <p:pic>
        <p:nvPicPr>
          <p:cNvPr id="4" name="Picture 3"/>
          <p:cNvPicPr>
            <a:picLocks noChangeAspect="1"/>
          </p:cNvPicPr>
          <p:nvPr/>
        </p:nvPicPr>
        <p:blipFill>
          <a:blip r:embed="rId6"/>
          <a:stretch>
            <a:fillRect/>
          </a:stretch>
        </p:blipFill>
        <p:spPr>
          <a:xfrm>
            <a:off x="6553200" y="1752600"/>
            <a:ext cx="1244600" cy="1244600"/>
          </a:xfrm>
          <a:prstGeom prst="rect">
            <a:avLst/>
          </a:prstGeom>
        </p:spPr>
      </p:pic>
      <p:sp>
        <p:nvSpPr>
          <p:cNvPr id="12"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1</a:t>
            </a:r>
            <a:endParaRPr lang="en-US" dirty="0"/>
          </a:p>
        </p:txBody>
      </p:sp>
      <p:grpSp>
        <p:nvGrpSpPr>
          <p:cNvPr id="13" name="Group 12"/>
          <p:cNvGrpSpPr/>
          <p:nvPr/>
        </p:nvGrpSpPr>
        <p:grpSpPr>
          <a:xfrm>
            <a:off x="232936" y="6324600"/>
            <a:ext cx="7001728" cy="458755"/>
            <a:chOff x="232936" y="6324600"/>
            <a:chExt cx="7001728" cy="458755"/>
          </a:xfrm>
        </p:grpSpPr>
        <p:sp>
          <p:nvSpPr>
            <p:cNvPr id="10" name="TextBox 9"/>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31849767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228600" y="457200"/>
            <a:ext cx="8610600" cy="1143000"/>
          </a:xfrm>
          <a:prstGeom prst="rect">
            <a:avLst/>
          </a:prstGeom>
        </p:spPr>
        <p:txBody>
          <a:bodyPr>
            <a:noAutofit/>
          </a:bodyPr>
          <a:lstStyle/>
          <a:p>
            <a:pPr algn="l"/>
            <a:r>
              <a:rPr lang="en-US" dirty="0" smtClean="0">
                <a:solidFill>
                  <a:schemeClr val="accent1">
                    <a:lumMod val="75000"/>
                  </a:schemeClr>
                </a:solidFill>
                <a:latin typeface="Arial"/>
                <a:cs typeface="Arial"/>
              </a:rPr>
              <a:t>Naloxone reverses                opioid drug overdoses</a:t>
            </a:r>
            <a:endParaRPr lang="en-US" dirty="0">
              <a:solidFill>
                <a:schemeClr val="accent1">
                  <a:lumMod val="75000"/>
                </a:schemeClr>
              </a:solidFill>
              <a:latin typeface="Arial"/>
              <a:cs typeface="Arial"/>
            </a:endParaRPr>
          </a:p>
        </p:txBody>
      </p:sp>
      <p:sp>
        <p:nvSpPr>
          <p:cNvPr id="7" name="Content Placeholder 6"/>
          <p:cNvSpPr>
            <a:spLocks noGrp="1"/>
          </p:cNvSpPr>
          <p:nvPr>
            <p:ph idx="4294967295"/>
          </p:nvPr>
        </p:nvSpPr>
        <p:spPr>
          <a:xfrm>
            <a:off x="4114800" y="2286000"/>
            <a:ext cx="4343400" cy="3276600"/>
          </a:xfrm>
          <a:prstGeom prst="rect">
            <a:avLst/>
          </a:prstGeom>
        </p:spPr>
        <p:txBody>
          <a:bodyPr>
            <a:normAutofit/>
          </a:bodyPr>
          <a:lstStyle/>
          <a:p>
            <a:r>
              <a:rPr lang="en-US" sz="2800" dirty="0" smtClean="0">
                <a:solidFill>
                  <a:srgbClr val="7F7F7F"/>
                </a:solidFill>
                <a:latin typeface="Arial"/>
                <a:cs typeface="Arial"/>
              </a:rPr>
              <a:t>Delivery as an intranasal spray increasingly common</a:t>
            </a:r>
            <a:endParaRPr lang="en-US" sz="2800" dirty="0">
              <a:solidFill>
                <a:srgbClr val="7F7F7F"/>
              </a:solidFill>
              <a:latin typeface="Arial"/>
              <a:cs typeface="Arial"/>
            </a:endParaRPr>
          </a:p>
          <a:p>
            <a:r>
              <a:rPr lang="en-US" sz="2800" dirty="0" smtClean="0">
                <a:solidFill>
                  <a:srgbClr val="7F7F7F"/>
                </a:solidFill>
                <a:latin typeface="Arial"/>
                <a:cs typeface="Arial"/>
              </a:rPr>
              <a:t>Naloxone access varies from state to state</a:t>
            </a:r>
          </a:p>
          <a:p>
            <a:r>
              <a:rPr lang="en-US" sz="2800" dirty="0" smtClean="0">
                <a:solidFill>
                  <a:srgbClr val="7F7F7F"/>
                </a:solidFill>
                <a:latin typeface="Arial"/>
                <a:cs typeface="Arial"/>
              </a:rPr>
              <a:t>Consider precautions with naloxone use</a:t>
            </a:r>
            <a:endParaRPr lang="en-US" sz="2400" dirty="0">
              <a:solidFill>
                <a:srgbClr val="7F7F7F"/>
              </a:solidFill>
              <a:latin typeface="Arial"/>
              <a:cs typeface="Arial"/>
            </a:endParaRPr>
          </a:p>
          <a:p>
            <a:pPr marL="514350" indent="-514350">
              <a:buFont typeface="+mj-lt"/>
              <a:buAutoNum type="arabicPeriod"/>
            </a:pPr>
            <a:endParaRPr lang="en-US" sz="2800" dirty="0" smtClean="0">
              <a:solidFill>
                <a:schemeClr val="tx1">
                  <a:lumMod val="65000"/>
                  <a:lumOff val="35000"/>
                </a:schemeClr>
              </a:solidFill>
            </a:endParaRPr>
          </a:p>
        </p:txBody>
      </p:sp>
      <p:sp>
        <p:nvSpPr>
          <p:cNvPr id="5"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15</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904999"/>
            <a:ext cx="3581400" cy="4002741"/>
          </a:xfrm>
          <a:prstGeom prst="rect">
            <a:avLst/>
          </a:prstGeom>
        </p:spPr>
      </p:pic>
      <p:grpSp>
        <p:nvGrpSpPr>
          <p:cNvPr id="9" name="Group 8"/>
          <p:cNvGrpSpPr/>
          <p:nvPr/>
        </p:nvGrpSpPr>
        <p:grpSpPr>
          <a:xfrm>
            <a:off x="232936" y="6324600"/>
            <a:ext cx="7001728" cy="458755"/>
            <a:chOff x="232936" y="6324600"/>
            <a:chExt cx="7001728" cy="458755"/>
          </a:xfrm>
        </p:grpSpPr>
        <p:sp>
          <p:nvSpPr>
            <p:cNvPr id="10" name="TextBox 9"/>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3339118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48759"/>
            <a:ext cx="9144000" cy="6685238"/>
          </a:xfrm>
          <a:prstGeom prst="rect">
            <a:avLst/>
          </a:prstGeom>
        </p:spPr>
      </p:pic>
      <p:sp>
        <p:nvSpPr>
          <p:cNvPr id="2" name="Title 1"/>
          <p:cNvSpPr>
            <a:spLocks noGrp="1"/>
          </p:cNvSpPr>
          <p:nvPr>
            <p:ph type="title" idx="4294967295"/>
          </p:nvPr>
        </p:nvSpPr>
        <p:spPr>
          <a:xfrm>
            <a:off x="457200" y="274638"/>
            <a:ext cx="8229600" cy="1401762"/>
          </a:xfrm>
          <a:prstGeom prst="rect">
            <a:avLst/>
          </a:prstGeom>
        </p:spPr>
        <p:txBody>
          <a:bodyPr>
            <a:noAutofit/>
          </a:bodyPr>
          <a:lstStyle/>
          <a:p>
            <a:pPr algn="l"/>
            <a:r>
              <a:rPr lang="en-US" b="1" dirty="0" smtClean="0">
                <a:solidFill>
                  <a:srgbClr val="36647E"/>
                </a:solidFill>
                <a:latin typeface="Arial"/>
                <a:cs typeface="Arial"/>
              </a:rPr>
              <a:t>Need help? </a:t>
            </a:r>
            <a:r>
              <a:rPr lang="en-US" dirty="0" smtClean="0">
                <a:solidFill>
                  <a:srgbClr val="36647E"/>
                </a:solidFill>
                <a:latin typeface="Arial"/>
                <a:cs typeface="Arial"/>
              </a:rPr>
              <a:t>Use </a:t>
            </a:r>
            <a:br>
              <a:rPr lang="en-US" dirty="0" smtClean="0">
                <a:solidFill>
                  <a:srgbClr val="36647E"/>
                </a:solidFill>
                <a:latin typeface="Arial"/>
                <a:cs typeface="Arial"/>
              </a:rPr>
            </a:br>
            <a:r>
              <a:rPr lang="en-US" dirty="0" smtClean="0">
                <a:solidFill>
                  <a:srgbClr val="36647E"/>
                </a:solidFill>
                <a:latin typeface="Arial"/>
                <a:cs typeface="Arial"/>
              </a:rPr>
              <a:t>Campus Resources:</a:t>
            </a:r>
            <a:endParaRPr lang="en-US" dirty="0">
              <a:solidFill>
                <a:srgbClr val="36647E"/>
              </a:solidFill>
              <a:latin typeface="Arial"/>
              <a:cs typeface="Arial"/>
            </a:endParaRPr>
          </a:p>
        </p:txBody>
      </p:sp>
      <p:sp>
        <p:nvSpPr>
          <p:cNvPr id="4" name="Content Placeholder 3"/>
          <p:cNvSpPr>
            <a:spLocks noGrp="1"/>
          </p:cNvSpPr>
          <p:nvPr>
            <p:ph idx="4294967295"/>
          </p:nvPr>
        </p:nvSpPr>
        <p:spPr>
          <a:xfrm>
            <a:off x="457200" y="1981199"/>
            <a:ext cx="8229600" cy="3810001"/>
          </a:xfrm>
          <a:prstGeom prst="rect">
            <a:avLst/>
          </a:prstGeom>
        </p:spPr>
        <p:txBody>
          <a:bodyPr>
            <a:normAutofit/>
          </a:bodyPr>
          <a:lstStyle/>
          <a:p>
            <a:pPr marL="457200" indent="-457200">
              <a:buFont typeface="+mj-lt"/>
              <a:buAutoNum type="arabicPeriod"/>
            </a:pPr>
            <a:r>
              <a:rPr lang="en-US" sz="2800" dirty="0" smtClean="0">
                <a:solidFill>
                  <a:schemeClr val="tx1">
                    <a:lumMod val="50000"/>
                    <a:lumOff val="50000"/>
                  </a:schemeClr>
                </a:solidFill>
                <a:latin typeface="Arial" panose="020B0604020202020204" pitchFamily="34" charset="0"/>
                <a:cs typeface="Arial" panose="020B0604020202020204" pitchFamily="34" charset="0"/>
              </a:rPr>
              <a:t>Student health or </a:t>
            </a:r>
            <a:br>
              <a:rPr lang="en-US" sz="2800" dirty="0" smtClean="0">
                <a:solidFill>
                  <a:schemeClr val="tx1">
                    <a:lumMod val="50000"/>
                    <a:lumOff val="50000"/>
                  </a:schemeClr>
                </a:solidFill>
                <a:latin typeface="Arial" panose="020B0604020202020204" pitchFamily="34" charset="0"/>
                <a:cs typeface="Arial" panose="020B0604020202020204" pitchFamily="34" charset="0"/>
              </a:rPr>
            </a:br>
            <a:r>
              <a:rPr lang="en-US" sz="2800" dirty="0" smtClean="0">
                <a:solidFill>
                  <a:schemeClr val="tx1">
                    <a:lumMod val="50000"/>
                    <a:lumOff val="50000"/>
                  </a:schemeClr>
                </a:solidFill>
                <a:latin typeface="Arial" panose="020B0604020202020204" pitchFamily="34" charset="0"/>
                <a:cs typeface="Arial" panose="020B0604020202020204" pitchFamily="34" charset="0"/>
              </a:rPr>
              <a:t>wellness </a:t>
            </a:r>
            <a:r>
              <a:rPr lang="en-US" sz="2800" dirty="0">
                <a:solidFill>
                  <a:schemeClr val="tx1">
                    <a:lumMod val="50000"/>
                    <a:lumOff val="50000"/>
                  </a:schemeClr>
                </a:solidFill>
                <a:latin typeface="Arial" panose="020B0604020202020204" pitchFamily="34" charset="0"/>
                <a:cs typeface="Arial" panose="020B0604020202020204" pitchFamily="34" charset="0"/>
              </a:rPr>
              <a:t>c</a:t>
            </a:r>
            <a:r>
              <a:rPr lang="en-US" sz="2800" dirty="0" smtClean="0">
                <a:solidFill>
                  <a:schemeClr val="tx1">
                    <a:lumMod val="50000"/>
                    <a:lumOff val="50000"/>
                  </a:schemeClr>
                </a:solidFill>
                <a:latin typeface="Arial" panose="020B0604020202020204" pitchFamily="34" charset="0"/>
                <a:cs typeface="Arial" panose="020B0604020202020204" pitchFamily="34" charset="0"/>
              </a:rPr>
              <a:t>enter</a:t>
            </a:r>
          </a:p>
          <a:p>
            <a:pPr marL="457200" indent="-457200">
              <a:buFont typeface="+mj-lt"/>
              <a:buAutoNum type="arabicPeriod"/>
            </a:pPr>
            <a:r>
              <a:rPr lang="en-US" sz="2800" dirty="0" smtClean="0">
                <a:solidFill>
                  <a:schemeClr val="tx1">
                    <a:lumMod val="50000"/>
                    <a:lumOff val="50000"/>
                  </a:schemeClr>
                </a:solidFill>
                <a:latin typeface="Arial" panose="020B0604020202020204" pitchFamily="34" charset="0"/>
                <a:cs typeface="Arial" panose="020B0604020202020204" pitchFamily="34" charset="0"/>
              </a:rPr>
              <a:t>Campus Recovery Programs</a:t>
            </a:r>
          </a:p>
          <a:p>
            <a:pPr marL="457200" indent="-457200">
              <a:buFont typeface="+mj-lt"/>
              <a:buAutoNum type="arabicPeriod"/>
            </a:pPr>
            <a:r>
              <a:rPr lang="en-US" sz="2800" dirty="0" smtClean="0">
                <a:solidFill>
                  <a:schemeClr val="tx1">
                    <a:lumMod val="50000"/>
                    <a:lumOff val="50000"/>
                  </a:schemeClr>
                </a:solidFill>
                <a:latin typeface="Arial" panose="020B0604020202020204" pitchFamily="34" charset="0"/>
                <a:cs typeface="Arial" panose="020B0604020202020204" pitchFamily="34" charset="0"/>
              </a:rPr>
              <a:t>College or university                                      counseling services</a:t>
            </a:r>
          </a:p>
          <a:p>
            <a:pPr marL="457200" indent="-457200">
              <a:buFont typeface="+mj-lt"/>
              <a:buAutoNum type="arabicPeriod"/>
            </a:pPr>
            <a:r>
              <a:rPr lang="en-US" sz="2800" dirty="0" smtClean="0">
                <a:solidFill>
                  <a:schemeClr val="tx1">
                    <a:lumMod val="50000"/>
                    <a:lumOff val="50000"/>
                  </a:schemeClr>
                </a:solidFill>
                <a:latin typeface="Arial" panose="020B0604020202020204" pitchFamily="34" charset="0"/>
                <a:cs typeface="Arial" panose="020B0604020202020204" pitchFamily="34" charset="0"/>
              </a:rPr>
              <a:t>Academic advisors</a:t>
            </a:r>
            <a:endParaRPr lang="en-US" sz="2800" dirty="0">
              <a:solidFill>
                <a:schemeClr val="tx1">
                  <a:lumMod val="50000"/>
                  <a:lumOff val="50000"/>
                </a:schemeClr>
              </a:solidFill>
              <a:latin typeface="Arial" panose="020B0604020202020204" pitchFamily="34" charset="0"/>
              <a:cs typeface="Arial" panose="020B0604020202020204" pitchFamily="34" charset="0"/>
            </a:endParaRPr>
          </a:p>
          <a:p>
            <a:pPr marL="457200" indent="-457200">
              <a:buFont typeface="+mj-lt"/>
              <a:buAutoNum type="arabicPeriod"/>
            </a:pPr>
            <a:endParaRPr lang="en-US" sz="2800" dirty="0" smtClean="0">
              <a:solidFill>
                <a:schemeClr val="tx1">
                  <a:lumMod val="50000"/>
                  <a:lumOff val="50000"/>
                </a:schemeClr>
              </a:solidFill>
              <a:latin typeface="Arial" panose="020B0604020202020204" pitchFamily="34" charset="0"/>
              <a:cs typeface="Arial" panose="020B0604020202020204" pitchFamily="34" charset="0"/>
            </a:endParaRPr>
          </a:p>
          <a:p>
            <a:pPr marL="457200" indent="-457200">
              <a:buFont typeface="+mj-lt"/>
              <a:buAutoNum type="arabicPeriod"/>
            </a:pPr>
            <a:endParaRPr lang="en-US" sz="2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16</a:t>
            </a:r>
            <a:endParaRPr lang="en-US" dirty="0"/>
          </a:p>
        </p:txBody>
      </p:sp>
      <p:grpSp>
        <p:nvGrpSpPr>
          <p:cNvPr id="8" name="Group 7"/>
          <p:cNvGrpSpPr/>
          <p:nvPr/>
        </p:nvGrpSpPr>
        <p:grpSpPr>
          <a:xfrm>
            <a:off x="232936" y="6324600"/>
            <a:ext cx="7001728" cy="458755"/>
            <a:chOff x="232936" y="6324600"/>
            <a:chExt cx="7001728" cy="458755"/>
          </a:xfrm>
        </p:grpSpPr>
        <p:sp>
          <p:nvSpPr>
            <p:cNvPr id="9" name="TextBox 8"/>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704118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idx="4294967295"/>
          </p:nvPr>
        </p:nvSpPr>
        <p:spPr>
          <a:xfrm>
            <a:off x="559335" y="1600200"/>
            <a:ext cx="6781800" cy="1143000"/>
          </a:xfrm>
          <a:prstGeom prst="rect">
            <a:avLst/>
          </a:prstGeom>
        </p:spPr>
        <p:txBody>
          <a:bodyPr>
            <a:noAutofit/>
          </a:bodyPr>
          <a:lstStyle/>
          <a:p>
            <a:pPr algn="l"/>
            <a:r>
              <a:rPr lang="en-US" sz="5700" dirty="0" smtClean="0">
                <a:solidFill>
                  <a:srgbClr val="36647E"/>
                </a:solidFill>
                <a:latin typeface="Arial"/>
                <a:cs typeface="Arial"/>
              </a:rPr>
              <a:t>Share the information</a:t>
            </a:r>
            <a:endParaRPr lang="en-US" sz="5700" dirty="0">
              <a:solidFill>
                <a:srgbClr val="36647E"/>
              </a:solidFill>
              <a:latin typeface="Arial"/>
              <a:cs typeface="Arial"/>
            </a:endParaRPr>
          </a:p>
        </p:txBody>
      </p:sp>
      <p:pic>
        <p:nvPicPr>
          <p:cNvPr id="2" name="Picture 1"/>
          <p:cNvPicPr>
            <a:picLocks noChangeAspect="1"/>
          </p:cNvPicPr>
          <p:nvPr/>
        </p:nvPicPr>
        <p:blipFill>
          <a:blip r:embed="rId4" cstate="print"/>
          <a:srcRect r="40043"/>
          <a:stretch>
            <a:fillRect/>
          </a:stretch>
        </p:blipFill>
        <p:spPr>
          <a:xfrm>
            <a:off x="5538270" y="762000"/>
            <a:ext cx="3605730" cy="5105400"/>
          </a:xfrm>
          <a:prstGeom prst="rect">
            <a:avLst/>
          </a:prstGeom>
        </p:spPr>
      </p:pic>
      <p:sp>
        <p:nvSpPr>
          <p:cNvPr id="3" name="TextBox 2"/>
          <p:cNvSpPr txBox="1"/>
          <p:nvPr/>
        </p:nvSpPr>
        <p:spPr>
          <a:xfrm>
            <a:off x="590495" y="3581400"/>
            <a:ext cx="5048305" cy="615553"/>
          </a:xfrm>
          <a:prstGeom prst="rect">
            <a:avLst/>
          </a:prstGeom>
          <a:noFill/>
        </p:spPr>
        <p:txBody>
          <a:bodyPr wrap="none" rtlCol="0">
            <a:spAutoFit/>
          </a:bodyPr>
          <a:lstStyle/>
          <a:p>
            <a:r>
              <a:rPr lang="en-US" sz="3400" b="1" dirty="0" smtClean="0">
                <a:solidFill>
                  <a:srgbClr val="48BAC8"/>
                </a:solidFill>
                <a:latin typeface="Arial"/>
                <a:cs typeface="Arial"/>
              </a:rPr>
              <a:t>Visit: GenerationRx.org</a:t>
            </a:r>
            <a:endParaRPr lang="en-US" sz="3400" b="1" dirty="0">
              <a:solidFill>
                <a:srgbClr val="48BAC8"/>
              </a:solidFill>
              <a:latin typeface="Arial"/>
              <a:cs typeface="Arial"/>
            </a:endParaRPr>
          </a:p>
        </p:txBody>
      </p:sp>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17</a:t>
            </a:r>
            <a:endParaRPr lang="en-US" dirty="0"/>
          </a:p>
        </p:txBody>
      </p:sp>
      <p:grpSp>
        <p:nvGrpSpPr>
          <p:cNvPr id="9" name="Group 8"/>
          <p:cNvGrpSpPr/>
          <p:nvPr/>
        </p:nvGrpSpPr>
        <p:grpSpPr>
          <a:xfrm>
            <a:off x="232936" y="6324600"/>
            <a:ext cx="7001728" cy="458755"/>
            <a:chOff x="232936" y="6324600"/>
            <a:chExt cx="7001728" cy="458755"/>
          </a:xfrm>
        </p:grpSpPr>
        <p:sp>
          <p:nvSpPr>
            <p:cNvPr id="10" name="TextBox 9"/>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4136300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226"/>
          <a:stretch/>
        </p:blipFill>
        <p:spPr>
          <a:xfrm>
            <a:off x="4572000" y="1219200"/>
            <a:ext cx="4572000" cy="3063701"/>
          </a:xfrm>
          <a:prstGeom prst="rect">
            <a:avLst/>
          </a:prstGeom>
        </p:spPr>
      </p:pic>
      <p:sp>
        <p:nvSpPr>
          <p:cNvPr id="19" name="Title 2"/>
          <p:cNvSpPr>
            <a:spLocks noGrp="1"/>
          </p:cNvSpPr>
          <p:nvPr>
            <p:ph type="title" idx="4294967295"/>
          </p:nvPr>
        </p:nvSpPr>
        <p:spPr>
          <a:xfrm>
            <a:off x="152400" y="376581"/>
            <a:ext cx="8610607" cy="663628"/>
          </a:xfrm>
          <a:prstGeom prst="rect">
            <a:avLst/>
          </a:prstGeom>
        </p:spPr>
        <p:txBody>
          <a:bodyPr>
            <a:noAutofit/>
          </a:bodyPr>
          <a:lstStyle/>
          <a:p>
            <a:pPr algn="l"/>
            <a:r>
              <a:rPr lang="en-US" sz="4000" b="1" dirty="0" smtClean="0">
                <a:solidFill>
                  <a:srgbClr val="36647E"/>
                </a:solidFill>
                <a:latin typeface="Arial"/>
                <a:cs typeface="Arial"/>
              </a:rPr>
              <a:t>Rising above the opioid epidemic:</a:t>
            </a:r>
            <a:endParaRPr lang="en-US" sz="4000" b="1" dirty="0">
              <a:solidFill>
                <a:srgbClr val="36647E"/>
              </a:solidFill>
              <a:latin typeface="Arial"/>
              <a:cs typeface="Arial"/>
            </a:endParaRPr>
          </a:p>
        </p:txBody>
      </p:sp>
      <p:sp>
        <p:nvSpPr>
          <p:cNvPr id="21" name="Content Placeholder 6"/>
          <p:cNvSpPr txBox="1">
            <a:spLocks/>
          </p:cNvSpPr>
          <p:nvPr/>
        </p:nvSpPr>
        <p:spPr>
          <a:xfrm>
            <a:off x="730462" y="1486203"/>
            <a:ext cx="6737138" cy="4533597"/>
          </a:xfrm>
          <a:prstGeom prst="rect">
            <a:avLst/>
          </a:prstGeom>
        </p:spPr>
        <p:txBody>
          <a:bodyPr vert="horz" lIns="91440" tIns="45720" rIns="91440" bIns="45720" rtlCol="0">
            <a:noAutofit/>
          </a:bodyPr>
          <a:lstStyle/>
          <a:p>
            <a:pPr marR="0" lvl="0" algn="l" defTabSz="914400" rtl="0" eaLnBrk="1" fontAlgn="auto" latinLnBrk="0" hangingPunct="1">
              <a:spcBef>
                <a:spcPct val="20000"/>
              </a:spcBef>
              <a:spcAft>
                <a:spcPts val="0"/>
              </a:spcAft>
              <a:buClrTx/>
              <a:buSzTx/>
              <a:tabLst/>
              <a:defRPr/>
            </a:pPr>
            <a:r>
              <a:rPr kumimoji="0" lang="en-US" sz="2400" b="1" u="none" strike="noStrike" kern="1200" cap="none" spc="0" normalizeH="0" baseline="0" noProof="0" dirty="0" smtClean="0">
                <a:ln>
                  <a:noFill/>
                </a:ln>
                <a:solidFill>
                  <a:schemeClr val="tx1">
                    <a:lumMod val="50000"/>
                    <a:lumOff val="50000"/>
                  </a:schemeClr>
                </a:solidFill>
                <a:effectLst/>
                <a:uLnTx/>
                <a:uFillTx/>
                <a:latin typeface="Arial"/>
                <a:cs typeface="Arial"/>
              </a:rPr>
              <a:t>Only use prescribed </a:t>
            </a:r>
            <a:br>
              <a:rPr kumimoji="0" lang="en-US" sz="2400" b="1" u="none" strike="noStrike" kern="1200" cap="none" spc="0" normalizeH="0" baseline="0" noProof="0" dirty="0" smtClean="0">
                <a:ln>
                  <a:noFill/>
                </a:ln>
                <a:solidFill>
                  <a:schemeClr val="tx1">
                    <a:lumMod val="50000"/>
                    <a:lumOff val="50000"/>
                  </a:schemeClr>
                </a:solidFill>
                <a:effectLst/>
                <a:uLnTx/>
                <a:uFillTx/>
                <a:latin typeface="Arial"/>
                <a:cs typeface="Arial"/>
              </a:rPr>
            </a:br>
            <a:r>
              <a:rPr kumimoji="0" lang="en-US" sz="2400" b="1" u="none" strike="noStrike" kern="1200" cap="none" spc="0" normalizeH="0" baseline="0" noProof="0" dirty="0" smtClean="0">
                <a:ln>
                  <a:noFill/>
                </a:ln>
                <a:solidFill>
                  <a:schemeClr val="tx1">
                    <a:lumMod val="50000"/>
                    <a:lumOff val="50000"/>
                  </a:schemeClr>
                </a:solidFill>
                <a:effectLst/>
                <a:uLnTx/>
                <a:uFillTx/>
                <a:latin typeface="Arial"/>
                <a:cs typeface="Arial"/>
              </a:rPr>
              <a:t>opioids as instructed by </a:t>
            </a:r>
            <a:br>
              <a:rPr kumimoji="0" lang="en-US" sz="2400" b="1" u="none" strike="noStrike" kern="1200" cap="none" spc="0" normalizeH="0" baseline="0" noProof="0" dirty="0" smtClean="0">
                <a:ln>
                  <a:noFill/>
                </a:ln>
                <a:solidFill>
                  <a:schemeClr val="tx1">
                    <a:lumMod val="50000"/>
                    <a:lumOff val="50000"/>
                  </a:schemeClr>
                </a:solidFill>
                <a:effectLst/>
                <a:uLnTx/>
                <a:uFillTx/>
                <a:latin typeface="Arial"/>
                <a:cs typeface="Arial"/>
              </a:rPr>
            </a:br>
            <a:r>
              <a:rPr kumimoji="0" lang="en-US" sz="2400" b="1" u="none" strike="noStrike" kern="1200" cap="none" spc="0" normalizeH="0" baseline="0" noProof="0" dirty="0" smtClean="0">
                <a:ln>
                  <a:noFill/>
                </a:ln>
                <a:solidFill>
                  <a:schemeClr val="tx1">
                    <a:lumMod val="50000"/>
                    <a:lumOff val="50000"/>
                  </a:schemeClr>
                </a:solidFill>
                <a:effectLst/>
                <a:uLnTx/>
                <a:uFillTx/>
                <a:latin typeface="Arial"/>
                <a:cs typeface="Arial"/>
              </a:rPr>
              <a:t>a healthcare</a:t>
            </a:r>
            <a:r>
              <a:rPr kumimoji="0" lang="en-US" sz="2400" b="1" u="none" strike="noStrike" kern="1200" cap="none" spc="0" normalizeH="0" noProof="0" dirty="0" smtClean="0">
                <a:ln>
                  <a:noFill/>
                </a:ln>
                <a:solidFill>
                  <a:schemeClr val="tx1">
                    <a:lumMod val="50000"/>
                    <a:lumOff val="50000"/>
                  </a:schemeClr>
                </a:solidFill>
                <a:effectLst/>
                <a:uLnTx/>
                <a:uFillTx/>
                <a:latin typeface="Arial"/>
                <a:cs typeface="Arial"/>
              </a:rPr>
              <a:t> professional</a:t>
            </a:r>
            <a:endParaRPr kumimoji="0" lang="en-US" sz="2400" b="1" u="none" strike="noStrike" kern="1200" cap="none" spc="0" normalizeH="0" baseline="0" noProof="0" dirty="0" smtClean="0">
              <a:ln>
                <a:noFill/>
              </a:ln>
              <a:solidFill>
                <a:srgbClr val="7F7F7F"/>
              </a:solidFill>
              <a:effectLst/>
              <a:uLnTx/>
              <a:uFillTx/>
              <a:latin typeface="Arial"/>
              <a:cs typeface="Arial"/>
            </a:endParaRPr>
          </a:p>
          <a:p>
            <a:pPr marR="0" lvl="0" algn="l" defTabSz="914400" rtl="0" eaLnBrk="1" fontAlgn="auto" latinLnBrk="0" hangingPunct="1">
              <a:lnSpc>
                <a:spcPct val="150000"/>
              </a:lnSpc>
              <a:spcBef>
                <a:spcPct val="20000"/>
              </a:spcBef>
              <a:spcAft>
                <a:spcPts val="0"/>
              </a:spcAft>
              <a:buClrTx/>
              <a:buSzTx/>
              <a:tabLst/>
              <a:defRPr/>
            </a:pPr>
            <a:r>
              <a:rPr lang="en-US" sz="2400" b="1" dirty="0" smtClean="0">
                <a:solidFill>
                  <a:srgbClr val="7F7F7F"/>
                </a:solidFill>
                <a:latin typeface="Arial"/>
                <a:cs typeface="Arial"/>
              </a:rPr>
              <a:t>Secure medications</a:t>
            </a:r>
            <a:endParaRPr kumimoji="0" lang="en-US" sz="2400" b="1" u="none" strike="noStrike" kern="1200" cap="none" spc="0" normalizeH="0" baseline="0" noProof="0" dirty="0" smtClean="0">
              <a:ln>
                <a:noFill/>
              </a:ln>
              <a:solidFill>
                <a:srgbClr val="7F7F7F"/>
              </a:solidFill>
              <a:effectLst/>
              <a:uLnTx/>
              <a:uFillTx/>
              <a:latin typeface="Arial"/>
              <a:cs typeface="Arial"/>
            </a:endParaRPr>
          </a:p>
          <a:p>
            <a:pPr marR="0" lvl="0" algn="l" defTabSz="914400" rtl="0" eaLnBrk="1" fontAlgn="auto" latinLnBrk="0" hangingPunct="1">
              <a:lnSpc>
                <a:spcPct val="150000"/>
              </a:lnSpc>
              <a:spcBef>
                <a:spcPct val="20000"/>
              </a:spcBef>
              <a:spcAft>
                <a:spcPts val="0"/>
              </a:spcAft>
              <a:buClrTx/>
              <a:buSzTx/>
              <a:tabLst/>
              <a:defRPr/>
            </a:pPr>
            <a:r>
              <a:rPr lang="en-US" sz="2400" b="1" noProof="0" dirty="0" smtClean="0">
                <a:solidFill>
                  <a:schemeClr val="tx1">
                    <a:lumMod val="50000"/>
                    <a:lumOff val="50000"/>
                  </a:schemeClr>
                </a:solidFill>
                <a:latin typeface="Arial"/>
                <a:cs typeface="Arial"/>
              </a:rPr>
              <a:t>Avoid mixing drugs</a:t>
            </a:r>
          </a:p>
          <a:p>
            <a:pPr marR="0" lvl="0" algn="l" defTabSz="914400" rtl="0" eaLnBrk="1" fontAlgn="auto" latinLnBrk="0" hangingPunct="1">
              <a:lnSpc>
                <a:spcPct val="150000"/>
              </a:lnSpc>
              <a:spcBef>
                <a:spcPct val="20000"/>
              </a:spcBef>
              <a:spcAft>
                <a:spcPts val="0"/>
              </a:spcAft>
              <a:buClrTx/>
              <a:buSzTx/>
              <a:tabLst/>
              <a:defRPr/>
            </a:pPr>
            <a:r>
              <a:rPr kumimoji="0" lang="en-US" sz="2400" b="1" u="none" strike="noStrike" kern="1200" cap="none" spc="0" normalizeH="0" baseline="0" dirty="0" smtClean="0">
                <a:ln>
                  <a:noFill/>
                </a:ln>
                <a:solidFill>
                  <a:schemeClr val="tx1">
                    <a:lumMod val="50000"/>
                    <a:lumOff val="50000"/>
                  </a:schemeClr>
                </a:solidFill>
                <a:effectLst/>
                <a:uLnTx/>
                <a:uFillTx/>
                <a:latin typeface="Arial"/>
                <a:cs typeface="Arial"/>
              </a:rPr>
              <a:t>Seek</a:t>
            </a:r>
            <a:r>
              <a:rPr kumimoji="0" lang="en-US" sz="2400" b="1" u="none" strike="noStrike" kern="1200" cap="none" spc="0" normalizeH="0" dirty="0" smtClean="0">
                <a:ln>
                  <a:noFill/>
                </a:ln>
                <a:solidFill>
                  <a:schemeClr val="tx1">
                    <a:lumMod val="50000"/>
                    <a:lumOff val="50000"/>
                  </a:schemeClr>
                </a:solidFill>
                <a:effectLst/>
                <a:uLnTx/>
                <a:uFillTx/>
                <a:latin typeface="Arial"/>
                <a:cs typeface="Arial"/>
              </a:rPr>
              <a:t> positive alternatives</a:t>
            </a:r>
          </a:p>
          <a:p>
            <a:pPr marR="0" lvl="0" algn="l" defTabSz="914400" rtl="0" eaLnBrk="1" fontAlgn="auto" latinLnBrk="0" hangingPunct="1">
              <a:lnSpc>
                <a:spcPct val="150000"/>
              </a:lnSpc>
              <a:spcBef>
                <a:spcPct val="20000"/>
              </a:spcBef>
              <a:spcAft>
                <a:spcPts val="0"/>
              </a:spcAft>
              <a:buClrTx/>
              <a:buSzTx/>
              <a:tabLst/>
              <a:defRPr/>
            </a:pPr>
            <a:r>
              <a:rPr lang="en-US" sz="2400" b="1" baseline="0" noProof="0" dirty="0" smtClean="0">
                <a:solidFill>
                  <a:schemeClr val="tx1">
                    <a:lumMod val="50000"/>
                    <a:lumOff val="50000"/>
                  </a:schemeClr>
                </a:solidFill>
                <a:latin typeface="Arial"/>
                <a:cs typeface="Arial"/>
              </a:rPr>
              <a:t>Ask fo</a:t>
            </a:r>
            <a:r>
              <a:rPr lang="en-US" sz="2400" b="1" dirty="0" smtClean="0">
                <a:solidFill>
                  <a:schemeClr val="tx1">
                    <a:lumMod val="50000"/>
                    <a:lumOff val="50000"/>
                  </a:schemeClr>
                </a:solidFill>
                <a:latin typeface="Arial"/>
                <a:cs typeface="Arial"/>
              </a:rPr>
              <a:t>r help</a:t>
            </a:r>
            <a:endParaRPr kumimoji="0" lang="en-US" sz="2400" b="1" u="none" strike="noStrike" kern="1200" cap="none" spc="0" normalizeH="0" baseline="0" noProof="0" dirty="0">
              <a:ln>
                <a:noFill/>
              </a:ln>
              <a:solidFill>
                <a:schemeClr val="tx1">
                  <a:lumMod val="50000"/>
                  <a:lumOff val="50000"/>
                </a:schemeClr>
              </a:solidFill>
              <a:effectLst/>
              <a:uLnTx/>
              <a:uFillTx/>
              <a:latin typeface="Arial"/>
              <a:cs typeface="Arial"/>
            </a:endParaRPr>
          </a:p>
        </p:txBody>
      </p:sp>
      <p:sp>
        <p:nvSpPr>
          <p:cNvPr id="8"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5</a:t>
            </a:r>
            <a:endParaRPr lang="en-US" dirty="0"/>
          </a:p>
        </p:txBody>
      </p:sp>
      <p:pic>
        <p:nvPicPr>
          <p:cNvPr id="11" name="Picture 10"/>
          <p:cNvPicPr>
            <a:picLocks noChangeAspect="1"/>
          </p:cNvPicPr>
          <p:nvPr/>
        </p:nvPicPr>
        <p:blipFill>
          <a:blip r:embed="rId5"/>
          <a:stretch>
            <a:fillRect/>
          </a:stretch>
        </p:blipFill>
        <p:spPr>
          <a:xfrm>
            <a:off x="273262" y="1470212"/>
            <a:ext cx="457200" cy="457200"/>
          </a:xfrm>
          <a:prstGeom prst="rect">
            <a:avLst/>
          </a:prstGeom>
        </p:spPr>
      </p:pic>
      <p:pic>
        <p:nvPicPr>
          <p:cNvPr id="12" name="Picture 11"/>
          <p:cNvPicPr>
            <a:picLocks noChangeAspect="1"/>
          </p:cNvPicPr>
          <p:nvPr/>
        </p:nvPicPr>
        <p:blipFill>
          <a:blip r:embed="rId6"/>
          <a:stretch>
            <a:fillRect/>
          </a:stretch>
        </p:blipFill>
        <p:spPr>
          <a:xfrm>
            <a:off x="273262" y="2819400"/>
            <a:ext cx="457200" cy="457200"/>
          </a:xfrm>
          <a:prstGeom prst="rect">
            <a:avLst/>
          </a:prstGeom>
        </p:spPr>
      </p:pic>
      <p:pic>
        <p:nvPicPr>
          <p:cNvPr id="13" name="Picture 12"/>
          <p:cNvPicPr>
            <a:picLocks noChangeAspect="1"/>
          </p:cNvPicPr>
          <p:nvPr/>
        </p:nvPicPr>
        <p:blipFill>
          <a:blip r:embed="rId7"/>
          <a:stretch>
            <a:fillRect/>
          </a:stretch>
        </p:blipFill>
        <p:spPr>
          <a:xfrm>
            <a:off x="273262" y="3429000"/>
            <a:ext cx="457200" cy="4572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262" y="4038600"/>
            <a:ext cx="457200" cy="45720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262" y="4648200"/>
            <a:ext cx="457200" cy="457200"/>
          </a:xfrm>
          <a:prstGeom prst="rect">
            <a:avLst/>
          </a:prstGeom>
        </p:spPr>
      </p:pic>
      <p:grpSp>
        <p:nvGrpSpPr>
          <p:cNvPr id="15" name="Group 14"/>
          <p:cNvGrpSpPr/>
          <p:nvPr/>
        </p:nvGrpSpPr>
        <p:grpSpPr>
          <a:xfrm>
            <a:off x="232936" y="6324600"/>
            <a:ext cx="7001728" cy="458755"/>
            <a:chOff x="232936" y="6324600"/>
            <a:chExt cx="7001728" cy="458755"/>
          </a:xfrm>
        </p:grpSpPr>
        <p:sp>
          <p:nvSpPr>
            <p:cNvPr id="16" name="TextBox 15"/>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57692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p:cNvPicPr>
            <a:picLocks noChangeAspect="1"/>
          </p:cNvPicPr>
          <p:nvPr/>
        </p:nvPicPr>
        <p:blipFill>
          <a:blip r:embed="rId5" cstate="print"/>
          <a:stretch>
            <a:fillRect/>
          </a:stretch>
        </p:blipFill>
        <p:spPr>
          <a:xfrm rot="16200000" flipH="1">
            <a:off x="5915147" y="3230219"/>
            <a:ext cx="3064563" cy="2819399"/>
          </a:xfrm>
          <a:prstGeom prst="rect">
            <a:avLst/>
          </a:prstGeom>
        </p:spPr>
      </p:pic>
      <p:sp>
        <p:nvSpPr>
          <p:cNvPr id="5" name="Title 2"/>
          <p:cNvSpPr txBox="1">
            <a:spLocks/>
          </p:cNvSpPr>
          <p:nvPr/>
        </p:nvSpPr>
        <p:spPr>
          <a:xfrm>
            <a:off x="6477000" y="3869637"/>
            <a:ext cx="2590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schemeClr val="tx1">
                    <a:lumMod val="65000"/>
                    <a:lumOff val="35000"/>
                  </a:schemeClr>
                </a:solidFill>
                <a:latin typeface="Arial"/>
                <a:cs typeface="Arial"/>
              </a:rPr>
              <a:t>Follow us </a:t>
            </a:r>
          </a:p>
          <a:p>
            <a:pPr algn="l"/>
            <a:r>
              <a:rPr lang="en-US" sz="2400" b="1" dirty="0" smtClean="0">
                <a:solidFill>
                  <a:schemeClr val="tx1">
                    <a:lumMod val="65000"/>
                    <a:lumOff val="35000"/>
                  </a:schemeClr>
                </a:solidFill>
                <a:latin typeface="Arial"/>
                <a:cs typeface="Arial"/>
              </a:rPr>
              <a:t>@</a:t>
            </a:r>
            <a:r>
              <a:rPr lang="en-US" sz="2400" b="1" dirty="0" err="1" smtClean="0">
                <a:solidFill>
                  <a:schemeClr val="tx1">
                    <a:lumMod val="65000"/>
                    <a:lumOff val="35000"/>
                  </a:schemeClr>
                </a:solidFill>
                <a:latin typeface="Arial"/>
                <a:cs typeface="Arial"/>
              </a:rPr>
              <a:t>TheGenRx</a:t>
            </a:r>
            <a:endParaRPr lang="en-US" sz="2400" b="1" dirty="0">
              <a:solidFill>
                <a:schemeClr val="tx1">
                  <a:lumMod val="65000"/>
                  <a:lumOff val="35000"/>
                </a:schemeClr>
              </a:solidFill>
              <a:latin typeface="Arial"/>
              <a:cs typeface="Arial"/>
            </a:endParaRPr>
          </a:p>
        </p:txBody>
      </p:sp>
      <p:sp>
        <p:nvSpPr>
          <p:cNvPr id="7" name="Title 2"/>
          <p:cNvSpPr txBox="1">
            <a:spLocks/>
          </p:cNvSpPr>
          <p:nvPr/>
        </p:nvSpPr>
        <p:spPr>
          <a:xfrm>
            <a:off x="2933700" y="2118741"/>
            <a:ext cx="3276600" cy="47205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solidFill>
                  <a:schemeClr val="bg1"/>
                </a:solidFill>
                <a:latin typeface="Arial"/>
                <a:cs typeface="Arial"/>
              </a:rPr>
              <a:t>GenerationRx.org</a:t>
            </a:r>
            <a:endParaRPr lang="en-US" sz="2400" b="1" dirty="0">
              <a:solidFill>
                <a:schemeClr val="bg1"/>
              </a:solidFill>
              <a:latin typeface="Arial"/>
              <a:cs typeface="Arial"/>
            </a:endParaRP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3199" y="4800600"/>
            <a:ext cx="1853681" cy="432286"/>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1304" y="1066800"/>
            <a:ext cx="5041392" cy="1097280"/>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5600" y="6178412"/>
            <a:ext cx="1988831" cy="450988"/>
          </a:xfrm>
          <a:prstGeom prst="rect">
            <a:avLst/>
          </a:prstGeom>
        </p:spPr>
      </p:pic>
      <p:grpSp>
        <p:nvGrpSpPr>
          <p:cNvPr id="12" name="Group 11"/>
          <p:cNvGrpSpPr/>
          <p:nvPr/>
        </p:nvGrpSpPr>
        <p:grpSpPr>
          <a:xfrm>
            <a:off x="232936" y="6324600"/>
            <a:ext cx="7001728" cy="458755"/>
            <a:chOff x="232936" y="6324600"/>
            <a:chExt cx="7001728" cy="458755"/>
          </a:xfrm>
        </p:grpSpPr>
        <p:sp>
          <p:nvSpPr>
            <p:cNvPr id="13" name="TextBox 12"/>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761296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143000"/>
            <a:ext cx="4091498" cy="4874172"/>
          </a:xfrm>
          <a:prstGeom prst="rect">
            <a:avLst/>
          </a:prstGeom>
        </p:spPr>
      </p:pic>
      <p:pic>
        <p:nvPicPr>
          <p:cNvPr id="15" name="Picture 14"/>
          <p:cNvPicPr>
            <a:picLocks noChangeAspect="1"/>
          </p:cNvPicPr>
          <p:nvPr/>
        </p:nvPicPr>
        <p:blipFill>
          <a:blip r:embed="rId5" cstate="print"/>
          <a:stretch>
            <a:fillRect/>
          </a:stretch>
        </p:blipFill>
        <p:spPr>
          <a:xfrm>
            <a:off x="2667000" y="1820917"/>
            <a:ext cx="6477000" cy="3733800"/>
          </a:xfrm>
          <a:prstGeom prst="rect">
            <a:avLst/>
          </a:prstGeom>
        </p:spPr>
      </p:pic>
      <p:sp>
        <p:nvSpPr>
          <p:cNvPr id="17" name="Title 2"/>
          <p:cNvSpPr>
            <a:spLocks noGrp="1"/>
          </p:cNvSpPr>
          <p:nvPr>
            <p:ph type="title" idx="4294967295"/>
          </p:nvPr>
        </p:nvSpPr>
        <p:spPr>
          <a:xfrm>
            <a:off x="3733800" y="685800"/>
            <a:ext cx="5257800" cy="1143000"/>
          </a:xfrm>
          <a:prstGeom prst="rect">
            <a:avLst/>
          </a:prstGeom>
        </p:spPr>
        <p:txBody>
          <a:bodyPr>
            <a:normAutofit/>
          </a:bodyPr>
          <a:lstStyle/>
          <a:p>
            <a:pPr algn="l" eaLnBrk="1" hangingPunct="1"/>
            <a:r>
              <a:rPr lang="en-US" altLang="en-US" sz="5400" b="1" dirty="0" smtClean="0">
                <a:solidFill>
                  <a:srgbClr val="36647E"/>
                </a:solidFill>
                <a:latin typeface="Arial"/>
                <a:cs typeface="Arial"/>
              </a:rPr>
              <a:t>Think about it:</a:t>
            </a:r>
          </a:p>
        </p:txBody>
      </p:sp>
      <p:sp>
        <p:nvSpPr>
          <p:cNvPr id="2" name="Content Placeholder 1"/>
          <p:cNvSpPr>
            <a:spLocks noGrp="1"/>
          </p:cNvSpPr>
          <p:nvPr>
            <p:ph idx="4294967295"/>
          </p:nvPr>
        </p:nvSpPr>
        <p:spPr>
          <a:xfrm>
            <a:off x="3886200" y="2209800"/>
            <a:ext cx="4572000" cy="3429000"/>
          </a:xfrm>
          <a:prstGeom prst="rect">
            <a:avLst/>
          </a:prstGeom>
        </p:spPr>
        <p:txBody>
          <a:bodyPr>
            <a:normAutofit/>
          </a:bodyPr>
          <a:lstStyle/>
          <a:p>
            <a:pPr marL="0" indent="0">
              <a:spcAft>
                <a:spcPts val="1800"/>
              </a:spcAft>
              <a:buNone/>
            </a:pPr>
            <a:r>
              <a:rPr lang="en-US" dirty="0" smtClean="0">
                <a:solidFill>
                  <a:schemeClr val="tx1">
                    <a:lumMod val="50000"/>
                    <a:lumOff val="50000"/>
                  </a:schemeClr>
                </a:solidFill>
                <a:latin typeface="Arial"/>
                <a:cs typeface="Arial"/>
              </a:rPr>
              <a:t>Some people misuse prescription opioid </a:t>
            </a:r>
            <a:br>
              <a:rPr lang="en-US" dirty="0" smtClean="0">
                <a:solidFill>
                  <a:schemeClr val="tx1">
                    <a:lumMod val="50000"/>
                    <a:lumOff val="50000"/>
                  </a:schemeClr>
                </a:solidFill>
                <a:latin typeface="Arial"/>
                <a:cs typeface="Arial"/>
              </a:rPr>
            </a:br>
            <a:r>
              <a:rPr lang="en-US" dirty="0" smtClean="0">
                <a:solidFill>
                  <a:schemeClr val="tx1">
                    <a:lumMod val="50000"/>
                    <a:lumOff val="50000"/>
                  </a:schemeClr>
                </a:solidFill>
                <a:latin typeface="Arial"/>
                <a:cs typeface="Arial"/>
              </a:rPr>
              <a:t>pain relievers…</a:t>
            </a:r>
            <a:endParaRPr lang="en-US" dirty="0" smtClean="0">
              <a:solidFill>
                <a:schemeClr val="tx1">
                  <a:lumMod val="65000"/>
                  <a:lumOff val="35000"/>
                </a:schemeClr>
              </a:solidFill>
              <a:latin typeface="Arial"/>
              <a:cs typeface="Arial"/>
            </a:endParaRPr>
          </a:p>
          <a:p>
            <a:pPr marL="0" indent="0">
              <a:spcAft>
                <a:spcPts val="1800"/>
              </a:spcAft>
              <a:buNone/>
            </a:pPr>
            <a:r>
              <a:rPr lang="en-US" b="1" dirty="0" smtClean="0">
                <a:solidFill>
                  <a:srgbClr val="36647E"/>
                </a:solidFill>
                <a:latin typeface="Arial"/>
                <a:cs typeface="Arial"/>
              </a:rPr>
              <a:t>Do you think this </a:t>
            </a:r>
            <a:br>
              <a:rPr lang="en-US" b="1" dirty="0" smtClean="0">
                <a:solidFill>
                  <a:srgbClr val="36647E"/>
                </a:solidFill>
                <a:latin typeface="Arial"/>
                <a:cs typeface="Arial"/>
              </a:rPr>
            </a:br>
            <a:r>
              <a:rPr lang="en-US" b="1" dirty="0" smtClean="0">
                <a:solidFill>
                  <a:srgbClr val="36647E"/>
                </a:solidFill>
                <a:latin typeface="Arial"/>
                <a:cs typeface="Arial"/>
              </a:rPr>
              <a:t>is a risky decision?</a:t>
            </a:r>
            <a:endParaRPr lang="en-US" b="1" dirty="0">
              <a:solidFill>
                <a:srgbClr val="36647E"/>
              </a:solidFill>
              <a:latin typeface="Arial"/>
              <a:cs typeface="Arial"/>
            </a:endParaRPr>
          </a:p>
        </p:txBody>
      </p:sp>
      <p:sp>
        <p:nvSpPr>
          <p:cNvPr id="8"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2</a:t>
            </a:r>
            <a:endParaRPr lang="en-US" dirty="0"/>
          </a:p>
        </p:txBody>
      </p:sp>
      <p:grpSp>
        <p:nvGrpSpPr>
          <p:cNvPr id="9" name="Group 8"/>
          <p:cNvGrpSpPr/>
          <p:nvPr/>
        </p:nvGrpSpPr>
        <p:grpSpPr>
          <a:xfrm>
            <a:off x="232936" y="6324600"/>
            <a:ext cx="7001728" cy="458755"/>
            <a:chOff x="232936" y="6324600"/>
            <a:chExt cx="7001728" cy="458755"/>
          </a:xfrm>
        </p:grpSpPr>
        <p:sp>
          <p:nvSpPr>
            <p:cNvPr id="10" name="TextBox 9"/>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848491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stretch>
            <a:fillRect/>
          </a:stretch>
        </p:blipFill>
        <p:spPr>
          <a:xfrm rot="16200000" flipH="1">
            <a:off x="2171703" y="-1673155"/>
            <a:ext cx="3809999" cy="8153395"/>
          </a:xfrm>
          <a:prstGeom prst="rect">
            <a:avLst/>
          </a:prstGeom>
        </p:spPr>
      </p:pic>
      <p:sp>
        <p:nvSpPr>
          <p:cNvPr id="12" name="Title 2"/>
          <p:cNvSpPr>
            <a:spLocks noGrp="1"/>
          </p:cNvSpPr>
          <p:nvPr>
            <p:ph type="title" idx="4294967295"/>
          </p:nvPr>
        </p:nvSpPr>
        <p:spPr>
          <a:xfrm>
            <a:off x="533399" y="803343"/>
            <a:ext cx="7620001" cy="3200400"/>
          </a:xfrm>
          <a:prstGeom prst="rect">
            <a:avLst/>
          </a:prstGeom>
        </p:spPr>
        <p:txBody>
          <a:bodyPr>
            <a:noAutofit/>
          </a:bodyPr>
          <a:lstStyle/>
          <a:p>
            <a:pPr algn="l" eaLnBrk="1" hangingPunct="1"/>
            <a:r>
              <a:rPr lang="en-US" altLang="en-US" sz="4800" b="1" dirty="0" smtClean="0">
                <a:solidFill>
                  <a:srgbClr val="36647E"/>
                </a:solidFill>
                <a:latin typeface="Arial"/>
                <a:cs typeface="Arial"/>
              </a:rPr>
              <a:t>Video:</a:t>
            </a:r>
            <a:r>
              <a:rPr lang="en-US" altLang="en-US" sz="4800" b="1" dirty="0">
                <a:solidFill>
                  <a:srgbClr val="36647E"/>
                </a:solidFill>
                <a:latin typeface="Arial"/>
                <a:cs typeface="Arial"/>
              </a:rPr>
              <a:t/>
            </a:r>
            <a:br>
              <a:rPr lang="en-US" altLang="en-US" sz="4800" b="1" dirty="0">
                <a:solidFill>
                  <a:srgbClr val="36647E"/>
                </a:solidFill>
                <a:latin typeface="Arial"/>
                <a:cs typeface="Arial"/>
              </a:rPr>
            </a:br>
            <a:r>
              <a:rPr lang="en-US" altLang="en-US" sz="4800" b="1" dirty="0" smtClean="0">
                <a:solidFill>
                  <a:srgbClr val="36647E"/>
                </a:solidFill>
                <a:latin typeface="Arial"/>
                <a:cs typeface="Arial"/>
              </a:rPr>
              <a:t>The Impact of Misusing Prescription Opioids</a:t>
            </a:r>
          </a:p>
        </p:txBody>
      </p:sp>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3</a:t>
            </a: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9783" y="3266003"/>
            <a:ext cx="5207231" cy="2694680"/>
          </a:xfrm>
          <a:prstGeom prst="rect">
            <a:avLst/>
          </a:prstGeom>
          <a:ln>
            <a:solidFill>
              <a:schemeClr val="tx1"/>
            </a:solidFill>
          </a:ln>
        </p:spPr>
      </p:pic>
      <p:grpSp>
        <p:nvGrpSpPr>
          <p:cNvPr id="9" name="Group 8"/>
          <p:cNvGrpSpPr/>
          <p:nvPr/>
        </p:nvGrpSpPr>
        <p:grpSpPr>
          <a:xfrm>
            <a:off x="232936" y="6324600"/>
            <a:ext cx="7001728" cy="458755"/>
            <a:chOff x="232936" y="6324600"/>
            <a:chExt cx="7001728" cy="458755"/>
          </a:xfrm>
        </p:grpSpPr>
        <p:sp>
          <p:nvSpPr>
            <p:cNvPr id="10" name="TextBox 9"/>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944547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stretch>
            <a:fillRect/>
          </a:stretch>
        </p:blipFill>
        <p:spPr>
          <a:xfrm rot="16200000" flipV="1">
            <a:off x="2667000" y="-1066800"/>
            <a:ext cx="3810000" cy="9144000"/>
          </a:xfrm>
          <a:prstGeom prst="rect">
            <a:avLst/>
          </a:prstGeom>
        </p:spPr>
      </p:pic>
      <p:sp>
        <p:nvSpPr>
          <p:cNvPr id="12" name="Title 2"/>
          <p:cNvSpPr>
            <a:spLocks noGrp="1"/>
          </p:cNvSpPr>
          <p:nvPr>
            <p:ph type="title" idx="4294967295"/>
          </p:nvPr>
        </p:nvSpPr>
        <p:spPr>
          <a:xfrm>
            <a:off x="533400" y="803342"/>
            <a:ext cx="8610600" cy="4454457"/>
          </a:xfrm>
          <a:prstGeom prst="rect">
            <a:avLst/>
          </a:prstGeom>
        </p:spPr>
        <p:txBody>
          <a:bodyPr>
            <a:noAutofit/>
          </a:bodyPr>
          <a:lstStyle/>
          <a:p>
            <a:pPr algn="l" eaLnBrk="1" hangingPunct="1"/>
            <a:r>
              <a:rPr lang="en-US" altLang="en-US" sz="4800" b="1" dirty="0" smtClean="0">
                <a:solidFill>
                  <a:srgbClr val="36647E"/>
                </a:solidFill>
                <a:latin typeface="Arial"/>
                <a:cs typeface="Arial"/>
              </a:rPr>
              <a:t>What do you think?</a:t>
            </a:r>
            <a:r>
              <a:rPr lang="en-US" altLang="en-US" sz="4800" b="1" dirty="0">
                <a:solidFill>
                  <a:srgbClr val="36647E"/>
                </a:solidFill>
                <a:latin typeface="Arial"/>
                <a:cs typeface="Arial"/>
              </a:rPr>
              <a:t/>
            </a:r>
            <a:br>
              <a:rPr lang="en-US" altLang="en-US" sz="4800" b="1" dirty="0">
                <a:solidFill>
                  <a:srgbClr val="36647E"/>
                </a:solidFill>
                <a:latin typeface="Arial"/>
                <a:cs typeface="Arial"/>
              </a:rPr>
            </a:br>
            <a:r>
              <a:rPr lang="en-US" altLang="en-US" sz="4800" b="1" dirty="0" smtClean="0">
                <a:solidFill>
                  <a:srgbClr val="36647E"/>
                </a:solidFill>
                <a:latin typeface="Arial"/>
                <a:cs typeface="Arial"/>
              </a:rPr>
              <a:t/>
            </a:r>
            <a:br>
              <a:rPr lang="en-US" altLang="en-US" sz="4800" b="1" dirty="0" smtClean="0">
                <a:solidFill>
                  <a:srgbClr val="36647E"/>
                </a:solidFill>
                <a:latin typeface="Arial"/>
                <a:cs typeface="Arial"/>
              </a:rPr>
            </a:br>
            <a:r>
              <a:rPr lang="en-US" altLang="en-US" sz="4800" b="1" dirty="0" smtClean="0">
                <a:solidFill>
                  <a:srgbClr val="36647E"/>
                </a:solidFill>
                <a:latin typeface="Arial"/>
                <a:cs typeface="Arial"/>
              </a:rPr>
              <a:t/>
            </a:r>
            <a:br>
              <a:rPr lang="en-US" altLang="en-US" sz="4800" b="1" dirty="0" smtClean="0">
                <a:solidFill>
                  <a:srgbClr val="36647E"/>
                </a:solidFill>
                <a:latin typeface="Arial"/>
                <a:cs typeface="Arial"/>
              </a:rPr>
            </a:br>
            <a:r>
              <a:rPr lang="en-US" altLang="en-US" sz="4800" b="1" dirty="0" smtClean="0">
                <a:solidFill>
                  <a:srgbClr val="36647E"/>
                </a:solidFill>
                <a:latin typeface="Arial"/>
                <a:cs typeface="Arial"/>
              </a:rPr>
              <a:t>Is the misuse of prescription opioids a risky decision?</a:t>
            </a:r>
          </a:p>
        </p:txBody>
      </p:sp>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3</a:t>
            </a:r>
            <a:endParaRPr lang="en-US" dirty="0"/>
          </a:p>
        </p:txBody>
      </p:sp>
      <p:grpSp>
        <p:nvGrpSpPr>
          <p:cNvPr id="6" name="Group 5"/>
          <p:cNvGrpSpPr/>
          <p:nvPr/>
        </p:nvGrpSpPr>
        <p:grpSpPr>
          <a:xfrm>
            <a:off x="232936" y="6324600"/>
            <a:ext cx="7001728" cy="458755"/>
            <a:chOff x="232936" y="6324600"/>
            <a:chExt cx="7001728" cy="458755"/>
          </a:xfrm>
        </p:grpSpPr>
        <p:sp>
          <p:nvSpPr>
            <p:cNvPr id="8" name="TextBox 7"/>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3363194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4</a:t>
            </a:r>
            <a:endParaRPr lang="en-US" dirty="0"/>
          </a:p>
        </p:txBody>
      </p:sp>
      <p:sp>
        <p:nvSpPr>
          <p:cNvPr id="4" name="TextBox 3"/>
          <p:cNvSpPr txBox="1"/>
          <p:nvPr/>
        </p:nvSpPr>
        <p:spPr>
          <a:xfrm>
            <a:off x="2192733" y="3515848"/>
            <a:ext cx="3493800" cy="738664"/>
          </a:xfrm>
          <a:prstGeom prst="rect">
            <a:avLst/>
          </a:prstGeom>
          <a:noFill/>
        </p:spPr>
        <p:txBody>
          <a:bodyPr wrap="square" rtlCol="0">
            <a:spAutoFit/>
          </a:bodyPr>
          <a:lstStyle/>
          <a:p>
            <a:r>
              <a:rPr lang="en-US" sz="4200" b="1" dirty="0">
                <a:solidFill>
                  <a:srgbClr val="92D050"/>
                </a:solidFill>
                <a:latin typeface="Arial" charset="0"/>
                <a:ea typeface="Arial" charset="0"/>
                <a:cs typeface="Arial" charset="0"/>
              </a:rPr>
              <a:t>dependency</a:t>
            </a:r>
          </a:p>
        </p:txBody>
      </p:sp>
      <p:sp>
        <p:nvSpPr>
          <p:cNvPr id="5" name="TextBox 4"/>
          <p:cNvSpPr txBox="1"/>
          <p:nvPr/>
        </p:nvSpPr>
        <p:spPr>
          <a:xfrm>
            <a:off x="3410533" y="1496227"/>
            <a:ext cx="2943860" cy="861774"/>
          </a:xfrm>
          <a:prstGeom prst="rect">
            <a:avLst/>
          </a:prstGeom>
          <a:noFill/>
        </p:spPr>
        <p:txBody>
          <a:bodyPr wrap="square" rtlCol="0">
            <a:spAutoFit/>
          </a:bodyPr>
          <a:lstStyle/>
          <a:p>
            <a:r>
              <a:rPr lang="en-US" sz="5000" dirty="0">
                <a:solidFill>
                  <a:schemeClr val="accent1">
                    <a:lumMod val="75000"/>
                  </a:schemeClr>
                </a:solidFill>
                <a:latin typeface="Arial" charset="0"/>
                <a:ea typeface="Arial" charset="0"/>
                <a:cs typeface="Arial" charset="0"/>
              </a:rPr>
              <a:t>addiction</a:t>
            </a:r>
          </a:p>
        </p:txBody>
      </p:sp>
      <p:sp>
        <p:nvSpPr>
          <p:cNvPr id="7" name="TextBox 6"/>
          <p:cNvSpPr txBox="1"/>
          <p:nvPr/>
        </p:nvSpPr>
        <p:spPr>
          <a:xfrm>
            <a:off x="1486244" y="2209800"/>
            <a:ext cx="3430669" cy="646331"/>
          </a:xfrm>
          <a:prstGeom prst="rect">
            <a:avLst/>
          </a:prstGeom>
          <a:noFill/>
        </p:spPr>
        <p:txBody>
          <a:bodyPr wrap="square" rtlCol="0">
            <a:spAutoFit/>
          </a:bodyPr>
          <a:lstStyle/>
          <a:p>
            <a:r>
              <a:rPr lang="en-US" sz="3600" dirty="0">
                <a:solidFill>
                  <a:srgbClr val="FFC000"/>
                </a:solidFill>
                <a:latin typeface="Arial" charset="0"/>
                <a:ea typeface="Arial" charset="0"/>
                <a:cs typeface="Arial" charset="0"/>
              </a:rPr>
              <a:t>felony offense</a:t>
            </a:r>
          </a:p>
        </p:txBody>
      </p:sp>
      <p:sp>
        <p:nvSpPr>
          <p:cNvPr id="8" name="TextBox 7"/>
          <p:cNvSpPr txBox="1"/>
          <p:nvPr/>
        </p:nvSpPr>
        <p:spPr>
          <a:xfrm>
            <a:off x="5637626" y="3500482"/>
            <a:ext cx="2956560" cy="646331"/>
          </a:xfrm>
          <a:prstGeom prst="rect">
            <a:avLst/>
          </a:prstGeom>
          <a:noFill/>
        </p:spPr>
        <p:txBody>
          <a:bodyPr wrap="square" rtlCol="0">
            <a:spAutoFit/>
          </a:bodyPr>
          <a:lstStyle/>
          <a:p>
            <a:r>
              <a:rPr lang="en-US" dirty="0">
                <a:solidFill>
                  <a:srgbClr val="FFC000"/>
                </a:solidFill>
                <a:latin typeface="Arial" charset="0"/>
                <a:ea typeface="Arial" charset="0"/>
                <a:cs typeface="Arial" charset="0"/>
              </a:rPr>
              <a:t>damaged relationships with family members or friends</a:t>
            </a:r>
            <a:endParaRPr lang="en-US" b="1" dirty="0">
              <a:solidFill>
                <a:srgbClr val="FFC000"/>
              </a:solidFill>
              <a:latin typeface="Arial" charset="0"/>
              <a:ea typeface="Arial" charset="0"/>
              <a:cs typeface="Arial" charset="0"/>
            </a:endParaRPr>
          </a:p>
        </p:txBody>
      </p:sp>
      <p:sp>
        <p:nvSpPr>
          <p:cNvPr id="9" name="TextBox 8"/>
          <p:cNvSpPr txBox="1"/>
          <p:nvPr/>
        </p:nvSpPr>
        <p:spPr>
          <a:xfrm>
            <a:off x="4503434" y="680801"/>
            <a:ext cx="2717218" cy="369332"/>
          </a:xfrm>
          <a:prstGeom prst="rect">
            <a:avLst/>
          </a:prstGeom>
          <a:noFill/>
        </p:spPr>
        <p:txBody>
          <a:bodyPr wrap="square" rtlCol="0">
            <a:spAutoFit/>
          </a:bodyPr>
          <a:lstStyle/>
          <a:p>
            <a:r>
              <a:rPr lang="en-US" b="1" dirty="0">
                <a:solidFill>
                  <a:srgbClr val="FFC000"/>
                </a:solidFill>
                <a:latin typeface="Arial" charset="0"/>
                <a:ea typeface="Arial" charset="0"/>
                <a:cs typeface="Arial" charset="0"/>
              </a:rPr>
              <a:t>expulsion from school</a:t>
            </a:r>
          </a:p>
        </p:txBody>
      </p:sp>
      <p:sp>
        <p:nvSpPr>
          <p:cNvPr id="10" name="TextBox 9"/>
          <p:cNvSpPr txBox="1"/>
          <p:nvPr/>
        </p:nvSpPr>
        <p:spPr>
          <a:xfrm>
            <a:off x="821756" y="3398434"/>
            <a:ext cx="1447800" cy="1015663"/>
          </a:xfrm>
          <a:prstGeom prst="rect">
            <a:avLst/>
          </a:prstGeom>
          <a:noFill/>
        </p:spPr>
        <p:txBody>
          <a:bodyPr wrap="square" rtlCol="0">
            <a:spAutoFit/>
          </a:bodyPr>
          <a:lstStyle/>
          <a:p>
            <a:r>
              <a:rPr lang="en-US" sz="6000" b="1" dirty="0">
                <a:solidFill>
                  <a:schemeClr val="accent1">
                    <a:lumMod val="75000"/>
                  </a:schemeClr>
                </a:solidFill>
                <a:latin typeface="Arial" charset="0"/>
                <a:ea typeface="Arial" charset="0"/>
                <a:cs typeface="Arial" charset="0"/>
              </a:rPr>
              <a:t>jail</a:t>
            </a:r>
          </a:p>
        </p:txBody>
      </p:sp>
      <p:sp>
        <p:nvSpPr>
          <p:cNvPr id="11" name="TextBox 10"/>
          <p:cNvSpPr txBox="1"/>
          <p:nvPr/>
        </p:nvSpPr>
        <p:spPr>
          <a:xfrm>
            <a:off x="6245116" y="1843826"/>
            <a:ext cx="1815286" cy="430887"/>
          </a:xfrm>
          <a:prstGeom prst="rect">
            <a:avLst/>
          </a:prstGeom>
          <a:noFill/>
        </p:spPr>
        <p:txBody>
          <a:bodyPr wrap="square" rtlCol="0">
            <a:spAutoFit/>
          </a:bodyPr>
          <a:lstStyle/>
          <a:p>
            <a:r>
              <a:rPr lang="en-US" sz="2200" dirty="0">
                <a:solidFill>
                  <a:schemeClr val="tx1">
                    <a:lumMod val="50000"/>
                    <a:lumOff val="50000"/>
                  </a:schemeClr>
                </a:solidFill>
                <a:latin typeface="Arial" charset="0"/>
                <a:ea typeface="Arial" charset="0"/>
                <a:cs typeface="Arial" charset="0"/>
              </a:rPr>
              <a:t>legal fines</a:t>
            </a:r>
          </a:p>
        </p:txBody>
      </p:sp>
      <p:sp>
        <p:nvSpPr>
          <p:cNvPr id="13" name="TextBox 12"/>
          <p:cNvSpPr txBox="1"/>
          <p:nvPr/>
        </p:nvSpPr>
        <p:spPr>
          <a:xfrm>
            <a:off x="1048464" y="2836406"/>
            <a:ext cx="4005269" cy="646331"/>
          </a:xfrm>
          <a:prstGeom prst="rect">
            <a:avLst/>
          </a:prstGeom>
          <a:noFill/>
        </p:spPr>
        <p:txBody>
          <a:bodyPr wrap="square" rtlCol="0">
            <a:spAutoFit/>
          </a:bodyPr>
          <a:lstStyle/>
          <a:p>
            <a:r>
              <a:rPr lang="en-US" sz="3600" b="1" dirty="0">
                <a:solidFill>
                  <a:srgbClr val="00B0F0"/>
                </a:solidFill>
                <a:latin typeface="Arial" charset="0"/>
                <a:ea typeface="Arial" charset="0"/>
                <a:cs typeface="Arial" charset="0"/>
              </a:rPr>
              <a:t>decline in grades</a:t>
            </a:r>
          </a:p>
        </p:txBody>
      </p:sp>
      <p:sp>
        <p:nvSpPr>
          <p:cNvPr id="14" name="TextBox 13"/>
          <p:cNvSpPr txBox="1"/>
          <p:nvPr/>
        </p:nvSpPr>
        <p:spPr>
          <a:xfrm>
            <a:off x="4629733" y="2209800"/>
            <a:ext cx="1828800" cy="646331"/>
          </a:xfrm>
          <a:prstGeom prst="rect">
            <a:avLst/>
          </a:prstGeom>
          <a:noFill/>
        </p:spPr>
        <p:txBody>
          <a:bodyPr wrap="square" rtlCol="0">
            <a:spAutoFit/>
          </a:bodyPr>
          <a:lstStyle/>
          <a:p>
            <a:r>
              <a:rPr lang="en-US" sz="3600" b="1" dirty="0">
                <a:solidFill>
                  <a:srgbClr val="92D050"/>
                </a:solidFill>
                <a:latin typeface="Arial" charset="0"/>
                <a:ea typeface="Arial" charset="0"/>
                <a:cs typeface="Arial" charset="0"/>
              </a:rPr>
              <a:t>nausea</a:t>
            </a:r>
          </a:p>
        </p:txBody>
      </p:sp>
      <p:sp>
        <p:nvSpPr>
          <p:cNvPr id="15" name="TextBox 14"/>
          <p:cNvSpPr txBox="1"/>
          <p:nvPr/>
        </p:nvSpPr>
        <p:spPr>
          <a:xfrm>
            <a:off x="4794296" y="1124639"/>
            <a:ext cx="2901640" cy="461665"/>
          </a:xfrm>
          <a:prstGeom prst="rect">
            <a:avLst/>
          </a:prstGeom>
          <a:noFill/>
        </p:spPr>
        <p:txBody>
          <a:bodyPr wrap="square" rtlCol="0">
            <a:spAutoFit/>
          </a:bodyPr>
          <a:lstStyle/>
          <a:p>
            <a:r>
              <a:rPr lang="en-US" sz="2400" b="1" dirty="0">
                <a:solidFill>
                  <a:srgbClr val="00B0F0"/>
                </a:solidFill>
                <a:latin typeface="Arial" charset="0"/>
                <a:ea typeface="Arial" charset="0"/>
                <a:cs typeface="Arial" charset="0"/>
              </a:rPr>
              <a:t>shallow breathing</a:t>
            </a:r>
          </a:p>
        </p:txBody>
      </p:sp>
      <p:sp>
        <p:nvSpPr>
          <p:cNvPr id="16" name="TextBox 15"/>
          <p:cNvSpPr txBox="1"/>
          <p:nvPr/>
        </p:nvSpPr>
        <p:spPr>
          <a:xfrm>
            <a:off x="1818587" y="770572"/>
            <a:ext cx="2811146" cy="646331"/>
          </a:xfrm>
          <a:prstGeom prst="rect">
            <a:avLst/>
          </a:prstGeom>
          <a:noFill/>
        </p:spPr>
        <p:txBody>
          <a:bodyPr wrap="square" rtlCol="0">
            <a:spAutoFit/>
          </a:bodyPr>
          <a:lstStyle/>
          <a:p>
            <a:r>
              <a:rPr lang="en-US" sz="3600" b="1" dirty="0">
                <a:solidFill>
                  <a:srgbClr val="92D050"/>
                </a:solidFill>
                <a:latin typeface="Arial" charset="0"/>
                <a:ea typeface="Arial" charset="0"/>
                <a:cs typeface="Arial" charset="0"/>
              </a:rPr>
              <a:t>drowsiness</a:t>
            </a:r>
          </a:p>
        </p:txBody>
      </p:sp>
      <p:sp>
        <p:nvSpPr>
          <p:cNvPr id="17" name="TextBox 16"/>
          <p:cNvSpPr txBox="1"/>
          <p:nvPr/>
        </p:nvSpPr>
        <p:spPr>
          <a:xfrm>
            <a:off x="5239333" y="2777101"/>
            <a:ext cx="2438400" cy="707886"/>
          </a:xfrm>
          <a:prstGeom prst="rect">
            <a:avLst/>
          </a:prstGeom>
          <a:noFill/>
        </p:spPr>
        <p:txBody>
          <a:bodyPr wrap="square" rtlCol="0">
            <a:spAutoFit/>
          </a:bodyPr>
          <a:lstStyle/>
          <a:p>
            <a:r>
              <a:rPr lang="en-US" sz="4000" dirty="0">
                <a:solidFill>
                  <a:schemeClr val="tx1">
                    <a:lumMod val="50000"/>
                    <a:lumOff val="50000"/>
                  </a:schemeClr>
                </a:solidFill>
                <a:latin typeface="Arial" charset="0"/>
                <a:ea typeface="Arial" charset="0"/>
                <a:cs typeface="Arial" charset="0"/>
              </a:rPr>
              <a:t>confusion</a:t>
            </a:r>
          </a:p>
        </p:txBody>
      </p:sp>
      <p:sp>
        <p:nvSpPr>
          <p:cNvPr id="18" name="TextBox 17"/>
          <p:cNvSpPr txBox="1"/>
          <p:nvPr/>
        </p:nvSpPr>
        <p:spPr>
          <a:xfrm>
            <a:off x="1113071" y="4366666"/>
            <a:ext cx="3135864" cy="553998"/>
          </a:xfrm>
          <a:prstGeom prst="rect">
            <a:avLst/>
          </a:prstGeom>
          <a:noFill/>
        </p:spPr>
        <p:txBody>
          <a:bodyPr wrap="square" rtlCol="0">
            <a:spAutoFit/>
          </a:bodyPr>
          <a:lstStyle/>
          <a:p>
            <a:r>
              <a:rPr lang="en-US" sz="3000" dirty="0">
                <a:solidFill>
                  <a:schemeClr val="tx1">
                    <a:lumMod val="50000"/>
                    <a:lumOff val="50000"/>
                  </a:schemeClr>
                </a:solidFill>
                <a:latin typeface="Arial" charset="0"/>
                <a:ea typeface="Arial" charset="0"/>
                <a:cs typeface="Arial" charset="0"/>
              </a:rPr>
              <a:t>poor coordination</a:t>
            </a:r>
          </a:p>
        </p:txBody>
      </p:sp>
      <p:sp>
        <p:nvSpPr>
          <p:cNvPr id="19" name="TextBox 18"/>
          <p:cNvSpPr txBox="1"/>
          <p:nvPr/>
        </p:nvSpPr>
        <p:spPr>
          <a:xfrm>
            <a:off x="4304060" y="4089737"/>
            <a:ext cx="4621501" cy="1015663"/>
          </a:xfrm>
          <a:prstGeom prst="rect">
            <a:avLst/>
          </a:prstGeom>
          <a:noFill/>
        </p:spPr>
        <p:txBody>
          <a:bodyPr wrap="square" rtlCol="0">
            <a:spAutoFit/>
          </a:bodyPr>
          <a:lstStyle/>
          <a:p>
            <a:r>
              <a:rPr lang="en-US" sz="6000" b="1" dirty="0">
                <a:solidFill>
                  <a:schemeClr val="accent1">
                    <a:lumMod val="75000"/>
                  </a:schemeClr>
                </a:solidFill>
                <a:latin typeface="Arial" charset="0"/>
                <a:ea typeface="Arial" charset="0"/>
                <a:cs typeface="Arial" charset="0"/>
              </a:rPr>
              <a:t>loss of job</a:t>
            </a:r>
          </a:p>
        </p:txBody>
      </p:sp>
      <p:sp>
        <p:nvSpPr>
          <p:cNvPr id="20" name="TextBox 19"/>
          <p:cNvSpPr txBox="1"/>
          <p:nvPr/>
        </p:nvSpPr>
        <p:spPr>
          <a:xfrm>
            <a:off x="1081967" y="1509620"/>
            <a:ext cx="2401238" cy="461665"/>
          </a:xfrm>
          <a:prstGeom prst="rect">
            <a:avLst/>
          </a:prstGeom>
          <a:noFill/>
        </p:spPr>
        <p:txBody>
          <a:bodyPr wrap="square" rtlCol="0">
            <a:spAutoFit/>
          </a:bodyPr>
          <a:lstStyle/>
          <a:p>
            <a:r>
              <a:rPr lang="en-US" sz="2400" b="1" dirty="0">
                <a:solidFill>
                  <a:srgbClr val="00B0F0"/>
                </a:solidFill>
                <a:latin typeface="Arial" charset="0"/>
                <a:ea typeface="Arial" charset="0"/>
                <a:cs typeface="Arial" charset="0"/>
              </a:rPr>
              <a:t>drug overdose</a:t>
            </a:r>
          </a:p>
        </p:txBody>
      </p:sp>
    </p:spTree>
    <p:custDataLst>
      <p:tags r:id="rId1"/>
    </p:custDataLst>
    <p:extLst>
      <p:ext uri="{BB962C8B-B14F-4D97-AF65-F5344CB8AC3E}">
        <p14:creationId xmlns:p14="http://schemas.microsoft.com/office/powerpoint/2010/main" val="3223890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226"/>
          <a:stretch/>
        </p:blipFill>
        <p:spPr>
          <a:xfrm>
            <a:off x="4572000" y="1219200"/>
            <a:ext cx="4572000" cy="3063701"/>
          </a:xfrm>
          <a:prstGeom prst="rect">
            <a:avLst/>
          </a:prstGeom>
        </p:spPr>
      </p:pic>
      <p:sp>
        <p:nvSpPr>
          <p:cNvPr id="19" name="Title 2"/>
          <p:cNvSpPr>
            <a:spLocks noGrp="1"/>
          </p:cNvSpPr>
          <p:nvPr>
            <p:ph type="title" idx="4294967295"/>
          </p:nvPr>
        </p:nvSpPr>
        <p:spPr>
          <a:xfrm>
            <a:off x="213353" y="302828"/>
            <a:ext cx="8610607" cy="663628"/>
          </a:xfrm>
          <a:prstGeom prst="rect">
            <a:avLst/>
          </a:prstGeom>
        </p:spPr>
        <p:txBody>
          <a:bodyPr>
            <a:noAutofit/>
          </a:bodyPr>
          <a:lstStyle/>
          <a:p>
            <a:pPr algn="l"/>
            <a:r>
              <a:rPr lang="en-US" sz="4000" b="1" dirty="0" smtClean="0">
                <a:solidFill>
                  <a:srgbClr val="36647E"/>
                </a:solidFill>
                <a:latin typeface="Arial"/>
                <a:cs typeface="Arial"/>
              </a:rPr>
              <a:t>Rising above the opioid epidemic:</a:t>
            </a:r>
            <a:endParaRPr lang="en-US" sz="4000" b="1" dirty="0">
              <a:solidFill>
                <a:srgbClr val="36647E"/>
              </a:solidFill>
              <a:latin typeface="Arial"/>
              <a:cs typeface="Arial"/>
            </a:endParaRPr>
          </a:p>
        </p:txBody>
      </p:sp>
      <p:sp>
        <p:nvSpPr>
          <p:cNvPr id="21" name="Content Placeholder 6"/>
          <p:cNvSpPr txBox="1">
            <a:spLocks/>
          </p:cNvSpPr>
          <p:nvPr/>
        </p:nvSpPr>
        <p:spPr>
          <a:xfrm>
            <a:off x="730462" y="1486203"/>
            <a:ext cx="6737138" cy="4533597"/>
          </a:xfrm>
          <a:prstGeom prst="rect">
            <a:avLst/>
          </a:prstGeom>
        </p:spPr>
        <p:txBody>
          <a:bodyPr vert="horz" lIns="91440" tIns="45720" rIns="91440" bIns="45720" rtlCol="0">
            <a:noAutofit/>
          </a:bodyPr>
          <a:lstStyle/>
          <a:p>
            <a:pPr marR="0" lvl="0" algn="l" defTabSz="914400" rtl="0" eaLnBrk="1" fontAlgn="auto" latinLnBrk="0" hangingPunct="1">
              <a:spcBef>
                <a:spcPct val="20000"/>
              </a:spcBef>
              <a:spcAft>
                <a:spcPts val="0"/>
              </a:spcAft>
              <a:buClrTx/>
              <a:buSzTx/>
              <a:tabLst/>
              <a:defRPr/>
            </a:pPr>
            <a:r>
              <a:rPr kumimoji="0" lang="en-US" sz="2400" b="1" u="none" strike="noStrike" kern="1200" cap="none" spc="0" normalizeH="0" baseline="0" noProof="0" dirty="0" smtClean="0">
                <a:ln>
                  <a:noFill/>
                </a:ln>
                <a:solidFill>
                  <a:schemeClr val="tx1">
                    <a:lumMod val="50000"/>
                    <a:lumOff val="50000"/>
                  </a:schemeClr>
                </a:solidFill>
                <a:effectLst/>
                <a:uLnTx/>
                <a:uFillTx/>
                <a:latin typeface="Arial"/>
                <a:cs typeface="Arial"/>
              </a:rPr>
              <a:t>Only use prescribed </a:t>
            </a:r>
            <a:br>
              <a:rPr kumimoji="0" lang="en-US" sz="2400" b="1" u="none" strike="noStrike" kern="1200" cap="none" spc="0" normalizeH="0" baseline="0" noProof="0" dirty="0" smtClean="0">
                <a:ln>
                  <a:noFill/>
                </a:ln>
                <a:solidFill>
                  <a:schemeClr val="tx1">
                    <a:lumMod val="50000"/>
                    <a:lumOff val="50000"/>
                  </a:schemeClr>
                </a:solidFill>
                <a:effectLst/>
                <a:uLnTx/>
                <a:uFillTx/>
                <a:latin typeface="Arial"/>
                <a:cs typeface="Arial"/>
              </a:rPr>
            </a:br>
            <a:r>
              <a:rPr kumimoji="0" lang="en-US" sz="2400" b="1" u="none" strike="noStrike" kern="1200" cap="none" spc="0" normalizeH="0" baseline="0" noProof="0" dirty="0" smtClean="0">
                <a:ln>
                  <a:noFill/>
                </a:ln>
                <a:solidFill>
                  <a:schemeClr val="tx1">
                    <a:lumMod val="50000"/>
                    <a:lumOff val="50000"/>
                  </a:schemeClr>
                </a:solidFill>
                <a:effectLst/>
                <a:uLnTx/>
                <a:uFillTx/>
                <a:latin typeface="Arial"/>
                <a:cs typeface="Arial"/>
              </a:rPr>
              <a:t>opioids as instructed by </a:t>
            </a:r>
            <a:br>
              <a:rPr kumimoji="0" lang="en-US" sz="2400" b="1" u="none" strike="noStrike" kern="1200" cap="none" spc="0" normalizeH="0" baseline="0" noProof="0" dirty="0" smtClean="0">
                <a:ln>
                  <a:noFill/>
                </a:ln>
                <a:solidFill>
                  <a:schemeClr val="tx1">
                    <a:lumMod val="50000"/>
                    <a:lumOff val="50000"/>
                  </a:schemeClr>
                </a:solidFill>
                <a:effectLst/>
                <a:uLnTx/>
                <a:uFillTx/>
                <a:latin typeface="Arial"/>
                <a:cs typeface="Arial"/>
              </a:rPr>
            </a:br>
            <a:r>
              <a:rPr kumimoji="0" lang="en-US" sz="2400" b="1" u="none" strike="noStrike" kern="1200" cap="none" spc="0" normalizeH="0" baseline="0" noProof="0" dirty="0" smtClean="0">
                <a:ln>
                  <a:noFill/>
                </a:ln>
                <a:solidFill>
                  <a:schemeClr val="tx1">
                    <a:lumMod val="50000"/>
                    <a:lumOff val="50000"/>
                  </a:schemeClr>
                </a:solidFill>
                <a:effectLst/>
                <a:uLnTx/>
                <a:uFillTx/>
                <a:latin typeface="Arial"/>
                <a:cs typeface="Arial"/>
              </a:rPr>
              <a:t>a healthcare</a:t>
            </a:r>
            <a:r>
              <a:rPr kumimoji="0" lang="en-US" sz="2400" b="1" u="none" strike="noStrike" kern="1200" cap="none" spc="0" normalizeH="0" noProof="0" dirty="0" smtClean="0">
                <a:ln>
                  <a:noFill/>
                </a:ln>
                <a:solidFill>
                  <a:schemeClr val="tx1">
                    <a:lumMod val="50000"/>
                    <a:lumOff val="50000"/>
                  </a:schemeClr>
                </a:solidFill>
                <a:effectLst/>
                <a:uLnTx/>
                <a:uFillTx/>
                <a:latin typeface="Arial"/>
                <a:cs typeface="Arial"/>
              </a:rPr>
              <a:t> professional</a:t>
            </a:r>
            <a:endParaRPr kumimoji="0" lang="en-US" sz="2400" b="1" u="none" strike="noStrike" kern="1200" cap="none" spc="0" normalizeH="0" baseline="0" noProof="0" dirty="0" smtClean="0">
              <a:ln>
                <a:noFill/>
              </a:ln>
              <a:solidFill>
                <a:srgbClr val="7F7F7F"/>
              </a:solidFill>
              <a:effectLst/>
              <a:uLnTx/>
              <a:uFillTx/>
              <a:latin typeface="Arial"/>
              <a:cs typeface="Arial"/>
            </a:endParaRPr>
          </a:p>
          <a:p>
            <a:pPr marR="0" lvl="0" algn="l" defTabSz="914400" rtl="0" eaLnBrk="1" fontAlgn="auto" latinLnBrk="0" hangingPunct="1">
              <a:lnSpc>
                <a:spcPct val="150000"/>
              </a:lnSpc>
              <a:spcBef>
                <a:spcPct val="20000"/>
              </a:spcBef>
              <a:spcAft>
                <a:spcPts val="0"/>
              </a:spcAft>
              <a:buClrTx/>
              <a:buSzTx/>
              <a:tabLst/>
              <a:defRPr/>
            </a:pPr>
            <a:r>
              <a:rPr lang="en-US" sz="2400" b="1" dirty="0" smtClean="0">
                <a:solidFill>
                  <a:srgbClr val="7F7F7F"/>
                </a:solidFill>
                <a:latin typeface="Arial"/>
                <a:cs typeface="Arial"/>
              </a:rPr>
              <a:t>Secure medications</a:t>
            </a:r>
            <a:endParaRPr kumimoji="0" lang="en-US" sz="2400" b="1" u="none" strike="noStrike" kern="1200" cap="none" spc="0" normalizeH="0" baseline="0" noProof="0" dirty="0" smtClean="0">
              <a:ln>
                <a:noFill/>
              </a:ln>
              <a:solidFill>
                <a:srgbClr val="7F7F7F"/>
              </a:solidFill>
              <a:effectLst/>
              <a:uLnTx/>
              <a:uFillTx/>
              <a:latin typeface="Arial"/>
              <a:cs typeface="Arial"/>
            </a:endParaRPr>
          </a:p>
          <a:p>
            <a:pPr marR="0" lvl="0" algn="l" defTabSz="914400" rtl="0" eaLnBrk="1" fontAlgn="auto" latinLnBrk="0" hangingPunct="1">
              <a:lnSpc>
                <a:spcPct val="150000"/>
              </a:lnSpc>
              <a:spcBef>
                <a:spcPct val="20000"/>
              </a:spcBef>
              <a:spcAft>
                <a:spcPts val="0"/>
              </a:spcAft>
              <a:buClrTx/>
              <a:buSzTx/>
              <a:tabLst/>
              <a:defRPr/>
            </a:pPr>
            <a:r>
              <a:rPr lang="en-US" sz="2400" b="1" noProof="0" dirty="0" smtClean="0">
                <a:solidFill>
                  <a:schemeClr val="tx1">
                    <a:lumMod val="50000"/>
                    <a:lumOff val="50000"/>
                  </a:schemeClr>
                </a:solidFill>
                <a:latin typeface="Arial"/>
                <a:cs typeface="Arial"/>
              </a:rPr>
              <a:t>Avoid mixing drugs</a:t>
            </a:r>
          </a:p>
          <a:p>
            <a:pPr marR="0" lvl="0" algn="l" defTabSz="914400" rtl="0" eaLnBrk="1" fontAlgn="auto" latinLnBrk="0" hangingPunct="1">
              <a:lnSpc>
                <a:spcPct val="150000"/>
              </a:lnSpc>
              <a:spcBef>
                <a:spcPct val="20000"/>
              </a:spcBef>
              <a:spcAft>
                <a:spcPts val="0"/>
              </a:spcAft>
              <a:buClrTx/>
              <a:buSzTx/>
              <a:tabLst/>
              <a:defRPr/>
            </a:pPr>
            <a:r>
              <a:rPr kumimoji="0" lang="en-US" sz="2400" b="1" u="none" strike="noStrike" kern="1200" cap="none" spc="0" normalizeH="0" baseline="0" dirty="0" smtClean="0">
                <a:ln>
                  <a:noFill/>
                </a:ln>
                <a:solidFill>
                  <a:schemeClr val="tx1">
                    <a:lumMod val="50000"/>
                    <a:lumOff val="50000"/>
                  </a:schemeClr>
                </a:solidFill>
                <a:effectLst/>
                <a:uLnTx/>
                <a:uFillTx/>
                <a:latin typeface="Arial"/>
                <a:cs typeface="Arial"/>
              </a:rPr>
              <a:t>Seek</a:t>
            </a:r>
            <a:r>
              <a:rPr kumimoji="0" lang="en-US" sz="2400" b="1" u="none" strike="noStrike" kern="1200" cap="none" spc="0" normalizeH="0" dirty="0" smtClean="0">
                <a:ln>
                  <a:noFill/>
                </a:ln>
                <a:solidFill>
                  <a:schemeClr val="tx1">
                    <a:lumMod val="50000"/>
                    <a:lumOff val="50000"/>
                  </a:schemeClr>
                </a:solidFill>
                <a:effectLst/>
                <a:uLnTx/>
                <a:uFillTx/>
                <a:latin typeface="Arial"/>
                <a:cs typeface="Arial"/>
              </a:rPr>
              <a:t> positive alternatives</a:t>
            </a:r>
          </a:p>
          <a:p>
            <a:pPr marR="0" lvl="0" algn="l" defTabSz="914400" rtl="0" eaLnBrk="1" fontAlgn="auto" latinLnBrk="0" hangingPunct="1">
              <a:lnSpc>
                <a:spcPct val="150000"/>
              </a:lnSpc>
              <a:spcBef>
                <a:spcPct val="20000"/>
              </a:spcBef>
              <a:spcAft>
                <a:spcPts val="0"/>
              </a:spcAft>
              <a:buClrTx/>
              <a:buSzTx/>
              <a:tabLst/>
              <a:defRPr/>
            </a:pPr>
            <a:r>
              <a:rPr lang="en-US" sz="2400" b="1" baseline="0" noProof="0" dirty="0" smtClean="0">
                <a:solidFill>
                  <a:schemeClr val="tx1">
                    <a:lumMod val="50000"/>
                    <a:lumOff val="50000"/>
                  </a:schemeClr>
                </a:solidFill>
                <a:latin typeface="Arial"/>
                <a:cs typeface="Arial"/>
              </a:rPr>
              <a:t>Ask fo</a:t>
            </a:r>
            <a:r>
              <a:rPr lang="en-US" sz="2400" b="1" dirty="0" smtClean="0">
                <a:solidFill>
                  <a:schemeClr val="tx1">
                    <a:lumMod val="50000"/>
                    <a:lumOff val="50000"/>
                  </a:schemeClr>
                </a:solidFill>
                <a:latin typeface="Arial"/>
                <a:cs typeface="Arial"/>
              </a:rPr>
              <a:t>r help</a:t>
            </a:r>
            <a:endParaRPr kumimoji="0" lang="en-US" sz="2400" b="1" u="none" strike="noStrike" kern="1200" cap="none" spc="0" normalizeH="0" baseline="0" noProof="0" dirty="0">
              <a:ln>
                <a:noFill/>
              </a:ln>
              <a:solidFill>
                <a:schemeClr val="tx1">
                  <a:lumMod val="50000"/>
                  <a:lumOff val="50000"/>
                </a:schemeClr>
              </a:solidFill>
              <a:effectLst/>
              <a:uLnTx/>
              <a:uFillTx/>
              <a:latin typeface="Arial"/>
              <a:cs typeface="Arial"/>
            </a:endParaRPr>
          </a:p>
        </p:txBody>
      </p:sp>
      <p:sp>
        <p:nvSpPr>
          <p:cNvPr id="8"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5</a:t>
            </a:r>
            <a:endParaRPr lang="en-US" dirty="0"/>
          </a:p>
        </p:txBody>
      </p:sp>
      <p:pic>
        <p:nvPicPr>
          <p:cNvPr id="11" name="Picture 10"/>
          <p:cNvPicPr>
            <a:picLocks noChangeAspect="1"/>
          </p:cNvPicPr>
          <p:nvPr/>
        </p:nvPicPr>
        <p:blipFill>
          <a:blip r:embed="rId5"/>
          <a:stretch>
            <a:fillRect/>
          </a:stretch>
        </p:blipFill>
        <p:spPr>
          <a:xfrm>
            <a:off x="273262" y="1470212"/>
            <a:ext cx="457200" cy="457200"/>
          </a:xfrm>
          <a:prstGeom prst="rect">
            <a:avLst/>
          </a:prstGeom>
        </p:spPr>
      </p:pic>
      <p:pic>
        <p:nvPicPr>
          <p:cNvPr id="12" name="Picture 11"/>
          <p:cNvPicPr>
            <a:picLocks noChangeAspect="1"/>
          </p:cNvPicPr>
          <p:nvPr/>
        </p:nvPicPr>
        <p:blipFill>
          <a:blip r:embed="rId6"/>
          <a:stretch>
            <a:fillRect/>
          </a:stretch>
        </p:blipFill>
        <p:spPr>
          <a:xfrm>
            <a:off x="273262" y="2819400"/>
            <a:ext cx="457200" cy="457200"/>
          </a:xfrm>
          <a:prstGeom prst="rect">
            <a:avLst/>
          </a:prstGeom>
        </p:spPr>
      </p:pic>
      <p:pic>
        <p:nvPicPr>
          <p:cNvPr id="13" name="Picture 12"/>
          <p:cNvPicPr>
            <a:picLocks noChangeAspect="1"/>
          </p:cNvPicPr>
          <p:nvPr/>
        </p:nvPicPr>
        <p:blipFill>
          <a:blip r:embed="rId7"/>
          <a:stretch>
            <a:fillRect/>
          </a:stretch>
        </p:blipFill>
        <p:spPr>
          <a:xfrm>
            <a:off x="273262" y="3429000"/>
            <a:ext cx="457200" cy="45720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262" y="4038600"/>
            <a:ext cx="457200" cy="45720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3262" y="4648200"/>
            <a:ext cx="457200" cy="457200"/>
          </a:xfrm>
          <a:prstGeom prst="rect">
            <a:avLst/>
          </a:prstGeom>
        </p:spPr>
      </p:pic>
      <p:grpSp>
        <p:nvGrpSpPr>
          <p:cNvPr id="15" name="Group 14"/>
          <p:cNvGrpSpPr/>
          <p:nvPr/>
        </p:nvGrpSpPr>
        <p:grpSpPr>
          <a:xfrm>
            <a:off x="232936" y="6324600"/>
            <a:ext cx="7001728" cy="458755"/>
            <a:chOff x="232936" y="6324600"/>
            <a:chExt cx="7001728" cy="458755"/>
          </a:xfrm>
        </p:grpSpPr>
        <p:sp>
          <p:nvSpPr>
            <p:cNvPr id="16" name="TextBox 15"/>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687084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rot="16200000" flipH="1">
            <a:off x="1246192" y="-761997"/>
            <a:ext cx="1828799" cy="4267195"/>
          </a:xfrm>
          <a:prstGeom prst="rect">
            <a:avLst/>
          </a:prstGeom>
        </p:spPr>
      </p:pic>
      <p:sp>
        <p:nvSpPr>
          <p:cNvPr id="8" name="Title 2"/>
          <p:cNvSpPr>
            <a:spLocks noGrp="1"/>
          </p:cNvSpPr>
          <p:nvPr>
            <p:ph type="title" idx="4294967295"/>
          </p:nvPr>
        </p:nvSpPr>
        <p:spPr>
          <a:xfrm>
            <a:off x="228600" y="914400"/>
            <a:ext cx="5867400" cy="4876800"/>
          </a:xfrm>
          <a:prstGeom prst="rect">
            <a:avLst/>
          </a:prstGeom>
        </p:spPr>
        <p:txBody>
          <a:bodyPr>
            <a:noAutofit/>
          </a:bodyPr>
          <a:lstStyle/>
          <a:p>
            <a:pPr algn="l"/>
            <a:r>
              <a:rPr lang="en-US" b="1" dirty="0" smtClean="0">
                <a:solidFill>
                  <a:srgbClr val="92D050"/>
                </a:solidFill>
                <a:latin typeface="Arial"/>
                <a:cs typeface="Arial"/>
              </a:rPr>
              <a:t>Scenario 1: </a:t>
            </a:r>
            <a:r>
              <a:rPr lang="en-US" dirty="0" smtClean="0">
                <a:solidFill>
                  <a:schemeClr val="accent1">
                    <a:lumMod val="75000"/>
                  </a:schemeClr>
                </a:solidFill>
                <a:latin typeface="Arial"/>
                <a:cs typeface="Arial"/>
              </a:rPr>
              <a:t/>
            </a:r>
            <a:br>
              <a:rPr lang="en-US" dirty="0" smtClean="0">
                <a:solidFill>
                  <a:schemeClr val="accent1">
                    <a:lumMod val="75000"/>
                  </a:schemeClr>
                </a:solidFill>
                <a:latin typeface="Arial"/>
                <a:cs typeface="Arial"/>
              </a:rPr>
            </a:br>
            <a:r>
              <a:rPr lang="en-US" dirty="0" smtClean="0">
                <a:solidFill>
                  <a:schemeClr val="accent1">
                    <a:lumMod val="75000"/>
                  </a:schemeClr>
                </a:solidFill>
                <a:latin typeface="Arial"/>
                <a:cs typeface="Arial"/>
              </a:rPr>
              <a:t/>
            </a:r>
            <a:br>
              <a:rPr lang="en-US" dirty="0" smtClean="0">
                <a:solidFill>
                  <a:schemeClr val="accent1">
                    <a:lumMod val="75000"/>
                  </a:schemeClr>
                </a:solidFill>
                <a:latin typeface="Arial"/>
                <a:cs typeface="Arial"/>
              </a:rPr>
            </a:br>
            <a:r>
              <a:rPr lang="en-US" dirty="0" smtClean="0">
                <a:solidFill>
                  <a:schemeClr val="accent1">
                    <a:lumMod val="75000"/>
                  </a:schemeClr>
                </a:solidFill>
                <a:latin typeface="Arial"/>
                <a:cs typeface="Arial"/>
              </a:rPr>
              <a:t>A healthcare </a:t>
            </a:r>
            <a:br>
              <a:rPr lang="en-US" dirty="0" smtClean="0">
                <a:solidFill>
                  <a:schemeClr val="accent1">
                    <a:lumMod val="75000"/>
                  </a:schemeClr>
                </a:solidFill>
                <a:latin typeface="Arial"/>
                <a:cs typeface="Arial"/>
              </a:rPr>
            </a:br>
            <a:r>
              <a:rPr lang="en-US" dirty="0" smtClean="0">
                <a:solidFill>
                  <a:schemeClr val="accent1">
                    <a:lumMod val="75000"/>
                  </a:schemeClr>
                </a:solidFill>
                <a:latin typeface="Arial"/>
                <a:cs typeface="Arial"/>
              </a:rPr>
              <a:t>provider </a:t>
            </a:r>
            <a:br>
              <a:rPr lang="en-US" dirty="0" smtClean="0">
                <a:solidFill>
                  <a:schemeClr val="accent1">
                    <a:lumMod val="75000"/>
                  </a:schemeClr>
                </a:solidFill>
                <a:latin typeface="Arial"/>
                <a:cs typeface="Arial"/>
              </a:rPr>
            </a:br>
            <a:r>
              <a:rPr lang="en-US" dirty="0" smtClean="0">
                <a:solidFill>
                  <a:schemeClr val="accent1">
                    <a:lumMod val="75000"/>
                  </a:schemeClr>
                </a:solidFill>
                <a:latin typeface="Arial"/>
                <a:cs typeface="Arial"/>
              </a:rPr>
              <a:t>prescribed you </a:t>
            </a:r>
            <a:br>
              <a:rPr lang="en-US" dirty="0" smtClean="0">
                <a:solidFill>
                  <a:schemeClr val="accent1">
                    <a:lumMod val="75000"/>
                  </a:schemeClr>
                </a:solidFill>
                <a:latin typeface="Arial"/>
                <a:cs typeface="Arial"/>
              </a:rPr>
            </a:br>
            <a:r>
              <a:rPr lang="en-US" dirty="0" smtClean="0">
                <a:solidFill>
                  <a:schemeClr val="accent1">
                    <a:lumMod val="75000"/>
                  </a:schemeClr>
                </a:solidFill>
                <a:latin typeface="Arial"/>
                <a:cs typeface="Arial"/>
              </a:rPr>
              <a:t>a prescription </a:t>
            </a:r>
            <a:br>
              <a:rPr lang="en-US" dirty="0" smtClean="0">
                <a:solidFill>
                  <a:schemeClr val="accent1">
                    <a:lumMod val="75000"/>
                  </a:schemeClr>
                </a:solidFill>
                <a:latin typeface="Arial"/>
                <a:cs typeface="Arial"/>
              </a:rPr>
            </a:br>
            <a:r>
              <a:rPr lang="en-US" dirty="0" smtClean="0">
                <a:solidFill>
                  <a:schemeClr val="accent1">
                    <a:lumMod val="75000"/>
                  </a:schemeClr>
                </a:solidFill>
                <a:latin typeface="Arial"/>
                <a:cs typeface="Arial"/>
              </a:rPr>
              <a:t>opioid pain reliever…</a:t>
            </a:r>
            <a:endParaRPr lang="en-US" dirty="0">
              <a:solidFill>
                <a:schemeClr val="accent1">
                  <a:lumMod val="75000"/>
                </a:schemeClr>
              </a:solidFill>
              <a:latin typeface="Arial"/>
              <a:cs typeface="Arial"/>
            </a:endParaRPr>
          </a:p>
        </p:txBody>
      </p:sp>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6</a:t>
            </a:r>
            <a:endParaRPr lang="en-US" dirty="0"/>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4767" y="762000"/>
            <a:ext cx="4399233" cy="4267200"/>
          </a:xfrm>
          <a:prstGeom prst="rect">
            <a:avLst/>
          </a:prstGeom>
        </p:spPr>
      </p:pic>
      <p:grpSp>
        <p:nvGrpSpPr>
          <p:cNvPr id="7" name="Group 6"/>
          <p:cNvGrpSpPr/>
          <p:nvPr/>
        </p:nvGrpSpPr>
        <p:grpSpPr>
          <a:xfrm>
            <a:off x="232936" y="6324600"/>
            <a:ext cx="7001728" cy="458755"/>
            <a:chOff x="232936" y="6324600"/>
            <a:chExt cx="7001728" cy="458755"/>
          </a:xfrm>
        </p:grpSpPr>
        <p:sp>
          <p:nvSpPr>
            <p:cNvPr id="9" name="TextBox 8"/>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21167135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stretch>
            <a:fillRect/>
          </a:stretch>
        </p:blipFill>
        <p:spPr>
          <a:xfrm rot="16200000" flipH="1">
            <a:off x="2985297" y="-2501102"/>
            <a:ext cx="1828799" cy="7745406"/>
          </a:xfrm>
          <a:prstGeom prst="rect">
            <a:avLst/>
          </a:prstGeom>
        </p:spPr>
      </p:pic>
      <p:sp>
        <p:nvSpPr>
          <p:cNvPr id="8" name="Title 2"/>
          <p:cNvSpPr>
            <a:spLocks noGrp="1"/>
          </p:cNvSpPr>
          <p:nvPr>
            <p:ph type="title" idx="4294967295"/>
          </p:nvPr>
        </p:nvSpPr>
        <p:spPr>
          <a:xfrm>
            <a:off x="381000" y="990600"/>
            <a:ext cx="8610600" cy="1143000"/>
          </a:xfrm>
          <a:prstGeom prst="rect">
            <a:avLst/>
          </a:prstGeom>
        </p:spPr>
        <p:txBody>
          <a:bodyPr>
            <a:noAutofit/>
          </a:bodyPr>
          <a:lstStyle/>
          <a:p>
            <a:pPr algn="l"/>
            <a:r>
              <a:rPr lang="en-US" b="1" dirty="0" smtClean="0">
                <a:solidFill>
                  <a:srgbClr val="92D050"/>
                </a:solidFill>
                <a:latin typeface="Arial"/>
                <a:cs typeface="Arial"/>
              </a:rPr>
              <a:t>Scenario 1: Legitimate Rx</a:t>
            </a:r>
            <a:endParaRPr lang="en-US" b="1" dirty="0">
              <a:solidFill>
                <a:srgbClr val="92D050"/>
              </a:solidFill>
              <a:latin typeface="Arial"/>
              <a:cs typeface="Arial"/>
            </a:endParaRPr>
          </a:p>
        </p:txBody>
      </p:sp>
      <p:sp>
        <p:nvSpPr>
          <p:cNvPr id="7" name="Content Placeholder 6"/>
          <p:cNvSpPr>
            <a:spLocks noGrp="1"/>
          </p:cNvSpPr>
          <p:nvPr>
            <p:ph idx="4294967295"/>
          </p:nvPr>
        </p:nvSpPr>
        <p:spPr>
          <a:xfrm>
            <a:off x="533400" y="2895600"/>
            <a:ext cx="7391400" cy="2783840"/>
          </a:xfrm>
          <a:prstGeom prst="rect">
            <a:avLst/>
          </a:prstGeom>
        </p:spPr>
        <p:txBody>
          <a:bodyPr>
            <a:normAutofit/>
          </a:bodyPr>
          <a:lstStyle/>
          <a:p>
            <a:pPr marL="514350" indent="-514350">
              <a:buFont typeface="+mj-lt"/>
              <a:buAutoNum type="arabicPeriod"/>
            </a:pPr>
            <a:r>
              <a:rPr lang="en-US" sz="2800" dirty="0" smtClean="0">
                <a:solidFill>
                  <a:srgbClr val="7F7F7F"/>
                </a:solidFill>
                <a:latin typeface="Arial"/>
                <a:cs typeface="Arial"/>
              </a:rPr>
              <a:t>Store the medication?</a:t>
            </a:r>
            <a:endParaRPr lang="en-US" sz="2800" dirty="0">
              <a:solidFill>
                <a:srgbClr val="7F7F7F"/>
              </a:solidFill>
              <a:latin typeface="Arial"/>
              <a:cs typeface="Arial"/>
            </a:endParaRPr>
          </a:p>
          <a:p>
            <a:pPr marL="514350" indent="-514350">
              <a:buFont typeface="+mj-lt"/>
              <a:buAutoNum type="arabicPeriod"/>
            </a:pPr>
            <a:r>
              <a:rPr lang="en-US" sz="2800" dirty="0" smtClean="0">
                <a:solidFill>
                  <a:srgbClr val="7F7F7F"/>
                </a:solidFill>
                <a:latin typeface="Arial"/>
                <a:cs typeface="Arial"/>
              </a:rPr>
              <a:t>Respond if your pain isn’t being relieved?</a:t>
            </a:r>
          </a:p>
          <a:p>
            <a:pPr marL="514350" indent="-514350">
              <a:buFont typeface="+mj-lt"/>
              <a:buAutoNum type="arabicPeriod"/>
            </a:pPr>
            <a:r>
              <a:rPr lang="en-US" sz="2800" dirty="0" smtClean="0">
                <a:solidFill>
                  <a:srgbClr val="7F7F7F"/>
                </a:solidFill>
                <a:latin typeface="Arial"/>
                <a:cs typeface="Arial"/>
              </a:rPr>
              <a:t>Dispose of the medication?</a:t>
            </a:r>
            <a:endParaRPr lang="en-US" sz="2800" dirty="0">
              <a:solidFill>
                <a:srgbClr val="7F7F7F"/>
              </a:solidFill>
              <a:latin typeface="Arial"/>
              <a:cs typeface="Arial"/>
            </a:endParaRPr>
          </a:p>
          <a:p>
            <a:pPr marL="514350" indent="-514350">
              <a:buFont typeface="+mj-lt"/>
              <a:buAutoNum type="arabicPeriod"/>
            </a:pPr>
            <a:endParaRPr lang="en-US" sz="2800" dirty="0" smtClean="0">
              <a:solidFill>
                <a:schemeClr val="tx1">
                  <a:lumMod val="65000"/>
                  <a:lumOff val="35000"/>
                </a:schemeClr>
              </a:solidFill>
            </a:endParaRPr>
          </a:p>
        </p:txBody>
      </p:sp>
      <p:sp>
        <p:nvSpPr>
          <p:cNvPr id="4" name="TextBox 3"/>
          <p:cNvSpPr txBox="1"/>
          <p:nvPr/>
        </p:nvSpPr>
        <p:spPr>
          <a:xfrm>
            <a:off x="533400" y="2209800"/>
            <a:ext cx="2954655" cy="646331"/>
          </a:xfrm>
          <a:prstGeom prst="rect">
            <a:avLst/>
          </a:prstGeom>
          <a:noFill/>
        </p:spPr>
        <p:txBody>
          <a:bodyPr wrap="none" rtlCol="0">
            <a:spAutoFit/>
          </a:bodyPr>
          <a:lstStyle/>
          <a:p>
            <a:r>
              <a:rPr lang="en-US" sz="3600" b="1" dirty="0" smtClean="0">
                <a:solidFill>
                  <a:srgbClr val="00B0F0"/>
                </a:solidFill>
                <a:latin typeface="Arial" panose="020B0604020202020204" pitchFamily="34" charset="0"/>
                <a:cs typeface="Arial" panose="020B0604020202020204" pitchFamily="34" charset="0"/>
              </a:rPr>
              <a:t>How do you:</a:t>
            </a:r>
            <a:endParaRPr lang="en-US" sz="3600" b="1" dirty="0">
              <a:solidFill>
                <a:srgbClr val="00B0F0"/>
              </a:solidFill>
              <a:latin typeface="Arial" panose="020B0604020202020204" pitchFamily="34" charset="0"/>
              <a:cs typeface="Arial" panose="020B0604020202020204" pitchFamily="34" charset="0"/>
            </a:endParaRPr>
          </a:p>
        </p:txBody>
      </p:sp>
      <p:sp>
        <p:nvSpPr>
          <p:cNvPr id="11"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err="1" smtClean="0"/>
              <a:t>GenerationRx.org</a:t>
            </a:r>
            <a:r>
              <a:rPr lang="en-US" dirty="0" smtClean="0"/>
              <a:t>  6</a:t>
            </a:r>
            <a:endParaRPr lang="en-US" dirty="0"/>
          </a:p>
        </p:txBody>
      </p:sp>
      <p:grpSp>
        <p:nvGrpSpPr>
          <p:cNvPr id="10" name="Group 9"/>
          <p:cNvGrpSpPr/>
          <p:nvPr/>
        </p:nvGrpSpPr>
        <p:grpSpPr>
          <a:xfrm>
            <a:off x="232936" y="6324600"/>
            <a:ext cx="7001728" cy="458755"/>
            <a:chOff x="232936" y="6324600"/>
            <a:chExt cx="7001728" cy="458755"/>
          </a:xfrm>
        </p:grpSpPr>
        <p:sp>
          <p:nvSpPr>
            <p:cNvPr id="12" name="TextBox 11"/>
            <p:cNvSpPr txBox="1"/>
            <p:nvPr/>
          </p:nvSpPr>
          <p:spPr>
            <a:xfrm>
              <a:off x="833864" y="6414023"/>
              <a:ext cx="6400800" cy="369332"/>
            </a:xfrm>
            <a:prstGeom prst="rect">
              <a:avLst/>
            </a:prstGeom>
            <a:noFill/>
          </p:spPr>
          <p:txBody>
            <a:bodyPr wrap="square" rtlCol="0">
              <a:spAutoFit/>
            </a:bodyPr>
            <a:lstStyle/>
            <a:p>
              <a:r>
                <a:rPr lang="en-US" baseline="30000" dirty="0">
                  <a:solidFill>
                    <a:schemeClr val="bg1"/>
                  </a:solidFill>
                </a:rPr>
                <a:t>©</a:t>
              </a:r>
              <a:r>
                <a:rPr lang="en-US" baseline="30000" dirty="0" smtClean="0">
                  <a:solidFill>
                    <a:schemeClr val="bg1"/>
                  </a:solidFill>
                </a:rPr>
                <a:t>2020</a:t>
              </a:r>
              <a:r>
                <a:rPr lang="en-US" dirty="0" smtClean="0">
                  <a:solidFill>
                    <a:schemeClr val="bg1"/>
                  </a:solidFill>
                </a:rPr>
                <a:t> </a:t>
              </a:r>
              <a:r>
                <a:rPr lang="en-US" baseline="30000" dirty="0" smtClean="0">
                  <a:solidFill>
                    <a:schemeClr val="bg1"/>
                  </a:solidFill>
                </a:rPr>
                <a:t>The </a:t>
              </a:r>
              <a:r>
                <a:rPr lang="en-US" baseline="30000" dirty="0">
                  <a:solidFill>
                    <a:schemeClr val="bg1"/>
                  </a:solidFill>
                </a:rPr>
                <a:t>Ohio State </a:t>
              </a:r>
              <a:r>
                <a:rPr lang="en-US" baseline="30000" dirty="0" smtClean="0">
                  <a:solidFill>
                    <a:schemeClr val="bg1"/>
                  </a:solidFill>
                </a:rPr>
                <a:t>University</a:t>
              </a:r>
              <a:endParaRPr lang="en-US" baseline="30000" dirty="0">
                <a:solidFill>
                  <a:schemeClr val="bg1"/>
                </a:solidFill>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936" y="6324600"/>
              <a:ext cx="600928" cy="390186"/>
            </a:xfrm>
            <a:prstGeom prst="rect">
              <a:avLst/>
            </a:prstGeom>
          </p:spPr>
        </p:pic>
      </p:grpSp>
    </p:spTree>
    <p:custDataLst>
      <p:tags r:id="rId1"/>
    </p:custDataLst>
    <p:extLst>
      <p:ext uri="{BB962C8B-B14F-4D97-AF65-F5344CB8AC3E}">
        <p14:creationId xmlns:p14="http://schemas.microsoft.com/office/powerpoint/2010/main" val="10599267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3972</TotalTime>
  <Words>4202</Words>
  <Application>Microsoft Office PowerPoint</Application>
  <PresentationFormat>On-screen Show (4:3)</PresentationFormat>
  <Paragraphs>374</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Proxima Nova Rg</vt:lpstr>
      <vt:lpstr>Times New Roman</vt:lpstr>
      <vt:lpstr>ヒラギノ角ゴ Pro W3</vt:lpstr>
      <vt:lpstr>Office Theme</vt:lpstr>
      <vt:lpstr>PowerPoint Presentation</vt:lpstr>
      <vt:lpstr>Misusing medication is:</vt:lpstr>
      <vt:lpstr>Think about it:</vt:lpstr>
      <vt:lpstr>Video: The Impact of Misusing Prescription Opioids</vt:lpstr>
      <vt:lpstr>What do you think?   Is the misuse of prescription opioids a risky decision?</vt:lpstr>
      <vt:lpstr>PowerPoint Presentation</vt:lpstr>
      <vt:lpstr>Rising above the opioid epidemic:</vt:lpstr>
      <vt:lpstr>Scenario 1:   A healthcare  provider  prescribed you  a prescription  opioid pain reliever…</vt:lpstr>
      <vt:lpstr>Scenario 1: Legitimate Rx</vt:lpstr>
      <vt:lpstr>Avoid self-medicating—talk   with your healthcare provider</vt:lpstr>
      <vt:lpstr>The best option for safe disposal?</vt:lpstr>
      <vt:lpstr>If needed, safely dispose of medications at home:</vt:lpstr>
      <vt:lpstr>Scenario 2:   A friend invites  you to misuse  a prescription  opioid…</vt:lpstr>
      <vt:lpstr>Scenario 2: Invitation to misuse</vt:lpstr>
      <vt:lpstr>PowerPoint Presentation</vt:lpstr>
      <vt:lpstr>Need help saying “no”?</vt:lpstr>
      <vt:lpstr>PowerPoint Presentation</vt:lpstr>
      <vt:lpstr>Scenario 3:   You suspect  someone has  overdosed on  an opioid drug…</vt:lpstr>
      <vt:lpstr>Take action in a drug  overdose situation:</vt:lpstr>
      <vt:lpstr>Naloxone reverses                opioid drug overdoses</vt:lpstr>
      <vt:lpstr>Need help? Use  Campus Resources:</vt:lpstr>
      <vt:lpstr>Share the information</vt:lpstr>
      <vt:lpstr>Rising above the opioid epidemic: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Generation Rx Rx Opioid Misuse Activity</dc:title>
  <dc:creator>Administrator</dc:creator>
  <cp:lastModifiedBy>Keeler, Emily A.</cp:lastModifiedBy>
  <cp:revision>201</cp:revision>
  <dcterms:created xsi:type="dcterms:W3CDTF">2016-05-03T17:40:15Z</dcterms:created>
  <dcterms:modified xsi:type="dcterms:W3CDTF">2020-08-03T19:20:12Z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FC69372C-B088-4449-9B3B-39C6BB8B3D0C</vt:lpwstr>
  </property>
  <property fmtid="{D5CDD505-2E9C-101B-9397-08002B2CF9AE}" pid="3" name="ArticulatePath">
    <vt:lpwstr>Presentation1</vt:lpwstr>
  </property>
</Properties>
</file>