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9.xml" ContentType="application/vnd.openxmlformats-officedocument.presentationml.notesSlide+xml"/>
  <Override PartName="/ppt/tags/tag30.xml" ContentType="application/vnd.openxmlformats-officedocument.presentationml.tags+xml"/>
  <Override PartName="/ppt/notesSlides/notesSlide20.xml" ContentType="application/vnd.openxmlformats-officedocument.presentationml.notesSlide+xml"/>
  <Override PartName="/ppt/tags/tag31.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notesSlides/notesSlide22.xml" ContentType="application/vnd.openxmlformats-officedocument.presentationml.notesSlide+xml"/>
  <Override PartName="/ppt/tags/tag33.xml" ContentType="application/vnd.openxmlformats-officedocument.presentationml.tags+xml"/>
  <Override PartName="/ppt/notesSlides/notesSlide23.xml" ContentType="application/vnd.openxmlformats-officedocument.presentationml.notesSlide+xml"/>
  <Override PartName="/ppt/tags/tag34.xml" ContentType="application/vnd.openxmlformats-officedocument.presentationml.tags+xml"/>
  <Override PartName="/ppt/notesSlides/notesSlide24.xml" ContentType="application/vnd.openxmlformats-officedocument.presentationml.notesSlide+xml"/>
  <Override PartName="/ppt/tags/tag35.xml" ContentType="application/vnd.openxmlformats-officedocument.presentationml.tags+xml"/>
  <Override PartName="/ppt/notesSlides/notesSlide25.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6.xml" ContentType="application/vnd.openxmlformats-officedocument.presentationml.notesSlide+xml"/>
  <Override PartName="/ppt/tags/tag38.xml" ContentType="application/vnd.openxmlformats-officedocument.presentationml.tags+xml"/>
  <Override PartName="/ppt/notesSlides/notesSlide27.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8.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9.xml" ContentType="application/vnd.openxmlformats-officedocument.presentationml.notesSlide+xml"/>
  <Override PartName="/ppt/tags/tag43.xml" ContentType="application/vnd.openxmlformats-officedocument.presentationml.tags+xml"/>
  <Override PartName="/ppt/notesSlides/notesSlide30.xml" ContentType="application/vnd.openxmlformats-officedocument.presentationml.notesSlide+xml"/>
  <Override PartName="/ppt/tags/tag44.xml" ContentType="application/vnd.openxmlformats-officedocument.presentationml.tags+xml"/>
  <Override PartName="/ppt/notesSlides/notesSlide31.xml" ContentType="application/vnd.openxmlformats-officedocument.presentationml.notesSlide+xml"/>
  <Override PartName="/ppt/tags/tag45.xml" ContentType="application/vnd.openxmlformats-officedocument.presentationml.tags+xml"/>
  <Override PartName="/ppt/notesSlides/notesSlide32.xml" ContentType="application/vnd.openxmlformats-officedocument.presentationml.notesSlide+xml"/>
  <Override PartName="/ppt/tags/tag46.xml" ContentType="application/vnd.openxmlformats-officedocument.presentationml.tags+xml"/>
  <Override PartName="/ppt/notesSlides/notesSlide33.xml" ContentType="application/vnd.openxmlformats-officedocument.presentationml.notesSlide+xml"/>
  <Override PartName="/ppt/tags/tag47.xml" ContentType="application/vnd.openxmlformats-officedocument.presentationml.tags+xml"/>
  <Override PartName="/ppt/notesSlides/notesSlide34.xml" ContentType="application/vnd.openxmlformats-officedocument.presentationml.notesSlide+xml"/>
  <Override PartName="/ppt/tags/tag48.xml" ContentType="application/vnd.openxmlformats-officedocument.presentationml.tags+xml"/>
  <Override PartName="/ppt/notesSlides/notesSlide35.xml" ContentType="application/vnd.openxmlformats-officedocument.presentationml.notesSlide+xml"/>
  <Override PartName="/ppt/tags/tag49.xml" ContentType="application/vnd.openxmlformats-officedocument.presentationml.tags+xml"/>
  <Override PartName="/ppt/notesSlides/notesSlide36.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37.xml" ContentType="application/vnd.openxmlformats-officedocument.presentationml.notesSlide+xml"/>
  <Override PartName="/ppt/tags/tag52.xml" ContentType="application/vnd.openxmlformats-officedocument.presentationml.tags+xml"/>
  <Override PartName="/ppt/notesSlides/notesSlide38.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39.xml" ContentType="application/vnd.openxmlformats-officedocument.presentationml.notesSlide+xml"/>
  <Override PartName="/ppt/tags/tag55.xml" ContentType="application/vnd.openxmlformats-officedocument.presentationml.tags+xml"/>
  <Override PartName="/ppt/notesSlides/notesSlide40.xml" ContentType="application/vnd.openxmlformats-officedocument.presentationml.notesSlide+xml"/>
  <Override PartName="/ppt/tags/tag56.xml" ContentType="application/vnd.openxmlformats-officedocument.presentationml.tags+xml"/>
  <Override PartName="/ppt/notesSlides/notesSlide41.xml" ContentType="application/vnd.openxmlformats-officedocument.presentationml.notesSlide+xml"/>
  <Override PartName="/ppt/tags/tag57.xml" ContentType="application/vnd.openxmlformats-officedocument.presentationml.tags+xml"/>
  <Override PartName="/ppt/notesSlides/notesSlide4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43.xml" ContentType="application/vnd.openxmlformats-officedocument.presentationml.notesSlide+xml"/>
  <Override PartName="/ppt/tags/tag6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Lst>
  <p:notesMasterIdLst>
    <p:notesMasterId r:id="rId46"/>
  </p:notesMasterIdLst>
  <p:handoutMasterIdLst>
    <p:handoutMasterId r:id="rId47"/>
  </p:handoutMasterIdLst>
  <p:sldIdLst>
    <p:sldId id="298" r:id="rId3"/>
    <p:sldId id="317" r:id="rId4"/>
    <p:sldId id="258" r:id="rId5"/>
    <p:sldId id="260" r:id="rId6"/>
    <p:sldId id="314" r:id="rId7"/>
    <p:sldId id="305" r:id="rId8"/>
    <p:sldId id="264" r:id="rId9"/>
    <p:sldId id="328" r:id="rId10"/>
    <p:sldId id="306" r:id="rId11"/>
    <p:sldId id="282" r:id="rId12"/>
    <p:sldId id="327" r:id="rId13"/>
    <p:sldId id="309" r:id="rId14"/>
    <p:sldId id="337" r:id="rId15"/>
    <p:sldId id="278" r:id="rId16"/>
    <p:sldId id="296" r:id="rId17"/>
    <p:sldId id="336" r:id="rId18"/>
    <p:sldId id="281" r:id="rId19"/>
    <p:sldId id="307" r:id="rId20"/>
    <p:sldId id="330" r:id="rId21"/>
    <p:sldId id="308" r:id="rId22"/>
    <p:sldId id="318" r:id="rId23"/>
    <p:sldId id="329" r:id="rId24"/>
    <p:sldId id="324" r:id="rId25"/>
    <p:sldId id="338" r:id="rId26"/>
    <p:sldId id="302" r:id="rId27"/>
    <p:sldId id="310" r:id="rId28"/>
    <p:sldId id="311" r:id="rId29"/>
    <p:sldId id="312" r:id="rId30"/>
    <p:sldId id="333" r:id="rId31"/>
    <p:sldId id="313" r:id="rId32"/>
    <p:sldId id="319" r:id="rId33"/>
    <p:sldId id="334" r:id="rId34"/>
    <p:sldId id="320" r:id="rId35"/>
    <p:sldId id="321" r:id="rId36"/>
    <p:sldId id="331" r:id="rId37"/>
    <p:sldId id="283" r:id="rId38"/>
    <p:sldId id="332" r:id="rId39"/>
    <p:sldId id="284" r:id="rId40"/>
    <p:sldId id="339" r:id="rId41"/>
    <p:sldId id="322" r:id="rId42"/>
    <p:sldId id="335" r:id="rId43"/>
    <p:sldId id="279" r:id="rId44"/>
    <p:sldId id="277" r:id="rId45"/>
  </p:sldIdLst>
  <p:sldSz cx="9144000" cy="6858000" type="screen4x3"/>
  <p:notesSz cx="6858000" cy="9144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clouner" initials="CC" lastIdx="10" clrIdx="0"/>
  <p:cmAuthor id="1" name="Administrator" initials="A" lastIdx="6" clrIdx="1"/>
  <p:cmAuthor id="2" name="secadmin" initials="s" lastIdx="13" clrIdx="2">
    <p:extLst/>
  </p:cmAuthor>
  <p:cmAuthor id="3" name="Hart, Elizabeth" initials="HE" lastIdx="2"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480"/>
    <a:srgbClr val="F1F1F1"/>
    <a:srgbClr val="FFFFFF"/>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50614" autoAdjust="0"/>
  </p:normalViewPr>
  <p:slideViewPr>
    <p:cSldViewPr>
      <p:cViewPr varScale="1">
        <p:scale>
          <a:sx n="40" d="100"/>
          <a:sy n="40" d="100"/>
        </p:scale>
        <p:origin x="2196" y="54"/>
      </p:cViewPr>
      <p:guideLst>
        <p:guide orient="horz" pos="2160"/>
        <p:guide pos="2880"/>
      </p:guideLst>
    </p:cSldViewPr>
  </p:slideViewPr>
  <p:outlineViewPr>
    <p:cViewPr>
      <p:scale>
        <a:sx n="33" d="100"/>
        <a:sy n="33" d="100"/>
      </p:scale>
      <p:origin x="-16" y="0"/>
    </p:cViewPr>
  </p:outlineViewPr>
  <p:notesTextViewPr>
    <p:cViewPr>
      <p:scale>
        <a:sx n="100" d="100"/>
        <a:sy n="100" d="100"/>
      </p:scale>
      <p:origin x="0" y="0"/>
    </p:cViewPr>
  </p:notesTextViewPr>
  <p:sorterViewPr>
    <p:cViewPr>
      <p:scale>
        <a:sx n="100" d="100"/>
        <a:sy n="100" d="100"/>
      </p:scale>
      <p:origin x="0" y="-6904"/>
    </p:cViewPr>
  </p:sorterViewPr>
  <p:notesViewPr>
    <p:cSldViewPr>
      <p:cViewPr varScale="1">
        <p:scale>
          <a:sx n="79" d="100"/>
          <a:sy n="79" d="100"/>
        </p:scale>
        <p:origin x="304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90DE6C-012E-4C95-A6A3-D84D3919B289}" type="datetimeFigureOut">
              <a:rPr lang="en-US" smtClean="0"/>
              <a:t>8/3/2020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F84568-072F-4A08-8629-88A4697F8DD9}" type="slidenum">
              <a:rPr lang="en-US" smtClean="0"/>
              <a:t>‹#›</a:t>
            </a:fld>
            <a:endParaRPr lang="en-US"/>
          </a:p>
        </p:txBody>
      </p:sp>
    </p:spTree>
    <p:extLst>
      <p:ext uri="{BB962C8B-B14F-4D97-AF65-F5344CB8AC3E}">
        <p14:creationId xmlns:p14="http://schemas.microsoft.com/office/powerpoint/2010/main" val="3525955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E6F0F2-DB3B-4C24-8801-4267755A9969}" type="datetimeFigureOut">
              <a:rPr lang="en-US" smtClean="0"/>
              <a:pPr/>
              <a:t>8/3/2020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8E8BAA-00EA-4556-A0F6-1265C930675F}" type="slidenum">
              <a:rPr lang="en-US" smtClean="0"/>
              <a:pPr/>
              <a:t>‹#›</a:t>
            </a:fld>
            <a:endParaRPr lang="en-US" dirty="0"/>
          </a:p>
        </p:txBody>
      </p:sp>
    </p:spTree>
    <p:extLst>
      <p:ext uri="{BB962C8B-B14F-4D97-AF65-F5344CB8AC3E}">
        <p14:creationId xmlns:p14="http://schemas.microsoft.com/office/powerpoint/2010/main" val="1869127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etworkforphl.org/_asset/qz5pvn/naloxone-_FINAL.pdf"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pdaps.org/datasets/laws-regulating-administration-of-naloxone-1501695139"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50.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53.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58.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60.xml"/><Relationship Id="rId5" Type="http://schemas.openxmlformats.org/officeDocument/2006/relationships/hyperlink" Target="https://www.cdc.gov/drugoverdose/opioids/fentanyl.html" TargetMode="External"/><Relationship Id="rId4" Type="http://schemas.openxmlformats.org/officeDocument/2006/relationships/hyperlink" Target="http://www.samhsa.gov/data/"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864931" rtl="0" eaLnBrk="1" fontAlgn="auto" latinLnBrk="0" hangingPunct="1">
              <a:lnSpc>
                <a:spcPct val="100000"/>
              </a:lnSpc>
              <a:spcBef>
                <a:spcPts val="0"/>
              </a:spcBef>
              <a:spcAft>
                <a:spcPts val="0"/>
              </a:spcAft>
              <a:buClrTx/>
              <a:buSzTx/>
              <a:buFontTx/>
              <a:buNone/>
              <a:tabLst/>
              <a:defRPr/>
            </a:pPr>
            <a:r>
              <a:rPr lang="en-US" b="1" u="sng" baseline="0" dirty="0" smtClean="0">
                <a:solidFill>
                  <a:schemeClr val="tx1"/>
                </a:solidFill>
              </a:rPr>
              <a:t>Presentation Talking Points</a:t>
            </a:r>
            <a:endParaRPr lang="en-US" b="0" baseline="0" dirty="0" smtClean="0"/>
          </a:p>
          <a:p>
            <a:pPr defTabSz="864931">
              <a:defRPr/>
            </a:pPr>
            <a:r>
              <a:rPr lang="en-US" b="0" baseline="0" dirty="0" smtClean="0"/>
              <a:t>Welcome to today’s program: “Safe Medication Practices for Life: An Orientation to Generation Rx University”.</a:t>
            </a:r>
          </a:p>
          <a:p>
            <a:pPr defTabSz="864931">
              <a:defRPr/>
            </a:pPr>
            <a:endParaRPr lang="en-US" b="0" baseline="0" dirty="0" smtClean="0"/>
          </a:p>
          <a:p>
            <a:pPr defTabSz="864931">
              <a:defRPr/>
            </a:pPr>
            <a:r>
              <a:rPr lang="en-US" b="0" baseline="0" dirty="0" smtClean="0"/>
              <a:t>This is a resource from “Generation Rx University”—an initiative which encourages college students and young adults to incorporate the Generation Rx key messages into their individual, everyday lives. </a:t>
            </a:r>
            <a:r>
              <a:rPr lang="en-US" b="0" u="none" dirty="0" smtClean="0"/>
              <a:t>This presentation provides an overview of Generation Rx University messages designed to educate college students toward “safe medication practices for life.” We will focus on specific issues relating to opioid and stimulant medications, as well as some key general guidelines for safe medication-taking practices.</a:t>
            </a:r>
          </a:p>
          <a:p>
            <a:pPr defTabSz="864931">
              <a:defRPr/>
            </a:pPr>
            <a:endParaRPr lang="en-US" b="0" u="none" dirty="0" smtClean="0"/>
          </a:p>
          <a:p>
            <a:pPr marL="0" marR="0" lvl="0" indent="0" algn="l" defTabSz="864931" rtl="0" eaLnBrk="1" fontAlgn="auto" latinLnBrk="0" hangingPunct="1">
              <a:lnSpc>
                <a:spcPct val="100000"/>
              </a:lnSpc>
              <a:spcBef>
                <a:spcPts val="0"/>
              </a:spcBef>
              <a:spcAft>
                <a:spcPts val="0"/>
              </a:spcAft>
              <a:buClrTx/>
              <a:buSzTx/>
              <a:buFontTx/>
              <a:buNone/>
              <a:tabLst/>
              <a:defRPr/>
            </a:pPr>
            <a:r>
              <a:rPr lang="en-US" b="1" i="0" u="sng" dirty="0" smtClean="0"/>
              <a:t>Note to Presenters</a:t>
            </a:r>
            <a:endParaRPr lang="en-US" u="none" baseline="0" dirty="0" smtClean="0"/>
          </a:p>
          <a:p>
            <a:pPr marL="0" marR="0" lvl="0" indent="0" algn="l" defTabSz="864931" rtl="0" eaLnBrk="1" fontAlgn="auto" latinLnBrk="0" hangingPunct="1">
              <a:lnSpc>
                <a:spcPct val="100000"/>
              </a:lnSpc>
              <a:spcBef>
                <a:spcPts val="0"/>
              </a:spcBef>
              <a:spcAft>
                <a:spcPts val="0"/>
              </a:spcAft>
              <a:buClrTx/>
              <a:buSzTx/>
              <a:buFontTx/>
              <a:buNone/>
              <a:tabLst/>
              <a:defRPr/>
            </a:pPr>
            <a:r>
              <a:rPr lang="en-US" u="none" baseline="0" dirty="0" smtClean="0"/>
              <a:t>We</a:t>
            </a:r>
            <a:r>
              <a:rPr lang="en-US" baseline="0" dirty="0" smtClean="0"/>
              <a:t> encourage you to access the videos that accompany this activity before you begin.  These videos include: “The Impact of Misusing Prescription Opioids”, “The Impact of Misusing Prescription Stimulants”, and “Safe Medication Practices for Life” - all are posted with this activity on GenerationRx.org.  Once you’ve accessed the videos, minimize them on your computer until the slides prompt you to play each video.</a:t>
            </a:r>
          </a:p>
          <a:p>
            <a:pPr defTabSz="864931">
              <a:defRPr/>
            </a:pPr>
            <a:endParaRPr lang="en-US" b="0" u="none" dirty="0" smtClean="0"/>
          </a:p>
          <a:p>
            <a:endParaRPr lang="en-US" b="1" u="sng" dirty="0" smtClean="0"/>
          </a:p>
        </p:txBody>
      </p:sp>
      <p:sp>
        <p:nvSpPr>
          <p:cNvPr id="4" name="Slide Number Placeholder 3"/>
          <p:cNvSpPr>
            <a:spLocks noGrp="1"/>
          </p:cNvSpPr>
          <p:nvPr>
            <p:ph type="sldNum" sz="quarter" idx="10"/>
          </p:nvPr>
        </p:nvSpPr>
        <p:spPr/>
        <p:txBody>
          <a:bodyPr/>
          <a:lstStyle/>
          <a:p>
            <a:fld id="{348E8BAA-00EA-4556-A0F6-1265C930675F}" type="slidenum">
              <a:rPr lang="en-US" smtClean="0"/>
              <a:pPr/>
              <a:t>1</a:t>
            </a:fld>
            <a:endParaRPr lang="en-US" dirty="0"/>
          </a:p>
        </p:txBody>
      </p:sp>
    </p:spTree>
    <p:extLst>
      <p:ext uri="{BB962C8B-B14F-4D97-AF65-F5344CB8AC3E}">
        <p14:creationId xmlns:p14="http://schemas.microsoft.com/office/powerpoint/2010/main" val="621412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u="sng" baseline="0" dirty="0" smtClean="0"/>
              <a:t>Presentation Talking Points</a:t>
            </a:r>
            <a:endParaRPr lang="en-US" u="sng" baseline="0" dirty="0" smtClean="0"/>
          </a:p>
          <a:p>
            <a:r>
              <a:rPr lang="en-US" u="none" baseline="0" dirty="0" smtClean="0"/>
              <a:t>All medications </a:t>
            </a:r>
            <a:r>
              <a:rPr lang="en-US" u="none" baseline="0" dirty="0"/>
              <a:t>have side effects—and mixing alcohol with </a:t>
            </a:r>
            <a:r>
              <a:rPr lang="en-US" u="none" baseline="0" dirty="0" smtClean="0"/>
              <a:t>prescription drugs can sometimes enhance these </a:t>
            </a:r>
            <a:r>
              <a:rPr lang="en-US" u="none" baseline="0" dirty="0"/>
              <a:t>negative </a:t>
            </a:r>
            <a:r>
              <a:rPr lang="en-US" u="none" baseline="0" dirty="0" smtClean="0"/>
              <a:t>effects. </a:t>
            </a:r>
            <a:endParaRPr lang="en-US" u="none" baseline="0" dirty="0"/>
          </a:p>
          <a:p>
            <a:pPr defTabSz="966548">
              <a:defRPr/>
            </a:pPr>
            <a:endParaRPr lang="en-US" u="none" baseline="0" dirty="0"/>
          </a:p>
          <a:p>
            <a:pPr marL="228600" indent="-228600" defTabSz="966548">
              <a:buFont typeface="+mj-lt"/>
              <a:buAutoNum type="arabicPeriod"/>
              <a:defRPr/>
            </a:pPr>
            <a:r>
              <a:rPr lang="en-US" u="none" baseline="0" dirty="0"/>
              <a:t>For example, </a:t>
            </a:r>
            <a:r>
              <a:rPr lang="en-US" u="none" baseline="0" dirty="0" smtClean="0"/>
              <a:t>adverse side effects </a:t>
            </a:r>
            <a:r>
              <a:rPr lang="en-US" u="none" baseline="0" dirty="0"/>
              <a:t>for </a:t>
            </a:r>
            <a:r>
              <a:rPr lang="en-US" baseline="0" dirty="0"/>
              <a:t>prescription opioid pain medications include drowsiness, confusion, sedation, and slowed breathing.  </a:t>
            </a:r>
            <a:r>
              <a:rPr lang="en-US" baseline="0" dirty="0" smtClean="0"/>
              <a:t>Drinking </a:t>
            </a:r>
            <a:r>
              <a:rPr lang="en-US" baseline="0" dirty="0"/>
              <a:t>alcohol </a:t>
            </a:r>
            <a:r>
              <a:rPr lang="en-US" baseline="0" dirty="0" smtClean="0"/>
              <a:t>at the same time </a:t>
            </a:r>
            <a:r>
              <a:rPr lang="en-US" baseline="0" dirty="0"/>
              <a:t>can actually worsen these potentially harmful effects.</a:t>
            </a:r>
          </a:p>
          <a:p>
            <a:pPr marL="228600" indent="-228600" defTabSz="966548">
              <a:buFont typeface="+mj-lt"/>
              <a:buAutoNum type="arabicPeriod"/>
              <a:defRPr/>
            </a:pPr>
            <a:r>
              <a:rPr lang="en-US" u="none" baseline="0" dirty="0"/>
              <a:t>In fact, m</a:t>
            </a:r>
            <a:r>
              <a:rPr lang="en-US" baseline="0" dirty="0"/>
              <a:t>any drug overdoses result from mixing prescription opioids with </a:t>
            </a:r>
            <a:r>
              <a:rPr lang="en-US" baseline="0" dirty="0" smtClean="0"/>
              <a:t>alcohol, </a:t>
            </a:r>
            <a:r>
              <a:rPr lang="en-US" baseline="0" dirty="0"/>
              <a:t>prescription sedatives, </a:t>
            </a:r>
            <a:r>
              <a:rPr lang="en-US" baseline="0" dirty="0" smtClean="0"/>
              <a:t>or other drugs – which results </a:t>
            </a:r>
            <a:r>
              <a:rPr lang="en-US" baseline="0" dirty="0"/>
              <a:t>in dangerously slow </a:t>
            </a:r>
            <a:r>
              <a:rPr lang="en-US" baseline="0" dirty="0" smtClean="0"/>
              <a:t>breathing and can cause death</a:t>
            </a:r>
            <a:r>
              <a:rPr lang="en-US" baseline="0" dirty="0"/>
              <a:t>. </a:t>
            </a:r>
          </a:p>
          <a:p>
            <a:pPr defTabSz="966548">
              <a:defRPr/>
            </a:pPr>
            <a:endParaRPr lang="en-US" baseline="0" dirty="0" smtClean="0"/>
          </a:p>
          <a:p>
            <a:pPr defTabSz="966548">
              <a:defRPr/>
            </a:pPr>
            <a:endParaRPr lang="en-US" baseline="0" dirty="0"/>
          </a:p>
        </p:txBody>
      </p:sp>
      <p:sp>
        <p:nvSpPr>
          <p:cNvPr id="4" name="Slide Number Placeholder 3"/>
          <p:cNvSpPr>
            <a:spLocks noGrp="1"/>
          </p:cNvSpPr>
          <p:nvPr>
            <p:ph type="sldNum" sz="quarter" idx="10"/>
          </p:nvPr>
        </p:nvSpPr>
        <p:spPr/>
        <p:txBody>
          <a:bodyPr/>
          <a:lstStyle/>
          <a:p>
            <a:fld id="{ACE2B812-F48A-40F0-9E3E-E64B17BDF71A}" type="slidenum">
              <a:rPr lang="en-US" smtClean="0"/>
              <a:pPr/>
              <a:t>10</a:t>
            </a:fld>
            <a:endParaRPr lang="en-US" dirty="0"/>
          </a:p>
        </p:txBody>
      </p:sp>
    </p:spTree>
    <p:extLst>
      <p:ext uri="{BB962C8B-B14F-4D97-AF65-F5344CB8AC3E}">
        <p14:creationId xmlns:p14="http://schemas.microsoft.com/office/powerpoint/2010/main" val="4031916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64883" rtl="0" eaLnBrk="1" fontAlgn="auto" latinLnBrk="0" hangingPunct="1">
              <a:lnSpc>
                <a:spcPct val="100000"/>
              </a:lnSpc>
              <a:spcBef>
                <a:spcPts val="0"/>
              </a:spcBef>
              <a:spcAft>
                <a:spcPts val="0"/>
              </a:spcAft>
              <a:buClrTx/>
              <a:buSzTx/>
              <a:buFont typeface="+mj-lt"/>
              <a:buNone/>
              <a:tabLst/>
              <a:defRPr/>
            </a:pPr>
            <a:r>
              <a:rPr lang="en-US" b="1" i="0" u="sng" dirty="0" smtClean="0"/>
              <a:t>Note to Presenters</a:t>
            </a:r>
            <a:endParaRPr lang="en-US" b="1" i="0"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dirty="0" smtClean="0"/>
              <a:t>You can utilize this slide</a:t>
            </a:r>
            <a:r>
              <a:rPr lang="en-US" baseline="0" dirty="0" smtClean="0"/>
              <a:t> as a placeholder for 1-2 group leaders to share a summary of their small group conversation – </a:t>
            </a:r>
            <a:r>
              <a:rPr lang="en-US" b="1" baseline="0" dirty="0" smtClean="0"/>
              <a:t>Slide 12 </a:t>
            </a:r>
            <a:r>
              <a:rPr lang="en-US" baseline="0" dirty="0" smtClean="0"/>
              <a:t>contains content and talking points that can help reinforce or elaborate upon the ideas shar</a:t>
            </a:r>
            <a:r>
              <a:rPr lang="en-US" sz="1200" kern="1200" baseline="0" dirty="0" smtClean="0">
                <a:solidFill>
                  <a:schemeClr val="tx1"/>
                </a:solidFill>
                <a:effectLst/>
                <a:latin typeface="+mn-lt"/>
                <a:ea typeface="+mn-ea"/>
                <a:cs typeface="+mn-cs"/>
              </a:rPr>
              <a:t>ed.</a:t>
            </a:r>
            <a:endParaRPr lang="en-US" baseline="0"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baseline="0" dirty="0" smtClean="0"/>
          </a:p>
          <a:p>
            <a:pPr marL="228600" marR="0" indent="-228600" algn="l" defTabSz="864883" rtl="0" eaLnBrk="1" fontAlgn="auto" latinLnBrk="0" hangingPunct="1">
              <a:lnSpc>
                <a:spcPct val="100000"/>
              </a:lnSpc>
              <a:spcBef>
                <a:spcPts val="0"/>
              </a:spcBef>
              <a:spcAft>
                <a:spcPts val="0"/>
              </a:spcAft>
              <a:buClrTx/>
              <a:buSzTx/>
              <a:buFont typeface="+mj-lt"/>
              <a:buAutoNum type="arabicPeriod"/>
              <a:tabLst/>
              <a:defRPr/>
            </a:pPr>
            <a:endParaRPr lang="en-US" baseline="0" dirty="0" smtClean="0"/>
          </a:p>
          <a:p>
            <a:pPr marL="0" marR="0" lvl="0" indent="0" algn="l" defTabSz="864883" rtl="0" eaLnBrk="1" fontAlgn="auto" latinLnBrk="0" hangingPunct="1">
              <a:lnSpc>
                <a:spcPct val="100000"/>
              </a:lnSpc>
              <a:spcBef>
                <a:spcPts val="0"/>
              </a:spcBef>
              <a:spcAft>
                <a:spcPts val="0"/>
              </a:spcAft>
              <a:buClrTx/>
              <a:buSzTx/>
              <a:buFont typeface="+mj-lt"/>
              <a:buNone/>
              <a:tabLst/>
              <a:defRPr/>
            </a:pPr>
            <a:endParaRPr lang="en-US" baseline="0"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i="0" baseline="0" dirty="0"/>
          </a:p>
        </p:txBody>
      </p:sp>
      <p:sp>
        <p:nvSpPr>
          <p:cNvPr id="4" name="Slide Number Placeholder 3"/>
          <p:cNvSpPr>
            <a:spLocks noGrp="1"/>
          </p:cNvSpPr>
          <p:nvPr>
            <p:ph type="sldNum" sz="quarter" idx="10"/>
          </p:nvPr>
        </p:nvSpPr>
        <p:spPr/>
        <p:txBody>
          <a:bodyPr/>
          <a:lstStyle/>
          <a:p>
            <a:fld id="{1E756215-DC87-44C1-8A99-C198165AC598}"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433448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Some individuals who misuse prescription opioids can transition to using heroin.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Recall from the video that because prescription opioids and heroin share similar chemistry, they also produce similar effects in the body.  Because these effects are nearly identical, individuals who misuse and become dependent upon prescription opioids sometimes transition to using heroin in order to experience the same (or stronger) effect.  In many cases, heroin may also be easier (and cheaper) to obtain.  In fact, </a:t>
            </a:r>
            <a:r>
              <a:rPr lang="en-US" dirty="0" smtClean="0"/>
              <a:t>there has been a substantial increase in the use of heroin, with approximately 75% of users reporting misusing prescription opioids first</a:t>
            </a:r>
            <a:r>
              <a:rPr lang="en-US" baseline="30000" dirty="0" smtClean="0"/>
              <a:t>2</a:t>
            </a:r>
            <a:r>
              <a:rPr lang="en-US" sz="1200" dirty="0" smtClean="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t>Y</a:t>
            </a:r>
            <a:r>
              <a:rPr lang="en-US" dirty="0" smtClean="0"/>
              <a:t>our</a:t>
            </a:r>
            <a:r>
              <a:rPr lang="en-US" baseline="0" dirty="0" smtClean="0"/>
              <a:t> brain doesn’t care if society labels a drug as an illicit street drug or a prescription drug.  If the two drugs share similar chemistry, they’ll produce similar effects in the body, including increased risk for drug dependence and addiction. This relationship between prescription opioids and heroin is certainly troubling and serves as another reason to avoid misusing prescription opioids.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baseline="0" dirty="0" smtClean="0"/>
          </a:p>
        </p:txBody>
      </p:sp>
      <p:sp>
        <p:nvSpPr>
          <p:cNvPr id="4" name="Slide Number Placeholder 3"/>
          <p:cNvSpPr>
            <a:spLocks noGrp="1"/>
          </p:cNvSpPr>
          <p:nvPr>
            <p:ph type="sldNum" sz="quarter" idx="10"/>
          </p:nvPr>
        </p:nvSpPr>
        <p:spPr/>
        <p:txBody>
          <a:bodyPr/>
          <a:lstStyle/>
          <a:p>
            <a:fld id="{348E8BAA-00EA-4556-A0F6-1265C930675F}" type="slidenum">
              <a:rPr lang="en-US" smtClean="0"/>
              <a:pPr/>
              <a:t>12</a:t>
            </a:fld>
            <a:endParaRPr lang="en-US" dirty="0"/>
          </a:p>
        </p:txBody>
      </p:sp>
    </p:spTree>
    <p:extLst>
      <p:ext uri="{BB962C8B-B14F-4D97-AF65-F5344CB8AC3E}">
        <p14:creationId xmlns:p14="http://schemas.microsoft.com/office/powerpoint/2010/main" val="1894326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64883" rtl="0" eaLnBrk="1" fontAlgn="auto" latinLnBrk="0" hangingPunct="1">
              <a:lnSpc>
                <a:spcPct val="100000"/>
              </a:lnSpc>
              <a:spcBef>
                <a:spcPts val="0"/>
              </a:spcBef>
              <a:spcAft>
                <a:spcPts val="0"/>
              </a:spcAft>
              <a:buClrTx/>
              <a:buSzTx/>
              <a:buFont typeface="+mj-lt"/>
              <a:buNone/>
              <a:tabLst/>
              <a:defRPr/>
            </a:pPr>
            <a:r>
              <a:rPr lang="en-US" b="1" i="0" u="sng" dirty="0" smtClean="0"/>
              <a:t>Note to Presenters</a:t>
            </a:r>
            <a:endParaRPr lang="en-US" b="1" i="0"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dirty="0" smtClean="0"/>
              <a:t>You can utilize this slide</a:t>
            </a:r>
            <a:r>
              <a:rPr lang="en-US" baseline="0" dirty="0" smtClean="0"/>
              <a:t> as a placeholder for 1-2 group leaders to share a summary of their small group conversation – </a:t>
            </a:r>
            <a:r>
              <a:rPr lang="en-US" b="1" baseline="0" dirty="0" smtClean="0"/>
              <a:t>Slides 14-16 </a:t>
            </a:r>
            <a:r>
              <a:rPr lang="en-US" baseline="0" dirty="0" smtClean="0"/>
              <a:t>contain content and talking points that can help reinforce or elaborate upon the ideas shar</a:t>
            </a:r>
            <a:r>
              <a:rPr lang="en-US" sz="1200" kern="1200" baseline="0" dirty="0" smtClean="0">
                <a:solidFill>
                  <a:schemeClr val="tx1"/>
                </a:solidFill>
                <a:effectLst/>
                <a:latin typeface="+mn-lt"/>
                <a:ea typeface="+mn-ea"/>
                <a:cs typeface="+mn-cs"/>
              </a:rPr>
              <a:t>ed.</a:t>
            </a:r>
            <a:endParaRPr lang="en-US" baseline="0" dirty="0" smtClean="0"/>
          </a:p>
          <a:p>
            <a:pPr marL="0" marR="0" lvl="0" indent="0" algn="l" defTabSz="864883" rtl="0" eaLnBrk="1" fontAlgn="auto" latinLnBrk="0" hangingPunct="1">
              <a:lnSpc>
                <a:spcPct val="100000"/>
              </a:lnSpc>
              <a:spcBef>
                <a:spcPts val="0"/>
              </a:spcBef>
              <a:spcAft>
                <a:spcPts val="0"/>
              </a:spcAft>
              <a:buClrTx/>
              <a:buSzTx/>
              <a:buFont typeface="+mj-lt"/>
              <a:buNone/>
              <a:tabLst/>
              <a:defRPr/>
            </a:pPr>
            <a:endParaRPr lang="en-US" baseline="0"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i="0" baseline="0" dirty="0"/>
          </a:p>
        </p:txBody>
      </p:sp>
      <p:sp>
        <p:nvSpPr>
          <p:cNvPr id="4" name="Slide Number Placeholder 3"/>
          <p:cNvSpPr>
            <a:spLocks noGrp="1"/>
          </p:cNvSpPr>
          <p:nvPr>
            <p:ph type="sldNum" sz="quarter" idx="10"/>
          </p:nvPr>
        </p:nvSpPr>
        <p:spPr/>
        <p:txBody>
          <a:bodyPr/>
          <a:lstStyle/>
          <a:p>
            <a:fld id="{1E756215-DC87-44C1-8A99-C198165AC598}"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231307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custDataLst>
              <p:tags r:id="rId1"/>
            </p:custDataLst>
          </p:nvPr>
        </p:nvSpPr>
        <p:spPr/>
        <p:txBody>
          <a:bodyPr/>
          <a:lstStyle/>
          <a:p>
            <a:r>
              <a:rPr lang="en-US" b="1" i="0" u="sng" baseline="0" dirty="0" smtClean="0"/>
              <a:t>Presentation Talking Points</a:t>
            </a:r>
          </a:p>
          <a:p>
            <a:r>
              <a:rPr lang="en-US" b="0" i="0" u="none" baseline="0" dirty="0" smtClean="0"/>
              <a:t>Those who misuse prescription opioids sometimes spiral into drug dependency or addiction and experience the harmful health, legal and social consequences that can follow.</a:t>
            </a:r>
          </a:p>
          <a:p>
            <a:endParaRPr lang="en-US" dirty="0"/>
          </a:p>
          <a:p>
            <a:pPr marL="228600" marR="0" lvl="0" indent="-228600" algn="l" defTabSz="864883" rtl="0" eaLnBrk="1" fontAlgn="auto" latinLnBrk="0" hangingPunct="1">
              <a:lnSpc>
                <a:spcPct val="100000"/>
              </a:lnSpc>
              <a:spcBef>
                <a:spcPts val="0"/>
              </a:spcBef>
              <a:spcAft>
                <a:spcPts val="0"/>
              </a:spcAft>
              <a:buClrTx/>
              <a:buSzTx/>
              <a:buFont typeface="+mj-lt"/>
              <a:buAutoNum type="arabicPeriod"/>
              <a:tabLst/>
              <a:defRPr/>
            </a:pPr>
            <a:r>
              <a:rPr lang="en-US" i="0" u="sng" baseline="0" dirty="0"/>
              <a:t>Health-related consequences</a:t>
            </a:r>
            <a:r>
              <a:rPr lang="en-US" i="0" baseline="0" dirty="0"/>
              <a:t>: as noted in the video, t</a:t>
            </a:r>
            <a:r>
              <a:rPr lang="en-US" dirty="0"/>
              <a:t>he most tragic </a:t>
            </a:r>
            <a:r>
              <a:rPr lang="en-US" dirty="0" smtClean="0"/>
              <a:t>consequences </a:t>
            </a:r>
            <a:r>
              <a:rPr lang="en-US" dirty="0"/>
              <a:t>of prescription drug misuse </a:t>
            </a:r>
            <a:r>
              <a:rPr lang="en-US" dirty="0" smtClean="0"/>
              <a:t>affect </a:t>
            </a:r>
            <a:r>
              <a:rPr lang="en-US" dirty="0"/>
              <a:t>our health -- including drug overdose, which is the leading cause of accidental</a:t>
            </a:r>
            <a:r>
              <a:rPr lang="en-US" baseline="0" dirty="0"/>
              <a:t> death in the U.S.  E</a:t>
            </a:r>
            <a:r>
              <a:rPr lang="en-US" u="none" dirty="0"/>
              <a:t>mergency department visits and</a:t>
            </a:r>
            <a:r>
              <a:rPr lang="en-US" u="none" baseline="0" dirty="0"/>
              <a:t> d</a:t>
            </a:r>
            <a:r>
              <a:rPr lang="en-US" u="none" dirty="0"/>
              <a:t>rug ad</a:t>
            </a:r>
            <a:r>
              <a:rPr lang="en-US" dirty="0"/>
              <a:t>diction treatment admissions relating to medication misuse have also </a:t>
            </a:r>
            <a:r>
              <a:rPr lang="en-US" dirty="0" smtClean="0"/>
              <a:t>escalated.</a:t>
            </a:r>
            <a:endParaRPr lang="en-US" i="0" baseline="0" dirty="0"/>
          </a:p>
          <a:p>
            <a:pPr marL="228600" marR="0" lvl="0" indent="-228600" algn="l" defTabSz="864883" rtl="0" eaLnBrk="1" fontAlgn="auto" latinLnBrk="0" hangingPunct="1">
              <a:lnSpc>
                <a:spcPct val="100000"/>
              </a:lnSpc>
              <a:spcBef>
                <a:spcPts val="0"/>
              </a:spcBef>
              <a:spcAft>
                <a:spcPts val="0"/>
              </a:spcAft>
              <a:buClrTx/>
              <a:buSzTx/>
              <a:buFont typeface="+mj-lt"/>
              <a:buAutoNum type="arabicPeriod"/>
              <a:tabLst/>
              <a:defRPr/>
            </a:pPr>
            <a:r>
              <a:rPr lang="en-US" i="0" u="sng" baseline="0" dirty="0"/>
              <a:t>Legal consequences</a:t>
            </a:r>
            <a:r>
              <a:rPr lang="en-US" i="0" baseline="0" dirty="0"/>
              <a:t>: </a:t>
            </a:r>
            <a:r>
              <a:rPr lang="en-US" baseline="0" dirty="0" smtClean="0"/>
              <a:t>federal </a:t>
            </a:r>
            <a:r>
              <a:rPr lang="en-US" baseline="0" dirty="0"/>
              <a:t>law prohibits the possession of the types of </a:t>
            </a:r>
            <a:r>
              <a:rPr lang="en-US" baseline="0" dirty="0" smtClean="0"/>
              <a:t>medications which </a:t>
            </a:r>
            <a:r>
              <a:rPr lang="en-US" baseline="0" dirty="0"/>
              <a:t>are most often misused </a:t>
            </a:r>
            <a:r>
              <a:rPr lang="en-US" baseline="0" dirty="0" smtClean="0"/>
              <a:t>without </a:t>
            </a:r>
            <a:r>
              <a:rPr lang="en-US" baseline="0" dirty="0"/>
              <a:t>a prescription</a:t>
            </a:r>
            <a:r>
              <a:rPr lang="en-US" baseline="0" dirty="0" smtClean="0"/>
              <a:t>.</a:t>
            </a:r>
            <a:endParaRPr lang="en-US" i="0" baseline="0" dirty="0"/>
          </a:p>
          <a:p>
            <a:pPr marL="228600" marR="0" lvl="0" indent="-228600" algn="l" defTabSz="864883" rtl="0" eaLnBrk="1" fontAlgn="auto" latinLnBrk="0" hangingPunct="1">
              <a:lnSpc>
                <a:spcPct val="100000"/>
              </a:lnSpc>
              <a:spcBef>
                <a:spcPts val="0"/>
              </a:spcBef>
              <a:spcAft>
                <a:spcPts val="0"/>
              </a:spcAft>
              <a:buClrTx/>
              <a:buSzTx/>
              <a:buFont typeface="+mj-lt"/>
              <a:buAutoNum type="arabicPeriod"/>
              <a:tabLst/>
              <a:defRPr/>
            </a:pPr>
            <a:r>
              <a:rPr lang="en-US" i="0" u="sng" baseline="0" dirty="0"/>
              <a:t>Social consequences</a:t>
            </a:r>
            <a:r>
              <a:rPr lang="en-US" i="0" baseline="0" dirty="0"/>
              <a:t>: t</a:t>
            </a:r>
            <a:r>
              <a:rPr lang="en-US" baseline="0" dirty="0"/>
              <a:t>he misuse of medications can affect your family and friends, your job, your education, your finances, and much more.  </a:t>
            </a:r>
          </a:p>
          <a:p>
            <a:pPr marL="228600" marR="0" lvl="0" indent="-228600" algn="l" defTabSz="864883" rtl="0" eaLnBrk="1" fontAlgn="auto" latinLnBrk="0" hangingPunct="1">
              <a:lnSpc>
                <a:spcPct val="100000"/>
              </a:lnSpc>
              <a:spcBef>
                <a:spcPts val="0"/>
              </a:spcBef>
              <a:spcAft>
                <a:spcPts val="0"/>
              </a:spcAft>
              <a:buClrTx/>
              <a:buSzTx/>
              <a:buFont typeface="+mj-lt"/>
              <a:buAutoNum type="arabicPeriod"/>
              <a:tabLst/>
              <a:defRPr/>
            </a:pPr>
            <a:endParaRPr lang="en-US" i="0" baseline="0" dirty="0"/>
          </a:p>
          <a:p>
            <a:pPr marL="0" marR="0" indent="0" algn="l" defTabSz="864883" rtl="0" eaLnBrk="1" fontAlgn="auto" latinLnBrk="0" hangingPunct="1">
              <a:lnSpc>
                <a:spcPct val="100000"/>
              </a:lnSpc>
              <a:spcBef>
                <a:spcPts val="0"/>
              </a:spcBef>
              <a:spcAft>
                <a:spcPts val="0"/>
              </a:spcAft>
              <a:buClrTx/>
              <a:buSzTx/>
              <a:buFontTx/>
              <a:buNone/>
              <a:tabLst/>
              <a:defRPr/>
            </a:pPr>
            <a:endParaRPr lang="en-US" dirty="0"/>
          </a:p>
          <a:p>
            <a:r>
              <a:rPr lang="en-US" b="1" u="sng" baseline="0" dirty="0" smtClean="0"/>
              <a:t>Note to Presenters</a:t>
            </a:r>
          </a:p>
          <a:p>
            <a:r>
              <a:rPr lang="en-US" baseline="0" dirty="0" smtClean="0"/>
              <a:t>If participants have already identified these problems, consider simply summarizing the problems noted in the word cloud. </a:t>
            </a:r>
            <a:endParaRPr lang="en-US" baseline="0" dirty="0"/>
          </a:p>
          <a:p>
            <a:r>
              <a:rPr lang="en-US" sz="1200" kern="1200" dirty="0">
                <a:solidFill>
                  <a:schemeClr val="tx1"/>
                </a:solidFill>
                <a:effectLst/>
                <a:latin typeface="+mn-lt"/>
                <a:ea typeface="+mn-ea"/>
                <a:cs typeface="+mn-cs"/>
              </a:rPr>
              <a:t> </a:t>
            </a:r>
          </a:p>
          <a:p>
            <a:endParaRPr lang="en-US" baseline="0"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9AF182F-9CC7-4E7C-9C8A-F7D3B9AE79A8}" type="slidenum">
              <a:rPr lang="en-US" altLang="en-US" smtClean="0">
                <a:latin typeface="Arial" pitchFamily="34" charset="0"/>
                <a:cs typeface="ヒラギノ角ゴ Pro W3"/>
              </a:rPr>
              <a:pPr eaLnBrk="1" hangingPunct="1">
                <a:spcBef>
                  <a:spcPct val="0"/>
                </a:spcBef>
              </a:pPr>
              <a:t>14</a:t>
            </a:fld>
            <a:endParaRPr lang="en-US" altLang="en-US" dirty="0">
              <a:latin typeface="Arial" pitchFamily="34" charset="0"/>
              <a:cs typeface="ヒラギノ角ゴ Pro W3"/>
            </a:endParaRPr>
          </a:p>
        </p:txBody>
      </p:sp>
    </p:spTree>
    <p:extLst>
      <p:ext uri="{BB962C8B-B14F-4D97-AF65-F5344CB8AC3E}">
        <p14:creationId xmlns:p14="http://schemas.microsoft.com/office/powerpoint/2010/main" val="1685964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u="sng" baseline="0" dirty="0" smtClean="0"/>
              <a:t>Presentation Talking Points</a:t>
            </a:r>
          </a:p>
          <a:p>
            <a:r>
              <a:rPr lang="en-US" baseline="0" dirty="0" smtClean="0"/>
              <a:t>If </a:t>
            </a:r>
            <a:r>
              <a:rPr lang="en-US" baseline="0" dirty="0"/>
              <a:t>you suspect someone has overdosed on </a:t>
            </a:r>
            <a:r>
              <a:rPr lang="en-US" i="1" baseline="0" dirty="0"/>
              <a:t>any</a:t>
            </a:r>
            <a:r>
              <a:rPr lang="en-US" baseline="0" dirty="0"/>
              <a:t> </a:t>
            </a:r>
            <a:r>
              <a:rPr lang="en-US" baseline="0" dirty="0" smtClean="0"/>
              <a:t>drug or alcohol, </a:t>
            </a:r>
            <a:r>
              <a:rPr lang="en-US" baseline="0" dirty="0"/>
              <a:t>how </a:t>
            </a:r>
            <a:r>
              <a:rPr lang="en-US" baseline="0" dirty="0" smtClean="0"/>
              <a:t>can </a:t>
            </a:r>
            <a:r>
              <a:rPr lang="en-US" baseline="0" dirty="0"/>
              <a:t>you take action?</a:t>
            </a:r>
          </a:p>
          <a:p>
            <a:endParaRPr lang="en-US" baseline="0" dirty="0"/>
          </a:p>
          <a:p>
            <a:pPr marL="228600" indent="-228600">
              <a:buAutoNum type="arabicPeriod"/>
            </a:pPr>
            <a:r>
              <a:rPr lang="en-US" baseline="0" dirty="0"/>
              <a:t>First, call 9-1-1.</a:t>
            </a:r>
          </a:p>
          <a:p>
            <a:pPr marL="228600" indent="-228600">
              <a:buAutoNum type="arabicPeriod"/>
            </a:pPr>
            <a:r>
              <a:rPr lang="en-US" baseline="0" dirty="0"/>
              <a:t>Second, move the individual to the recovery position (place the individual on their left </a:t>
            </a:r>
            <a:r>
              <a:rPr lang="en-US" baseline="0" dirty="0" smtClean="0"/>
              <a:t>side—with </a:t>
            </a:r>
            <a:r>
              <a:rPr lang="en-US" baseline="0" dirty="0"/>
              <a:t>their arms under their head, </a:t>
            </a:r>
            <a:r>
              <a:rPr lang="en-US" baseline="0" dirty="0" smtClean="0"/>
              <a:t>bending </a:t>
            </a:r>
            <a:r>
              <a:rPr lang="en-US" baseline="0" dirty="0"/>
              <a:t>their right leg </a:t>
            </a:r>
            <a:r>
              <a:rPr lang="en-US" baseline="0" dirty="0" smtClean="0"/>
              <a:t>to prevent them </a:t>
            </a:r>
            <a:r>
              <a:rPr lang="en-US" baseline="0" dirty="0"/>
              <a:t>from rolling onto their stomach).  This position is designed to prevent </a:t>
            </a:r>
            <a:r>
              <a:rPr lang="en-US" baseline="0" dirty="0" smtClean="0"/>
              <a:t>suffocation if the individual vomits.</a:t>
            </a:r>
            <a:endParaRPr lang="en-US" baseline="0" dirty="0"/>
          </a:p>
          <a:p>
            <a:pPr marL="228600" indent="-228600">
              <a:buAutoNum type="arabicPeriod"/>
            </a:pPr>
            <a:r>
              <a:rPr lang="en-US" baseline="0" dirty="0"/>
              <a:t>Third, i</a:t>
            </a:r>
            <a:r>
              <a:rPr lang="en-US" dirty="0"/>
              <a:t>f available, administer naloxone.</a:t>
            </a:r>
            <a:r>
              <a:rPr lang="en-US" baseline="0" dirty="0"/>
              <a:t>  </a:t>
            </a:r>
            <a:r>
              <a:rPr lang="en-US" dirty="0"/>
              <a:t>More information on naloxone</a:t>
            </a:r>
            <a:r>
              <a:rPr lang="en-US" baseline="0" dirty="0"/>
              <a:t> </a:t>
            </a:r>
            <a:r>
              <a:rPr lang="en-US" baseline="0" dirty="0" smtClean="0"/>
              <a:t>will be provided in the next slide.</a:t>
            </a:r>
            <a:endParaRPr lang="en-US" baseline="0" dirty="0"/>
          </a:p>
          <a:p>
            <a:pPr marL="228600" indent="-228600">
              <a:buAutoNum type="arabicPeriod"/>
            </a:pPr>
            <a:r>
              <a:rPr lang="en-US" baseline="0" dirty="0"/>
              <a:t>Lastly, stay with the individual until help arrives</a:t>
            </a:r>
            <a:r>
              <a:rPr lang="en-US" baseline="0" dirty="0" smtClean="0"/>
              <a:t>.</a:t>
            </a:r>
          </a:p>
          <a:p>
            <a:pPr marL="228600" indent="-228600">
              <a:buAutoNum type="arabicPeriod"/>
            </a:pPr>
            <a:endParaRPr lang="en-US" baseline="0" dirty="0" smtClean="0"/>
          </a:p>
          <a:p>
            <a:endParaRPr lang="en-US" baseline="0" dirty="0" smtClean="0"/>
          </a:p>
          <a:p>
            <a:endParaRPr lang="en-US" baseline="0" dirty="0" smtClean="0"/>
          </a:p>
          <a:p>
            <a:endParaRPr lang="en-US" baseline="0" dirty="0" smtClean="0"/>
          </a:p>
          <a:p>
            <a:pPr marL="0" indent="0">
              <a:buNone/>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E756215-DC87-44C1-8A99-C198165AC598}" type="slidenum">
              <a:rPr lang="en-US" smtClean="0"/>
              <a:pPr/>
              <a:t>15</a:t>
            </a:fld>
            <a:endParaRPr lang="en-US" dirty="0"/>
          </a:p>
        </p:txBody>
      </p:sp>
    </p:spTree>
    <p:extLst>
      <p:ext uri="{BB962C8B-B14F-4D97-AF65-F5344CB8AC3E}">
        <p14:creationId xmlns:p14="http://schemas.microsoft.com/office/powerpoint/2010/main" val="2262388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Presentation Talking Points</a:t>
            </a:r>
            <a:endParaRPr lang="en-US" baseline="0" dirty="0" smtClean="0"/>
          </a:p>
          <a:p>
            <a:r>
              <a:rPr lang="en-US" sz="1200" kern="1200" baseline="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n overdose occurs when too much of any opioid activates its target in the brainstem – this slows and then stops breathing.  Naloxone knocks the opioid drug off this target – allowing breathing to resume.  Naloxone wears off in 30-90 min; thus, calling 911 first ensures the person receives help before this happens.</a:t>
            </a:r>
            <a:endParaRPr lang="en-US" baseline="0" dirty="0" smtClean="0"/>
          </a:p>
          <a:p>
            <a:endParaRPr lang="en-US" baseline="0" dirty="0" smtClean="0"/>
          </a:p>
          <a:p>
            <a:pPr marL="228600" indent="-228600">
              <a:buFont typeface="+mj-lt"/>
              <a:buAutoNum type="arabicPeriod"/>
            </a:pPr>
            <a:r>
              <a:rPr lang="en-US" baseline="0" dirty="0" smtClean="0"/>
              <a:t>Naloxone is available in various forms – the form packaged as a nasal spray (brand name </a:t>
            </a:r>
            <a:r>
              <a:rPr lang="en-US" baseline="0" dirty="0" err="1" smtClean="0"/>
              <a:t>Narcan</a:t>
            </a:r>
            <a:r>
              <a:rPr lang="en-US" baseline="0" dirty="0" smtClean="0"/>
              <a:t>®) is increasingly common. </a:t>
            </a:r>
          </a:p>
          <a:p>
            <a:pPr marL="228600" indent="-228600">
              <a:buFont typeface="+mj-lt"/>
              <a:buAutoNum type="arabicPeriod"/>
            </a:pPr>
            <a:r>
              <a:rPr lang="en-US" dirty="0" smtClean="0"/>
              <a:t>You can get naloxone without a prescription, but accessing naloxone by the general public varies from state to state. </a:t>
            </a:r>
            <a:r>
              <a:rPr lang="en-US" sz="1200" kern="1200" baseline="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sk your local pharmacy or attend a community naloxone training session.  The intranasal formulation (brand name </a:t>
            </a:r>
            <a:r>
              <a:rPr lang="en-US" sz="1200" kern="1200" dirty="0" err="1" smtClean="0">
                <a:solidFill>
                  <a:schemeClr val="tx1"/>
                </a:solidFill>
                <a:effectLst/>
                <a:latin typeface="+mn-lt"/>
                <a:ea typeface="+mn-ea"/>
                <a:cs typeface="+mn-cs"/>
              </a:rPr>
              <a:t>Narcan</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is most widely </a:t>
            </a:r>
            <a:r>
              <a:rPr lang="en-US" sz="1200" kern="1200" dirty="0" err="1" smtClean="0">
                <a:solidFill>
                  <a:schemeClr val="tx1"/>
                </a:solidFill>
                <a:effectLst/>
                <a:latin typeface="+mn-lt"/>
                <a:ea typeface="+mn-ea"/>
                <a:cs typeface="+mn-cs"/>
              </a:rPr>
              <a:t>used.</a:t>
            </a:r>
            <a:r>
              <a:rPr lang="en-US" dirty="0" err="1" smtClean="0"/>
              <a:t>For</a:t>
            </a:r>
            <a:r>
              <a:rPr lang="en-US" dirty="0" smtClean="0"/>
              <a:t> more information about naloxone access, visit:</a:t>
            </a:r>
          </a:p>
          <a:p>
            <a:pPr marL="628650" lvl="1" indent="-171450">
              <a:lnSpc>
                <a:spcPts val="2400"/>
              </a:lnSpc>
              <a:spcAft>
                <a:spcPts val="1200"/>
              </a:spcAft>
              <a:buFont typeface="Arial" panose="020B0604020202020204" pitchFamily="34" charset="0"/>
              <a:buChar char="•"/>
            </a:pPr>
            <a:r>
              <a:rPr lang="en-US" sz="1200" dirty="0" smtClean="0">
                <a:latin typeface="Proxima Nova Rg" panose="02000506030000020004" pitchFamily="50" charset="0"/>
                <a:hlinkClick r:id="rId3"/>
              </a:rPr>
              <a:t>https://www.networkforphl.org/_asset/qz5pvn/naloxone-_FINAL.pdf</a:t>
            </a:r>
            <a:endParaRPr lang="en-US" sz="1200" dirty="0" smtClean="0">
              <a:latin typeface="Proxima Nova Rg" panose="02000506030000020004" pitchFamily="50" charset="0"/>
            </a:endParaRPr>
          </a:p>
          <a:p>
            <a:pPr marL="628650" lvl="1" indent="-171450">
              <a:lnSpc>
                <a:spcPts val="2400"/>
              </a:lnSpc>
              <a:spcAft>
                <a:spcPts val="1200"/>
              </a:spcAft>
              <a:buFont typeface="Arial" panose="020B0604020202020204" pitchFamily="34" charset="0"/>
              <a:buChar char="•"/>
            </a:pPr>
            <a:r>
              <a:rPr lang="en-US" sz="1200" dirty="0" smtClean="0">
                <a:latin typeface="Proxima Nova Rg" panose="02000506030000020004" pitchFamily="50" charset="0"/>
                <a:hlinkClick r:id="rId4"/>
              </a:rPr>
              <a:t>http://pdaps.org/datasets/laws-regulating-administration-of-naloxone-1501695139</a:t>
            </a:r>
            <a:endParaRPr lang="en-US" dirty="0" smtClean="0"/>
          </a:p>
          <a:p>
            <a:pPr marL="228600" indent="-228600">
              <a:buFont typeface="+mj-lt"/>
              <a:buAutoNum type="arabicPeriod"/>
            </a:pPr>
            <a:r>
              <a:rPr lang="en-US" dirty="0" smtClean="0"/>
              <a:t>It is critical to remember two precautions regarding the use of naloxone (both reasons emphasize</a:t>
            </a:r>
            <a:r>
              <a:rPr lang="en-US" baseline="0" dirty="0" smtClean="0"/>
              <a:t> the importance of first calling 9-1-1)</a:t>
            </a:r>
            <a:r>
              <a:rPr lang="en-US" dirty="0" smtClean="0"/>
              <a:t>:</a:t>
            </a:r>
          </a:p>
          <a:p>
            <a:pPr marL="685800" lvl="1" indent="-228600">
              <a:buFont typeface="+mj-lt"/>
              <a:buAutoNum type="alphaUcPeriod"/>
            </a:pPr>
            <a:r>
              <a:rPr lang="en-US" dirty="0" smtClean="0"/>
              <a:t>Naloxone itself is safe and harmless.  Because of naloxone’s actions in the body, it will precipitate withdrawal symptoms (e.g., vomiting, individual becomes combative or agitated) upon administration in an individual physically dependent on opioid drugs.</a:t>
            </a:r>
          </a:p>
          <a:p>
            <a:pPr marL="685800" lvl="1" indent="-228600">
              <a:buFont typeface="+mj-lt"/>
              <a:buAutoNum type="alphaUcPeriod"/>
            </a:pPr>
            <a:r>
              <a:rPr lang="en-US" sz="1200" kern="1200" dirty="0" smtClean="0">
                <a:solidFill>
                  <a:schemeClr val="tx1"/>
                </a:solidFill>
                <a:effectLst/>
                <a:latin typeface="+mn-lt"/>
                <a:ea typeface="+mn-ea"/>
                <a:cs typeface="+mn-cs"/>
              </a:rPr>
              <a:t>Naloxone only works in overdoses involving opioid drugs (e.g. OxyContin</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Vicodin</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heroin, fentanyl, etc.). </a:t>
            </a:r>
            <a:r>
              <a:rPr lang="en-US" dirty="0" smtClean="0"/>
              <a:t>If the patient actually overdosed on a non-opioid drug (prescription sedatives, alcohol, etc.), administering naloxone will have no effect and it will not rescue breathing. </a:t>
            </a:r>
            <a:r>
              <a:rPr lang="en-US" sz="1200" kern="1200" dirty="0" smtClean="0">
                <a:solidFill>
                  <a:schemeClr val="tx1"/>
                </a:solidFill>
                <a:effectLst/>
                <a:latin typeface="+mn-lt"/>
                <a:ea typeface="+mn-ea"/>
                <a:cs typeface="+mn-cs"/>
              </a:rPr>
              <a:t>However, if you do not know what the person overdosed on, give naloxone anyways as it will not harm someone who has not taken opioids.</a:t>
            </a:r>
            <a:endParaRPr lang="en-US" dirty="0" smtClean="0"/>
          </a:p>
          <a:p>
            <a:pPr marL="0" indent="0">
              <a:buFont typeface="+mj-lt"/>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i="0" u="sng" baseline="0" dirty="0" smtClean="0"/>
              <a:t>Note to Presenters</a:t>
            </a:r>
            <a:endParaRPr lang="en-US" b="1" i="0" u="none" baseline="0"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i="0" u="none" baseline="0" dirty="0" smtClean="0"/>
              <a:t>Some students may ask about whether naloxone encourages future opioid use. </a:t>
            </a:r>
            <a:r>
              <a:rPr lang="en-US" sz="1200" kern="1200" dirty="0" smtClean="0">
                <a:solidFill>
                  <a:schemeClr val="tx1"/>
                </a:solidFill>
                <a:effectLst/>
                <a:latin typeface="+mn-lt"/>
                <a:ea typeface="+mn-ea"/>
                <a:cs typeface="+mn-cs"/>
              </a:rPr>
              <a:t>Multiple scientific studies report that naloxone use does not increase future opioid use</a:t>
            </a:r>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Instead, studies report a high number of reversals with minimal adverse effects</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Below is additional information on fentanyl, if interested:</a:t>
            </a:r>
            <a:endParaRPr lang="en-US" baseline="0" dirty="0" smtClean="0"/>
          </a:p>
          <a:p>
            <a:pPr marL="0" indent="0">
              <a:buFont typeface="+mj-lt"/>
              <a:buNone/>
            </a:pPr>
            <a:endParaRPr lang="en-US" i="0" u="none" baseline="0" dirty="0" smtClean="0"/>
          </a:p>
          <a:p>
            <a:pPr marL="0" indent="0">
              <a:buFont typeface="+mj-lt"/>
              <a:buNone/>
            </a:pPr>
            <a:r>
              <a:rPr lang="en-US" baseline="0" dirty="0" smtClean="0"/>
              <a:t>Fentanyl is also a synthetic opioid pain reliever, typically prescribed for severe pain (like cancer-related pain) as a lozenge or transdermal patch.  </a:t>
            </a:r>
            <a:r>
              <a:rPr lang="en-US" sz="1200" kern="1200" dirty="0" smtClean="0">
                <a:solidFill>
                  <a:schemeClr val="tx1"/>
                </a:solidFill>
                <a:effectLst/>
                <a:latin typeface="+mn-lt"/>
                <a:ea typeface="+mn-ea"/>
                <a:cs typeface="+mn-cs"/>
              </a:rPr>
              <a:t>Fentanyl is a prescription opioid pain reliever that is now being illegally manufactured and used to contaminate the illicit drug supply.  Because of its strong potency (50-100X more potent), only a small amount is needed to cause an overdose.  Thus, now individuals that casually use opioid and non-opioid drugs (like cocaine, stimulants, or pressed pills) are exposed to fentanyl without their knowledge and thereby also at-risk for opioid-related overdoses.</a:t>
            </a:r>
            <a:r>
              <a:rPr lang="en-US" sz="1200" kern="1200" baseline="0" dirty="0" smtClean="0">
                <a:solidFill>
                  <a:schemeClr val="tx1"/>
                </a:solidFill>
                <a:effectLst/>
                <a:latin typeface="+mn-lt"/>
                <a:ea typeface="+mn-ea"/>
                <a:cs typeface="+mn-cs"/>
              </a:rPr>
              <a:t>  </a:t>
            </a:r>
            <a:r>
              <a:rPr lang="en-US" baseline="0" dirty="0" smtClean="0"/>
              <a:t>Collectively, these points emphasize the importance of calling 9-1-1 and administering naloxone (if available) during any drug overdose situation – naloxone is harmless, and can effectively reverse opioid-related drug overdoses caused by prescription opioids, heroin, and fentanyl.  </a:t>
            </a:r>
          </a:p>
          <a:p>
            <a:pPr marL="457200" lvl="1" indent="0">
              <a:buFont typeface="+mj-lt"/>
              <a:buNone/>
            </a:pPr>
            <a:endParaRPr lang="en-US" baseline="0" dirty="0" smtClean="0"/>
          </a:p>
          <a:p>
            <a:pPr marL="0" lvl="0" indent="0">
              <a:buFont typeface="+mj-lt"/>
              <a:buNone/>
            </a:pPr>
            <a:r>
              <a:rPr lang="en-US" u="sng" baseline="0" dirty="0" smtClean="0"/>
              <a:t>Reference</a:t>
            </a:r>
            <a:r>
              <a:rPr lang="en-US" baseline="0" dirty="0" smtClean="0"/>
              <a:t>:</a:t>
            </a:r>
          </a:p>
          <a:p>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Bazazi</a:t>
            </a:r>
            <a:r>
              <a:rPr lang="en-US" sz="1200" kern="1200" dirty="0" smtClean="0">
                <a:solidFill>
                  <a:schemeClr val="tx1"/>
                </a:solidFill>
                <a:effectLst/>
                <a:latin typeface="+mn-lt"/>
                <a:ea typeface="+mn-ea"/>
                <a:cs typeface="+mn-cs"/>
              </a:rPr>
              <a:t> et.al., 2010; Doe-</a:t>
            </a:r>
            <a:r>
              <a:rPr lang="en-US" sz="1200" kern="1200" dirty="0" err="1" smtClean="0">
                <a:solidFill>
                  <a:schemeClr val="tx1"/>
                </a:solidFill>
                <a:effectLst/>
                <a:latin typeface="+mn-lt"/>
                <a:ea typeface="+mn-ea"/>
                <a:cs typeface="+mn-cs"/>
              </a:rPr>
              <a:t>Simkins</a:t>
            </a:r>
            <a:r>
              <a:rPr lang="en-US" sz="1200" kern="1200" dirty="0" smtClean="0">
                <a:solidFill>
                  <a:schemeClr val="tx1"/>
                </a:solidFill>
                <a:effectLst/>
                <a:latin typeface="+mn-lt"/>
                <a:ea typeface="+mn-ea"/>
                <a:cs typeface="+mn-cs"/>
              </a:rPr>
              <a:t> et.al., 2014; Lewis et.al., 2017)</a:t>
            </a:r>
          </a:p>
          <a:p>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Walley</a:t>
            </a:r>
            <a:r>
              <a:rPr lang="en-US" sz="1200" kern="1200" dirty="0" smtClean="0">
                <a:solidFill>
                  <a:schemeClr val="tx1"/>
                </a:solidFill>
                <a:effectLst/>
                <a:latin typeface="+mn-lt"/>
                <a:ea typeface="+mn-ea"/>
                <a:cs typeface="+mn-cs"/>
              </a:rPr>
              <a:t> et.al., 2014; EMDDCA, 2015; </a:t>
            </a:r>
            <a:r>
              <a:rPr lang="en-US" sz="1200" kern="1200" dirty="0" err="1" smtClean="0">
                <a:solidFill>
                  <a:schemeClr val="tx1"/>
                </a:solidFill>
                <a:effectLst/>
                <a:latin typeface="+mn-lt"/>
                <a:ea typeface="+mn-ea"/>
                <a:cs typeface="+mn-cs"/>
              </a:rPr>
              <a:t>McAuley</a:t>
            </a:r>
            <a:r>
              <a:rPr lang="en-US" sz="1200" kern="1200" dirty="0" smtClean="0">
                <a:solidFill>
                  <a:schemeClr val="tx1"/>
                </a:solidFill>
                <a:effectLst/>
                <a:latin typeface="+mn-lt"/>
                <a:ea typeface="+mn-ea"/>
                <a:cs typeface="+mn-cs"/>
              </a:rPr>
              <a:t>, 2015; McDonald and </a:t>
            </a:r>
            <a:r>
              <a:rPr lang="en-US" sz="1200" kern="1200" dirty="0" err="1" smtClean="0">
                <a:solidFill>
                  <a:schemeClr val="tx1"/>
                </a:solidFill>
                <a:effectLst/>
                <a:latin typeface="+mn-lt"/>
                <a:ea typeface="+mn-ea"/>
                <a:cs typeface="+mn-cs"/>
              </a:rPr>
              <a:t>Strang</a:t>
            </a:r>
            <a:r>
              <a:rPr lang="en-US" sz="1200" kern="1200" dirty="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2016)</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756215-DC87-44C1-8A99-C198165AC5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2633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r>
              <a:rPr lang="en-US" baseline="0" dirty="0" smtClean="0"/>
              <a:t>We’ve discussed the impact of misusing prescription opioids.  Now, let’s switch our attention to prescription stimulant misuse.</a:t>
            </a:r>
            <a:endParaRPr lang="en-US" baseline="0" dirty="0"/>
          </a:p>
        </p:txBody>
      </p:sp>
      <p:sp>
        <p:nvSpPr>
          <p:cNvPr id="4" name="Slide Number Placeholder 3"/>
          <p:cNvSpPr>
            <a:spLocks noGrp="1"/>
          </p:cNvSpPr>
          <p:nvPr>
            <p:ph type="sldNum" sz="quarter" idx="10"/>
          </p:nvPr>
        </p:nvSpPr>
        <p:spPr/>
        <p:txBody>
          <a:bodyPr/>
          <a:lstStyle/>
          <a:p>
            <a:fld id="{1E756215-DC87-44C1-8A99-C198165AC598}" type="slidenum">
              <a:rPr lang="en-US" smtClean="0"/>
              <a:pPr/>
              <a:t>17</a:t>
            </a:fld>
            <a:endParaRPr lang="en-US" dirty="0"/>
          </a:p>
        </p:txBody>
      </p:sp>
    </p:spTree>
    <p:extLst>
      <p:ext uri="{BB962C8B-B14F-4D97-AF65-F5344CB8AC3E}">
        <p14:creationId xmlns:p14="http://schemas.microsoft.com/office/powerpoint/2010/main" val="2132577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r>
              <a:rPr lang="en-US" dirty="0" smtClean="0"/>
              <a:t>Let’s watch a video that addresses risks inherent to</a:t>
            </a:r>
            <a:r>
              <a:rPr lang="en-US" baseline="0" dirty="0" smtClean="0"/>
              <a:t> the </a:t>
            </a:r>
            <a:r>
              <a:rPr lang="en-US" dirty="0" smtClean="0"/>
              <a:t>misuse of prescription stimulants.  Then, we’ll engage in a brief discussion.</a:t>
            </a:r>
            <a:endParaRPr lang="en-US" baseline="0" dirty="0" smtClean="0"/>
          </a:p>
          <a:p>
            <a:endParaRPr lang="en-US" baseline="0" dirty="0" smtClean="0"/>
          </a:p>
          <a:p>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i="0" u="sng" dirty="0" smtClean="0"/>
              <a:t>Note to Presenters</a:t>
            </a:r>
            <a:endParaRPr lang="en-US" b="1" i="0" u="none" dirty="0" smtClean="0"/>
          </a:p>
          <a:p>
            <a:pPr marL="0" indent="0">
              <a:buFont typeface="+mj-lt"/>
              <a:buNone/>
            </a:pPr>
            <a:r>
              <a:rPr lang="en-US" baseline="0" dirty="0" smtClean="0"/>
              <a:t>The video is posted online at: http://www.generationrx.org/take-action/college/.  When you are ready to play the video, minimize this presentation. Once the video is complete, resume this presentation.</a:t>
            </a:r>
            <a:endParaRPr lang="en-US" baseline="0"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9AF182F-9CC7-4E7C-9C8A-F7D3B9AE79A8}" type="slidenum">
              <a:rPr lang="en-US" altLang="en-US" smtClean="0">
                <a:latin typeface="Arial" pitchFamily="34" charset="0"/>
                <a:cs typeface="ヒラギノ角ゴ Pro W3"/>
              </a:rPr>
              <a:pPr eaLnBrk="1" hangingPunct="1">
                <a:spcBef>
                  <a:spcPct val="0"/>
                </a:spcBef>
              </a:pPr>
              <a:t>18</a:t>
            </a:fld>
            <a:endParaRPr lang="en-US" altLang="en-US" dirty="0">
              <a:latin typeface="Arial" pitchFamily="34" charset="0"/>
              <a:cs typeface="ヒラギノ角ゴ Pro W3"/>
            </a:endParaRPr>
          </a:p>
        </p:txBody>
      </p:sp>
    </p:spTree>
    <p:extLst>
      <p:ext uri="{BB962C8B-B14F-4D97-AF65-F5344CB8AC3E}">
        <p14:creationId xmlns:p14="http://schemas.microsoft.com/office/powerpoint/2010/main" val="3621646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Presentation Talking Points</a:t>
            </a:r>
          </a:p>
          <a:p>
            <a:r>
              <a:rPr lang="en-US" dirty="0" smtClean="0"/>
              <a:t>Let’s engage in a brief discussion about some of the points addressed in this video.  Here are three discussion questions – based on the video and your own understanding of this issue,</a:t>
            </a:r>
            <a:r>
              <a:rPr lang="en-US" baseline="0" dirty="0" smtClean="0"/>
              <a:t> try developing a response to these questions.</a:t>
            </a:r>
          </a:p>
          <a:p>
            <a:endParaRPr lang="en-US" baseline="0"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b="1" i="0" u="sng" dirty="0" smtClean="0"/>
              <a:t>Note to Presenters</a:t>
            </a:r>
            <a:endParaRPr lang="en-US" b="1" i="0" dirty="0" smtClean="0"/>
          </a:p>
          <a:p>
            <a:r>
              <a:rPr lang="en-US" sz="1200" b="0" i="0" kern="120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o maximize interaction and engagement, we encourage you to utilize breakout rooms to facilitate discussion.  For example, consider providing participants with the following instructions in order to discuss the prompts on this slide:</a:t>
            </a:r>
          </a:p>
          <a:p>
            <a:pPr marL="228600" lvl="0" indent="-228600">
              <a:buFont typeface="+mj-lt"/>
              <a:buAutoNum type="arabicPeriod"/>
            </a:pPr>
            <a:r>
              <a:rPr lang="en-US" sz="1200" kern="1200" dirty="0" smtClean="0">
                <a:solidFill>
                  <a:schemeClr val="tx1"/>
                </a:solidFill>
                <a:effectLst/>
                <a:latin typeface="+mn-lt"/>
                <a:ea typeface="+mn-ea"/>
                <a:cs typeface="+mn-cs"/>
              </a:rPr>
              <a:t>Divide participants into breakout rooms with 4-6 participants.</a:t>
            </a:r>
          </a:p>
          <a:p>
            <a:pPr marL="228600" lvl="0" indent="-228600">
              <a:buFont typeface="+mj-lt"/>
              <a:buAutoNum type="arabicPeriod"/>
            </a:pPr>
            <a:r>
              <a:rPr lang="en-US" sz="1200" kern="1200" dirty="0" smtClean="0">
                <a:solidFill>
                  <a:schemeClr val="tx1"/>
                </a:solidFill>
                <a:effectLst/>
                <a:latin typeface="+mn-lt"/>
                <a:ea typeface="+mn-ea"/>
                <a:cs typeface="+mn-cs"/>
              </a:rPr>
              <a:t>Once participants are in a small group or breakout room, ask them to appoint a group leader.</a:t>
            </a:r>
          </a:p>
          <a:p>
            <a:pPr marL="228600" lvl="0" indent="-228600">
              <a:buFont typeface="+mj-lt"/>
              <a:buAutoNum type="arabicPeriod"/>
            </a:pPr>
            <a:r>
              <a:rPr lang="en-US" sz="1200" kern="1200" dirty="0" smtClean="0">
                <a:solidFill>
                  <a:schemeClr val="tx1"/>
                </a:solidFill>
                <a:effectLst/>
                <a:latin typeface="+mn-lt"/>
                <a:ea typeface="+mn-ea"/>
                <a:cs typeface="+mn-cs"/>
              </a:rPr>
              <a:t>Encourage them to discuss the three</a:t>
            </a:r>
            <a:r>
              <a:rPr lang="en-US" sz="1200" kern="1200" baseline="0" dirty="0" smtClean="0">
                <a:solidFill>
                  <a:schemeClr val="tx1"/>
                </a:solidFill>
                <a:effectLst/>
                <a:latin typeface="+mn-lt"/>
                <a:ea typeface="+mn-ea"/>
                <a:cs typeface="+mn-cs"/>
              </a:rPr>
              <a:t> prompts on this slide</a:t>
            </a:r>
            <a:r>
              <a:rPr lang="en-US" sz="1200" kern="1200" dirty="0" smtClean="0">
                <a:solidFill>
                  <a:schemeClr val="tx1"/>
                </a:solidFill>
                <a:effectLst/>
                <a:latin typeface="+mn-lt"/>
                <a:ea typeface="+mn-ea"/>
                <a:cs typeface="+mn-cs"/>
              </a:rPr>
              <a:t> – the group leader can help navigate and summarize the conversation.</a:t>
            </a:r>
          </a:p>
          <a:p>
            <a:pPr marL="228600" lvl="0" indent="-228600">
              <a:buFont typeface="+mj-lt"/>
              <a:buAutoNum type="arabicPeriod"/>
            </a:pPr>
            <a:r>
              <a:rPr lang="en-US" sz="1200" kern="1200" dirty="0" smtClean="0">
                <a:solidFill>
                  <a:schemeClr val="tx1"/>
                </a:solidFill>
                <a:effectLst/>
                <a:latin typeface="+mn-lt"/>
                <a:ea typeface="+mn-ea"/>
                <a:cs typeface="+mn-cs"/>
              </a:rPr>
              <a:t>After a period of time, end the breakout rooms and resume the session with the larger group.  For</a:t>
            </a:r>
            <a:r>
              <a:rPr lang="en-US" sz="1200" kern="1200" baseline="0" dirty="0" smtClean="0">
                <a:solidFill>
                  <a:schemeClr val="tx1"/>
                </a:solidFill>
                <a:effectLst/>
                <a:latin typeface="+mn-lt"/>
                <a:ea typeface="+mn-ea"/>
                <a:cs typeface="+mn-cs"/>
              </a:rPr>
              <a:t> each discussion question, a</a:t>
            </a:r>
            <a:r>
              <a:rPr lang="en-US" sz="1200" kern="1200" dirty="0" smtClean="0">
                <a:solidFill>
                  <a:schemeClr val="tx1"/>
                </a:solidFill>
                <a:effectLst/>
                <a:latin typeface="+mn-lt"/>
                <a:ea typeface="+mn-ea"/>
                <a:cs typeface="+mn-cs"/>
              </a:rPr>
              <a:t>sk 1-2 group leaders to summarize their small group’s conversation – </a:t>
            </a:r>
            <a:r>
              <a:rPr lang="en-US" sz="1200" b="1" kern="1200" dirty="0" smtClean="0">
                <a:solidFill>
                  <a:schemeClr val="tx1"/>
                </a:solidFill>
                <a:effectLst/>
                <a:latin typeface="+mn-lt"/>
                <a:ea typeface="+mn-ea"/>
                <a:cs typeface="+mn-cs"/>
              </a:rPr>
              <a:t>slides 20 – 26 feature each</a:t>
            </a:r>
            <a:r>
              <a:rPr lang="en-US" sz="1200" b="1" kern="1200" baseline="0" dirty="0" smtClean="0">
                <a:solidFill>
                  <a:schemeClr val="tx1"/>
                </a:solidFill>
                <a:effectLst/>
                <a:latin typeface="+mn-lt"/>
                <a:ea typeface="+mn-ea"/>
                <a:cs typeface="+mn-cs"/>
              </a:rPr>
              <a:t> discussion question along with accompanying supportive slides and talking points.  Utilize these slides as needed to help</a:t>
            </a:r>
            <a:r>
              <a:rPr lang="en-US" b="1" baseline="0" dirty="0" smtClean="0">
                <a:solidFill>
                  <a:schemeClr val="tx1"/>
                </a:solidFill>
              </a:rPr>
              <a:t> reinforce or elaborate upon the ideas shared.</a:t>
            </a:r>
            <a:endParaRPr lang="en-US" sz="1200" b="1" kern="1200" dirty="0" smtClean="0">
              <a:solidFill>
                <a:schemeClr val="tx1"/>
              </a:solidFill>
              <a:effectLst/>
              <a:latin typeface="+mn-lt"/>
              <a:ea typeface="+mn-ea"/>
              <a:cs typeface="+mn-cs"/>
            </a:endParaRPr>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950868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solidFill>
                  <a:schemeClr val="tx1"/>
                </a:solidFill>
              </a:rPr>
              <a:t>Presentation Talking Points</a:t>
            </a:r>
            <a:endParaRPr lang="en-US" b="0" u="sng"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baseline="0" dirty="0" smtClean="0"/>
              <a:t>P</a:t>
            </a:r>
            <a:r>
              <a:rPr lang="en-US" baseline="0" dirty="0" smtClean="0"/>
              <a:t>rescription drug misuse is a national epidemic.  Prescriptions </a:t>
            </a:r>
            <a:r>
              <a:rPr lang="en-US" b="0" u="none" baseline="0" dirty="0" smtClean="0"/>
              <a:t>medications can help us live longer and healthier lives when used as directed by a health professional, but the dangers of misusing prescription drugs are real. </a:t>
            </a:r>
          </a:p>
          <a:p>
            <a:endParaRPr lang="en-US" dirty="0" smtClean="0"/>
          </a:p>
          <a:p>
            <a:pPr marL="241637" marR="0" lvl="0" indent="-241637"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More</a:t>
            </a:r>
            <a:r>
              <a:rPr lang="en-US" baseline="0" dirty="0" smtClean="0"/>
              <a:t> than 6 million Americans age 12 and older have used a prescription drug nonmedically (i.e., they’ve misused this product) in the past month</a:t>
            </a:r>
            <a:r>
              <a:rPr lang="en-US" baseline="30000" dirty="0" smtClean="0"/>
              <a:t>1</a:t>
            </a:r>
            <a:r>
              <a:rPr lang="en-US" baseline="0" dirty="0" smtClean="0"/>
              <a:t>. </a:t>
            </a:r>
          </a:p>
          <a:p>
            <a:pPr marL="241637" indent="-241637">
              <a:buFont typeface="+mj-lt"/>
              <a:buAutoNum type="arabicPeriod"/>
            </a:pPr>
            <a:r>
              <a:rPr lang="en-US" baseline="0" dirty="0" smtClean="0"/>
              <a:t>More than 5,500 Americans misuse a prescription medication for the first time every day</a:t>
            </a:r>
            <a:r>
              <a:rPr lang="en-US" baseline="30000" dirty="0" smtClean="0"/>
              <a:t>1</a:t>
            </a:r>
            <a:r>
              <a:rPr lang="en-US" baseline="0" dirty="0" smtClean="0"/>
              <a:t> </a:t>
            </a:r>
          </a:p>
          <a:p>
            <a:pPr marL="698837" lvl="1" indent="-241637">
              <a:buFont typeface="Arial" panose="020B0604020202020204" pitchFamily="34" charset="0"/>
              <a:buChar char="•"/>
            </a:pPr>
            <a:r>
              <a:rPr lang="en-US" i="1" u="sng" baseline="0" dirty="0" smtClean="0"/>
              <a:t>Note</a:t>
            </a:r>
            <a:r>
              <a:rPr lang="en-US" baseline="0" dirty="0" smtClean="0"/>
              <a:t>: this number is derived from averaging past year initiates – in 2018, the number of Americans aged 12 or older who initiated misuse of a prescription medication for the first time averages to about 8,590 individuals per day (initiation of prescription pain reliever misuse comprises 5,200 individuals)</a:t>
            </a:r>
            <a:r>
              <a:rPr lang="en-US" baseline="30000" dirty="0" smtClean="0"/>
              <a:t>1</a:t>
            </a:r>
            <a:r>
              <a:rPr lang="en-US" baseline="0" dirty="0" smtClean="0"/>
              <a:t>.  The statistic of 5,500 Americans was the average calculated from the NSDUH 2015 survey.</a:t>
            </a:r>
            <a:endParaRPr lang="en-US"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u="none" baseline="0" dirty="0" smtClean="0"/>
              <a:t>Any medication can produce adverse health effects, and drug overdose is now our leading cause of accidental death.  </a:t>
            </a:r>
          </a:p>
          <a:p>
            <a:pPr marL="241637" indent="-241637">
              <a:buFont typeface="+mj-lt"/>
              <a:buAutoNum type="arabicPeriod"/>
            </a:pPr>
            <a:r>
              <a:rPr lang="en-US" baseline="0" dirty="0" smtClean="0"/>
              <a:t>Among all age groups, the most commonly misused prescription drugs are opioid pain medications (e.g., Vicodin</a:t>
            </a:r>
            <a:r>
              <a:rPr lang="en-US" baseline="30000" dirty="0" smtClean="0"/>
              <a:t>®</a:t>
            </a:r>
            <a:r>
              <a:rPr lang="en-US" baseline="0" dirty="0" smtClean="0"/>
              <a:t>, OxyContin</a:t>
            </a:r>
            <a:r>
              <a:rPr lang="en-US" baseline="30000" dirty="0" smtClean="0"/>
              <a:t>®</a:t>
            </a:r>
            <a:r>
              <a:rPr lang="en-US" baseline="0" dirty="0" smtClean="0"/>
              <a:t>), prescription stimulants (e.g., Adderall</a:t>
            </a:r>
            <a:r>
              <a:rPr lang="en-US" baseline="30000" dirty="0" smtClean="0"/>
              <a:t>®</a:t>
            </a:r>
            <a:r>
              <a:rPr lang="en-US" baseline="0" dirty="0" smtClean="0"/>
              <a:t>, Ritalin</a:t>
            </a:r>
            <a:r>
              <a:rPr lang="en-US" baseline="30000" dirty="0" smtClean="0"/>
              <a:t>®</a:t>
            </a:r>
            <a:r>
              <a:rPr lang="en-US" baseline="0" dirty="0" smtClean="0"/>
              <a:t>), and prescription sedatives (e.g., Xanax</a:t>
            </a:r>
            <a:r>
              <a:rPr lang="en-US" baseline="30000" dirty="0" smtClean="0"/>
              <a:t>®</a:t>
            </a:r>
            <a:r>
              <a:rPr lang="en-US" baseline="0" dirty="0" smtClean="0"/>
              <a:t>, Valium</a:t>
            </a:r>
            <a:r>
              <a:rPr lang="en-US" baseline="30000" dirty="0" smtClean="0"/>
              <a:t>®</a:t>
            </a:r>
            <a:r>
              <a:rPr lang="en-US" baseline="0" dirty="0" smtClean="0"/>
              <a:t>).</a:t>
            </a:r>
          </a:p>
          <a:p>
            <a:pPr marL="241637" indent="-241637">
              <a:buFont typeface="+mj-lt"/>
              <a:buAutoNum type="arabicPeriod"/>
            </a:pPr>
            <a:endParaRPr lang="en-US" baseline="0" dirty="0" smtClean="0"/>
          </a:p>
          <a:p>
            <a:pPr marL="241637" indent="-241637">
              <a:buFont typeface="+mj-lt"/>
              <a:buAutoNum type="arabicPeriod"/>
            </a:pPr>
            <a:endParaRPr lang="en-US" baseline="0" dirty="0" smtClean="0"/>
          </a:p>
        </p:txBody>
      </p:sp>
      <p:sp>
        <p:nvSpPr>
          <p:cNvPr id="4" name="Slide Number Placeholder 3"/>
          <p:cNvSpPr>
            <a:spLocks noGrp="1"/>
          </p:cNvSpPr>
          <p:nvPr>
            <p:ph type="sldNum" sz="quarter" idx="10"/>
          </p:nvPr>
        </p:nvSpPr>
        <p:spPr/>
        <p:txBody>
          <a:bodyPr/>
          <a:lstStyle/>
          <a:p>
            <a:fld id="{348E8BAA-00EA-4556-A0F6-1265C930675F}" type="slidenum">
              <a:rPr lang="en-US" smtClean="0"/>
              <a:pPr/>
              <a:t>2</a:t>
            </a:fld>
            <a:endParaRPr lang="en-US" dirty="0"/>
          </a:p>
        </p:txBody>
      </p:sp>
    </p:spTree>
    <p:extLst>
      <p:ext uri="{BB962C8B-B14F-4D97-AF65-F5344CB8AC3E}">
        <p14:creationId xmlns:p14="http://schemas.microsoft.com/office/powerpoint/2010/main" val="1920558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64883" rtl="0" eaLnBrk="1" fontAlgn="auto" latinLnBrk="0" hangingPunct="1">
              <a:lnSpc>
                <a:spcPct val="100000"/>
              </a:lnSpc>
              <a:spcBef>
                <a:spcPts val="0"/>
              </a:spcBef>
              <a:spcAft>
                <a:spcPts val="0"/>
              </a:spcAft>
              <a:buClrTx/>
              <a:buSzTx/>
              <a:buFont typeface="+mj-lt"/>
              <a:buNone/>
              <a:tabLst/>
              <a:defRPr/>
            </a:pPr>
            <a:r>
              <a:rPr lang="en-US" b="1" i="0" u="sng" dirty="0" smtClean="0"/>
              <a:t>Note to Presenters</a:t>
            </a:r>
            <a:endParaRPr lang="en-US" b="1" i="0"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dirty="0" smtClean="0"/>
              <a:t>You can utilize this slide</a:t>
            </a:r>
            <a:r>
              <a:rPr lang="en-US" baseline="0" dirty="0" smtClean="0"/>
              <a:t> as a placeholder for 1-2 group leaders to share a summary of their small group conversation – </a:t>
            </a:r>
            <a:r>
              <a:rPr lang="en-US" b="1" baseline="0" dirty="0" smtClean="0"/>
              <a:t>Slide 21 </a:t>
            </a:r>
            <a:r>
              <a:rPr lang="en-US" baseline="0" dirty="0" smtClean="0"/>
              <a:t>contains content and talking points that can help reinforce or elaborate upon the ideas shar</a:t>
            </a:r>
            <a:r>
              <a:rPr lang="en-US" sz="1200" kern="1200" baseline="0" dirty="0" smtClean="0">
                <a:solidFill>
                  <a:schemeClr val="tx1"/>
                </a:solidFill>
                <a:effectLst/>
                <a:latin typeface="+mn-lt"/>
                <a:ea typeface="+mn-ea"/>
                <a:cs typeface="+mn-cs"/>
              </a:rPr>
              <a:t>ed.</a:t>
            </a:r>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612545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Research shows that students who misuse prescription stimulants typically have lower grade-point averages</a:t>
            </a:r>
            <a:r>
              <a:rPr lang="en-US" baseline="30000" dirty="0" smtClean="0"/>
              <a:t>4</a:t>
            </a:r>
            <a:r>
              <a:rPr lang="en-US"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Health professionals, administrators, friends, and parents should view this behavior as concerning, as it may indicate that the student is struggling academically, experiencing a mental health condition, or using other legal or illegal drugs</a:t>
            </a:r>
            <a:r>
              <a:rPr lang="en-US" baseline="30000" dirty="0" smtClean="0"/>
              <a:t>4</a:t>
            </a:r>
            <a:r>
              <a:rPr lang="en-US" baseline="0" dirty="0" smtClean="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i="0" baseline="0" dirty="0" smtClean="0"/>
              <a:t>As the video identified, when we ask another individual </a:t>
            </a:r>
            <a:r>
              <a:rPr lang="en" dirty="0" smtClean="0">
                <a:solidFill>
                  <a:schemeClr val="dk1"/>
                </a:solidFill>
              </a:rPr>
              <a:t>for their stimulant medication, we are asking them to commit an illegal act that also places them at risk. </a:t>
            </a:r>
            <a:r>
              <a:rPr lang="en-US" i="0" baseline="0" dirty="0" smtClean="0">
                <a:solidFill>
                  <a:schemeClr val="tx1"/>
                </a:solidFill>
              </a:rPr>
              <a:t> This risk includes legal concerns and personal liability for any harm that might come from medications that they provide to others.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Depending on individual state laws, </a:t>
            </a:r>
            <a:r>
              <a:rPr lang="en-US" b="0" i="0" baseline="0" dirty="0" smtClean="0"/>
              <a:t>possession</a:t>
            </a:r>
            <a:r>
              <a:rPr lang="en-US" i="0" baseline="0" dirty="0" smtClean="0"/>
              <a:t> </a:t>
            </a:r>
            <a:r>
              <a:rPr lang="en-US" baseline="0" dirty="0" smtClean="0"/>
              <a:t>of a controlled substance (e.g., Adderall</a:t>
            </a:r>
            <a:r>
              <a:rPr lang="en-US" baseline="30000" dirty="0" smtClean="0"/>
              <a:t>®</a:t>
            </a:r>
            <a:r>
              <a:rPr lang="en-US" baseline="0" dirty="0" smtClean="0"/>
              <a:t>, Ritalin</a:t>
            </a:r>
            <a:r>
              <a:rPr lang="en-US" baseline="30000" dirty="0" smtClean="0"/>
              <a:t>®</a:t>
            </a:r>
            <a:r>
              <a:rPr lang="en-US" baseline="0" dirty="0" smtClean="0"/>
              <a:t>) without a prescription may result in a felony charge, with penalties which could include fines and/or imprisonment. How would a drug-related offense impact your future? </a:t>
            </a:r>
          </a:p>
          <a:p>
            <a:pPr marL="685800" marR="0" lvl="1" indent="-228600" algn="l" defTabSz="914400" rtl="0" eaLnBrk="1" fontAlgn="auto" latinLnBrk="0" hangingPunct="1">
              <a:lnSpc>
                <a:spcPct val="100000"/>
              </a:lnSpc>
              <a:spcBef>
                <a:spcPts val="0"/>
              </a:spcBef>
              <a:spcAft>
                <a:spcPts val="0"/>
              </a:spcAft>
              <a:buClrTx/>
              <a:buSzTx/>
              <a:buFont typeface="+mj-lt"/>
              <a:buAutoNum type="alphaUcPeriod"/>
              <a:tabLst/>
              <a:defRPr/>
            </a:pPr>
            <a:r>
              <a:rPr lang="en-US" baseline="0" dirty="0" smtClean="0"/>
              <a:t>By definition, if we break a law, we also violate most codes of student conduct. </a:t>
            </a:r>
          </a:p>
          <a:p>
            <a:pPr marL="685800" marR="0" lvl="1" indent="-228600" algn="l" defTabSz="914400" rtl="0" eaLnBrk="1" fontAlgn="auto" latinLnBrk="0" hangingPunct="1">
              <a:lnSpc>
                <a:spcPct val="100000"/>
              </a:lnSpc>
              <a:spcBef>
                <a:spcPts val="0"/>
              </a:spcBef>
              <a:spcAft>
                <a:spcPts val="0"/>
              </a:spcAft>
              <a:buClrTx/>
              <a:buSzTx/>
              <a:buFont typeface="+mj-lt"/>
              <a:buAutoNum type="alphaUcPeriod"/>
              <a:tabLst/>
              <a:defRPr/>
            </a:pPr>
            <a:r>
              <a:rPr lang="en-US" dirty="0" smtClean="0"/>
              <a:t>In addition to violating</a:t>
            </a:r>
            <a:r>
              <a:rPr lang="en-US" baseline="0" dirty="0" smtClean="0"/>
              <a:t> codes of student conduct, </a:t>
            </a:r>
            <a:r>
              <a:rPr lang="en-US" altLang="en-US" baseline="0" dirty="0" smtClean="0"/>
              <a:t>a felony offense appearing on your record could interfere with employment and educational opportunities, such as scholarships, graduate education, summer internships, or employment following graduation.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en-US" i="0" baseline="0" dirty="0" smtClean="0">
                <a:solidFill>
                  <a:schemeClr val="tx1"/>
                </a:solidFill>
              </a:rPr>
              <a:t>Lastly, it’s important to remember that misusing prescription stimulants is not the norm on college campuses.  In fact, the vast majority of college students (84%) do not misuse prescription stimulants</a:t>
            </a:r>
            <a:r>
              <a:rPr lang="en-US" altLang="en-US" i="0" baseline="30000" dirty="0" smtClean="0">
                <a:solidFill>
                  <a:schemeClr val="tx1"/>
                </a:solidFill>
              </a:rPr>
              <a:t>5</a:t>
            </a:r>
            <a:r>
              <a:rPr lang="en-US" altLang="en-US" i="0" baseline="0" dirty="0" smtClean="0">
                <a:solidFill>
                  <a:schemeClr val="tx1"/>
                </a:solidFill>
              </a:rPr>
              <a:t>. </a:t>
            </a:r>
            <a:endParaRPr lang="en-US" i="0" baseline="0"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348E8BAA-00EA-4556-A0F6-1265C930675F}" type="slidenum">
              <a:rPr lang="en-US" smtClean="0"/>
              <a:pPr/>
              <a:t>21</a:t>
            </a:fld>
            <a:endParaRPr lang="en-US" dirty="0"/>
          </a:p>
        </p:txBody>
      </p:sp>
    </p:spTree>
    <p:extLst>
      <p:ext uri="{BB962C8B-B14F-4D97-AF65-F5344CB8AC3E}">
        <p14:creationId xmlns:p14="http://schemas.microsoft.com/office/powerpoint/2010/main" val="290289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64883" rtl="0" eaLnBrk="1" fontAlgn="auto" latinLnBrk="0" hangingPunct="1">
              <a:lnSpc>
                <a:spcPct val="100000"/>
              </a:lnSpc>
              <a:spcBef>
                <a:spcPts val="0"/>
              </a:spcBef>
              <a:spcAft>
                <a:spcPts val="0"/>
              </a:spcAft>
              <a:buClrTx/>
              <a:buSzTx/>
              <a:buFont typeface="+mj-lt"/>
              <a:buNone/>
              <a:tabLst/>
              <a:defRPr/>
            </a:pPr>
            <a:r>
              <a:rPr lang="en-US" b="1" i="0" u="sng" dirty="0" smtClean="0"/>
              <a:t>Note to Presenters</a:t>
            </a:r>
            <a:endParaRPr lang="en-US" b="1" i="0"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dirty="0" smtClean="0"/>
              <a:t>You can utilize this slide</a:t>
            </a:r>
            <a:r>
              <a:rPr lang="en-US" baseline="0" dirty="0" smtClean="0"/>
              <a:t> as a placeholder for 1-2 group leaders to share a summary of their small group conversation – </a:t>
            </a:r>
            <a:r>
              <a:rPr lang="en-US" b="1" baseline="0" dirty="0" smtClean="0"/>
              <a:t>Slide 23 </a:t>
            </a:r>
            <a:r>
              <a:rPr lang="en-US" baseline="0" dirty="0" smtClean="0"/>
              <a:t>contains content and talking points that can help reinforce or elaborate upon the ideas shar</a:t>
            </a:r>
            <a:r>
              <a:rPr lang="en-US" sz="1200" kern="1200" baseline="0" dirty="0" smtClean="0">
                <a:solidFill>
                  <a:schemeClr val="tx1"/>
                </a:solidFill>
                <a:effectLst/>
                <a:latin typeface="+mn-lt"/>
                <a:ea typeface="+mn-ea"/>
                <a:cs typeface="+mn-cs"/>
              </a:rPr>
              <a:t>ed.</a:t>
            </a:r>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373277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r>
              <a:rPr lang="en-US" dirty="0" smtClean="0"/>
              <a:t>If</a:t>
            </a:r>
            <a:r>
              <a:rPr lang="en-US" baseline="0" dirty="0" smtClean="0"/>
              <a:t> you ask someone to sell or share their medication, have you ever considered how that friend may perceive your request?</a:t>
            </a:r>
          </a:p>
          <a:p>
            <a:endParaRPr lang="en-US" baseline="0" dirty="0" smtClean="0"/>
          </a:p>
          <a:p>
            <a:pPr marL="228600" indent="-228600">
              <a:buFont typeface="+mj-lt"/>
              <a:buAutoNum type="arabicPeriod"/>
            </a:pPr>
            <a:r>
              <a:rPr lang="en-US" sz="1200" kern="1200" dirty="0" smtClean="0">
                <a:solidFill>
                  <a:schemeClr val="tx1"/>
                </a:solidFill>
                <a:effectLst/>
                <a:latin typeface="+mn-lt"/>
                <a:ea typeface="+mn-ea"/>
                <a:cs typeface="+mn-cs"/>
              </a:rPr>
              <a:t>By asking a friend (or even a stranger) for some of their medication, we put them in an incredibly vulnerable and uncomfortable position.  For example,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they often perceive that request as you:</a:t>
            </a:r>
          </a:p>
          <a:p>
            <a:pPr marL="685800" lvl="1" indent="-228600">
              <a:buFont typeface="+mj-lt"/>
              <a:buAutoNum type="alphaUcPeriod"/>
            </a:pPr>
            <a:r>
              <a:rPr lang="en-US" sz="1200" i="1" kern="1200" dirty="0" smtClean="0">
                <a:solidFill>
                  <a:schemeClr val="tx1"/>
                </a:solidFill>
                <a:effectLst/>
                <a:latin typeface="+mn-lt"/>
                <a:ea typeface="+mn-ea"/>
                <a:cs typeface="+mn-cs"/>
              </a:rPr>
              <a:t>Using your friendship to obtain drugs.</a:t>
            </a:r>
            <a:r>
              <a:rPr lang="en-US" sz="1200" kern="1200" dirty="0" smtClean="0">
                <a:solidFill>
                  <a:schemeClr val="tx1"/>
                </a:solidFill>
                <a:effectLst/>
                <a:latin typeface="+mn-lt"/>
                <a:ea typeface="+mn-ea"/>
                <a:cs typeface="+mn-cs"/>
              </a:rPr>
              <a:t>  Your friend may begin questioning whether your friendship is solely based on you gaining access to their medication.</a:t>
            </a:r>
          </a:p>
          <a:p>
            <a:pPr marL="685800" lvl="1" indent="-228600">
              <a:buFont typeface="+mj-lt"/>
              <a:buAutoNum type="alphaUcPeriod"/>
            </a:pPr>
            <a:r>
              <a:rPr lang="en-US" sz="1200" i="1" kern="1200" dirty="0" smtClean="0">
                <a:solidFill>
                  <a:schemeClr val="tx1"/>
                </a:solidFill>
                <a:effectLst/>
                <a:latin typeface="+mn-lt"/>
                <a:ea typeface="+mn-ea"/>
                <a:cs typeface="+mn-cs"/>
              </a:rPr>
              <a:t>Disrespecting their health needs.</a:t>
            </a:r>
            <a:r>
              <a:rPr lang="en-US" sz="1200" kern="1200" dirty="0" smtClean="0">
                <a:solidFill>
                  <a:schemeClr val="tx1"/>
                </a:solidFill>
                <a:effectLst/>
                <a:latin typeface="+mn-lt"/>
                <a:ea typeface="+mn-ea"/>
                <a:cs typeface="+mn-cs"/>
              </a:rPr>
              <a:t>  Your friend has a legitimate need for their medication.</a:t>
            </a:r>
            <a:r>
              <a:rPr lang="en-US" sz="1200" kern="1200" baseline="0" dirty="0" smtClean="0">
                <a:solidFill>
                  <a:schemeClr val="tx1"/>
                </a:solidFill>
                <a:effectLst/>
                <a:latin typeface="+mn-lt"/>
                <a:ea typeface="+mn-ea"/>
                <a:cs typeface="+mn-cs"/>
              </a:rPr>
              <a:t>  If they give it to others, they may not be able to</a:t>
            </a:r>
            <a:r>
              <a:rPr lang="en-US" sz="1200" kern="1200" dirty="0" smtClean="0">
                <a:solidFill>
                  <a:schemeClr val="tx1"/>
                </a:solidFill>
                <a:effectLst/>
                <a:latin typeface="+mn-lt"/>
                <a:ea typeface="+mn-ea"/>
                <a:cs typeface="+mn-cs"/>
              </a:rPr>
              <a:t> take their medication as instructed, and their health could jeopardized.</a:t>
            </a:r>
          </a:p>
          <a:p>
            <a:pPr marL="685800" lvl="1" indent="-228600">
              <a:buFont typeface="+mj-lt"/>
              <a:buAutoNum type="alphaUcPeriod"/>
            </a:pPr>
            <a:r>
              <a:rPr lang="en-US" sz="1200" i="1" kern="1200" dirty="0" smtClean="0">
                <a:solidFill>
                  <a:schemeClr val="tx1"/>
                </a:solidFill>
                <a:effectLst/>
                <a:latin typeface="+mn-lt"/>
                <a:ea typeface="+mn-ea"/>
                <a:cs typeface="+mn-cs"/>
              </a:rPr>
              <a:t>Putting them at risk for getting in trouble.</a:t>
            </a:r>
            <a:r>
              <a:rPr lang="en-US" sz="1200" kern="1200" dirty="0" smtClean="0">
                <a:solidFill>
                  <a:schemeClr val="tx1"/>
                </a:solidFill>
                <a:effectLst/>
                <a:latin typeface="+mn-lt"/>
                <a:ea typeface="+mn-ea"/>
                <a:cs typeface="+mn-cs"/>
              </a:rPr>
              <a:t>  Even if your friend simply gives (versus sells) you the medication, sharing medication is always illegal.  Think about it—would a real friend ask someone to risk their future so</a:t>
            </a:r>
            <a:r>
              <a:rPr lang="en-US" sz="1200" kern="1200" baseline="0" dirty="0" smtClean="0">
                <a:solidFill>
                  <a:schemeClr val="tx1"/>
                </a:solidFill>
                <a:effectLst/>
                <a:latin typeface="+mn-lt"/>
                <a:ea typeface="+mn-ea"/>
                <a:cs typeface="+mn-cs"/>
              </a:rPr>
              <a:t> that they could misuse a medication</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Be</a:t>
            </a:r>
            <a:r>
              <a:rPr lang="en-US" sz="1200" kern="1200" baseline="0" dirty="0" smtClean="0">
                <a:solidFill>
                  <a:schemeClr val="tx1"/>
                </a:solidFill>
                <a:effectLst/>
                <a:latin typeface="+mn-lt"/>
                <a:ea typeface="+mn-ea"/>
                <a:cs typeface="+mn-cs"/>
              </a:rPr>
              <a:t> a good friend—if you feel that you need medication for a legitimate reason, talk with your healthcare provider.</a:t>
            </a:r>
          </a:p>
          <a:p>
            <a:pPr marL="228600" lvl="0" indent="-228600">
              <a:buFont typeface="+mj-lt"/>
              <a:buAutoNum type="arabicPeriod"/>
            </a:pPr>
            <a:endParaRPr lang="en-US" sz="1200" kern="1200" baseline="0" dirty="0" smtClean="0">
              <a:solidFill>
                <a:schemeClr val="tx1"/>
              </a:solidFill>
              <a:effectLst/>
              <a:latin typeface="+mn-lt"/>
              <a:ea typeface="+mn-ea"/>
              <a:cs typeface="+mn-cs"/>
            </a:endParaRPr>
          </a:p>
          <a:p>
            <a:pPr marL="228600" lvl="0" indent="-228600">
              <a:buFont typeface="+mj-lt"/>
              <a:buAutoNum type="arabicPeriod"/>
            </a:pPr>
            <a:endParaRPr lang="en-US" sz="1200" kern="1200" baseline="0" dirty="0" smtClean="0">
              <a:solidFill>
                <a:schemeClr val="tx1"/>
              </a:solidFill>
              <a:effectLst/>
              <a:latin typeface="+mn-lt"/>
              <a:ea typeface="+mn-ea"/>
              <a:cs typeface="+mn-cs"/>
            </a:endParaRPr>
          </a:p>
          <a:p>
            <a:pPr marL="0" lvl="0" indent="0">
              <a:buFont typeface="+mj-lt"/>
              <a:buNone/>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8E8BAA-00EA-4556-A0F6-1265C930675F}" type="slidenum">
              <a:rPr lang="en-US" smtClean="0"/>
              <a:pPr/>
              <a:t>23</a:t>
            </a:fld>
            <a:endParaRPr lang="en-US" dirty="0"/>
          </a:p>
        </p:txBody>
      </p:sp>
    </p:spTree>
    <p:extLst>
      <p:ext uri="{BB962C8B-B14F-4D97-AF65-F5344CB8AC3E}">
        <p14:creationId xmlns:p14="http://schemas.microsoft.com/office/powerpoint/2010/main" val="1160460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64883" rtl="0" eaLnBrk="1" fontAlgn="auto" latinLnBrk="0" hangingPunct="1">
              <a:lnSpc>
                <a:spcPct val="100000"/>
              </a:lnSpc>
              <a:spcBef>
                <a:spcPts val="0"/>
              </a:spcBef>
              <a:spcAft>
                <a:spcPts val="0"/>
              </a:spcAft>
              <a:buClrTx/>
              <a:buSzTx/>
              <a:buFont typeface="+mj-lt"/>
              <a:buNone/>
              <a:tabLst/>
              <a:defRPr/>
            </a:pPr>
            <a:r>
              <a:rPr lang="en-US" b="1" i="0" u="sng" dirty="0" smtClean="0"/>
              <a:t>Note to Presenters</a:t>
            </a:r>
            <a:endParaRPr lang="en-US" b="1" i="0"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dirty="0" smtClean="0"/>
              <a:t>You can utilize this slide</a:t>
            </a:r>
            <a:r>
              <a:rPr lang="en-US" baseline="0" dirty="0" smtClean="0"/>
              <a:t> as a placeholder for 1-2 group leaders to share a summary of their small group conversation – </a:t>
            </a:r>
            <a:r>
              <a:rPr lang="en-US" b="1" baseline="0" dirty="0" smtClean="0"/>
              <a:t>Slides 25-26 </a:t>
            </a:r>
            <a:r>
              <a:rPr lang="en-US" baseline="0" dirty="0" smtClean="0"/>
              <a:t>contains content and talking points that can help reinforce or elaborate upon the ideas shar</a:t>
            </a:r>
            <a:r>
              <a:rPr lang="en-US" sz="1200" kern="1200" baseline="0" dirty="0" smtClean="0">
                <a:solidFill>
                  <a:schemeClr val="tx1"/>
                </a:solidFill>
                <a:effectLst/>
                <a:latin typeface="+mn-lt"/>
                <a:ea typeface="+mn-ea"/>
                <a:cs typeface="+mn-cs"/>
              </a:rPr>
              <a:t>ed.</a:t>
            </a:r>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194069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pPr marL="0" marR="0" lvl="0" indent="0" algn="l" defTabSz="483306" rtl="0" eaLnBrk="1" fontAlgn="auto" latinLnBrk="0" hangingPunct="1">
              <a:lnSpc>
                <a:spcPct val="100000"/>
              </a:lnSpc>
              <a:spcBef>
                <a:spcPts val="0"/>
              </a:spcBef>
              <a:spcAft>
                <a:spcPts val="0"/>
              </a:spcAft>
              <a:buClrTx/>
              <a:buSzTx/>
              <a:buFontTx/>
              <a:buNone/>
              <a:tabLst/>
              <a:defRPr/>
            </a:pPr>
            <a:r>
              <a:rPr lang="en-US" baseline="0" dirty="0" smtClean="0"/>
              <a:t>Mixing alcohol with prescription stimulants is a big deal, because it sends the body mixed messages and increases your risk for dangerous levels of intoxication.</a:t>
            </a:r>
          </a:p>
          <a:p>
            <a:pPr marL="0" marR="0" lvl="0" indent="0" algn="l" defTabSz="483306"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83306" rtl="0" eaLnBrk="1" fontAlgn="auto" latinLnBrk="0" hangingPunct="1">
              <a:lnSpc>
                <a:spcPct val="100000"/>
              </a:lnSpc>
              <a:spcBef>
                <a:spcPts val="0"/>
              </a:spcBef>
              <a:spcAft>
                <a:spcPts val="0"/>
              </a:spcAft>
              <a:buClrTx/>
              <a:buSzTx/>
              <a:buFontTx/>
              <a:buNone/>
              <a:tabLst/>
              <a:defRPr/>
            </a:pPr>
            <a:r>
              <a:rPr lang="en-US" baseline="0" dirty="0" smtClean="0"/>
              <a:t>The orange text bubbles highlight effects produced by prescription stimulants; the blue text bubbles highlight effects produced by alcohol. Some individuals incorrectly perceive that these mixed messages cancel each other out.  However, because alcohol and stimulants produce these effects through different mechanisms, these mixed messages don’t cancel each other out.  Rather, the body is receiving all of these messages simultaneously.  Thus, these mixed messages simply confuse the body and place it at risk for dangerous consequences.</a:t>
            </a:r>
          </a:p>
          <a:p>
            <a:pPr marL="685800" marR="0" lvl="1" indent="-228600" algn="l" defTabSz="483306" rtl="0" eaLnBrk="1" fontAlgn="auto" latinLnBrk="0" hangingPunct="1">
              <a:lnSpc>
                <a:spcPct val="100000"/>
              </a:lnSpc>
              <a:spcBef>
                <a:spcPts val="0"/>
              </a:spcBef>
              <a:spcAft>
                <a:spcPts val="0"/>
              </a:spcAft>
              <a:buClrTx/>
              <a:buSzTx/>
              <a:buFont typeface="+mj-lt"/>
              <a:buAutoNum type="arabicPeriod"/>
              <a:tabLst/>
              <a:defRPr/>
            </a:pPr>
            <a:r>
              <a:rPr lang="en-US" baseline="0" dirty="0" smtClean="0"/>
              <a:t>Note that alcohol reduces heart rate, whereas stimulants increase heart rate. These mixed messages may cause an irregular heart beat.</a:t>
            </a:r>
          </a:p>
          <a:p>
            <a:pPr marL="685800" marR="0" lvl="1" indent="-228600" algn="l" defTabSz="483306" rtl="0" eaLnBrk="1" fontAlgn="auto" latinLnBrk="0" hangingPunct="1">
              <a:lnSpc>
                <a:spcPct val="100000"/>
              </a:lnSpc>
              <a:spcBef>
                <a:spcPts val="0"/>
              </a:spcBef>
              <a:spcAft>
                <a:spcPts val="0"/>
              </a:spcAft>
              <a:buClrTx/>
              <a:buSzTx/>
              <a:buFont typeface="+mj-lt"/>
              <a:buAutoNum type="arabicPeriod"/>
              <a:tabLst/>
              <a:defRPr/>
            </a:pPr>
            <a:r>
              <a:rPr lang="en-US" baseline="0" dirty="0" smtClean="0"/>
              <a:t>In addition, alcohol slows messages between the body and brain, yet prescription stimulants activate part of the nervous system to trigger the fight or flight response.  These mixed messages confuse the body and increase the risk for dangerous levels of alcohol intoxication, as well as other potential harms resulting from risky drinking.</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48E8BAA-00EA-4556-A0F6-1265C930675F}" type="slidenum">
              <a:rPr lang="en-US" smtClean="0"/>
              <a:pPr/>
              <a:t>25</a:t>
            </a:fld>
            <a:endParaRPr lang="en-US" dirty="0"/>
          </a:p>
        </p:txBody>
      </p:sp>
    </p:spTree>
    <p:extLst>
      <p:ext uri="{BB962C8B-B14F-4D97-AF65-F5344CB8AC3E}">
        <p14:creationId xmlns:p14="http://schemas.microsoft.com/office/powerpoint/2010/main" val="3157837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r>
              <a:rPr lang="en-US" dirty="0" smtClean="0"/>
              <a:t>Recall from the video that the</a:t>
            </a:r>
            <a:r>
              <a:rPr lang="en-US" baseline="0" dirty="0" smtClean="0"/>
              <a:t> legal drug amphetamine (a prescription stimulant), and the illegal drug, methamphetamine, share similar chemical structures.  As we discussed earlier, drugs with similar chemistry produce similar effects in the body. So misusing these substances may not be as safe as you think.</a:t>
            </a:r>
          </a:p>
          <a:p>
            <a:endParaRPr lang="en-US" baseline="0" dirty="0" smtClean="0"/>
          </a:p>
          <a:p>
            <a:pPr marL="228600" indent="-228600">
              <a:buAutoNum type="arabicPeriod"/>
            </a:pPr>
            <a:r>
              <a:rPr lang="en-US" baseline="0" dirty="0" smtClean="0"/>
              <a:t>Adverse effects associated with prescription stimulant misuse include headaches, insomnia, increased heart rate, agitation, nausea, and anxiety.</a:t>
            </a:r>
          </a:p>
          <a:p>
            <a:pPr marL="228600" indent="-228600">
              <a:buAutoNum type="arabicPeriod"/>
            </a:pPr>
            <a:r>
              <a:rPr lang="en-US" baseline="0" dirty="0" smtClean="0"/>
              <a:t>In addition, because methamphetamine and amphetamine both activate the brain’s reward pathway (think back to the “Prescription Opioid” video), </a:t>
            </a:r>
            <a:r>
              <a:rPr lang="en-US" i="1" baseline="0" dirty="0" smtClean="0"/>
              <a:t>misuse</a:t>
            </a:r>
            <a:r>
              <a:rPr lang="en-US" baseline="0" dirty="0" smtClean="0"/>
              <a:t> of either drug increases the risk of drug dependency and addiction.</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u="sng" dirty="0" smtClean="0"/>
          </a:p>
        </p:txBody>
      </p:sp>
      <p:sp>
        <p:nvSpPr>
          <p:cNvPr id="4" name="Slide Number Placeholder 3"/>
          <p:cNvSpPr>
            <a:spLocks noGrp="1"/>
          </p:cNvSpPr>
          <p:nvPr>
            <p:ph type="sldNum" sz="quarter" idx="10"/>
          </p:nvPr>
        </p:nvSpPr>
        <p:spPr/>
        <p:txBody>
          <a:bodyPr/>
          <a:lstStyle/>
          <a:p>
            <a:fld id="{348E8BAA-00EA-4556-A0F6-1265C930675F}" type="slidenum">
              <a:rPr lang="en-US" smtClean="0"/>
              <a:pPr/>
              <a:t>26</a:t>
            </a:fld>
            <a:endParaRPr lang="en-US" dirty="0"/>
          </a:p>
        </p:txBody>
      </p:sp>
    </p:spTree>
    <p:extLst>
      <p:ext uri="{BB962C8B-B14F-4D97-AF65-F5344CB8AC3E}">
        <p14:creationId xmlns:p14="http://schemas.microsoft.com/office/powerpoint/2010/main" val="1894720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r>
              <a:rPr lang="en-US" baseline="0" dirty="0" smtClean="0"/>
              <a:t>We’ve discussed the impact of misusing prescription opioids and stimulants.  Now, let’s discuss how we can avoid the potential consequences of prescription drug misuse by using medications safely.</a:t>
            </a:r>
            <a:endParaRPr lang="en-US" baseline="0" dirty="0"/>
          </a:p>
        </p:txBody>
      </p:sp>
      <p:sp>
        <p:nvSpPr>
          <p:cNvPr id="4" name="Slide Number Placeholder 3"/>
          <p:cNvSpPr>
            <a:spLocks noGrp="1"/>
          </p:cNvSpPr>
          <p:nvPr>
            <p:ph type="sldNum" sz="quarter" idx="10"/>
          </p:nvPr>
        </p:nvSpPr>
        <p:spPr/>
        <p:txBody>
          <a:bodyPr/>
          <a:lstStyle/>
          <a:p>
            <a:fld id="{1E756215-DC87-44C1-8A99-C198165AC598}" type="slidenum">
              <a:rPr lang="en-US" smtClean="0"/>
              <a:pPr/>
              <a:t>27</a:t>
            </a:fld>
            <a:endParaRPr lang="en-US" dirty="0"/>
          </a:p>
        </p:txBody>
      </p:sp>
    </p:spTree>
    <p:extLst>
      <p:ext uri="{BB962C8B-B14F-4D97-AF65-F5344CB8AC3E}">
        <p14:creationId xmlns:p14="http://schemas.microsoft.com/office/powerpoint/2010/main" val="2433740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r>
              <a:rPr lang="en-US" dirty="0" smtClean="0"/>
              <a:t>Let’s watch a video that outlines safe medication practices.  Then, we’ll engage in a brief discussion.</a:t>
            </a:r>
            <a:endParaRPr lang="en-US" baseline="0" dirty="0" smtClean="0"/>
          </a:p>
          <a:p>
            <a:endParaRPr lang="en-US" baseline="0" dirty="0" smtClean="0"/>
          </a:p>
          <a:p>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i="0" u="sng" dirty="0" smtClean="0"/>
              <a:t>Note to Presenters</a:t>
            </a:r>
            <a:endParaRPr lang="en-US" b="1" i="0" u="none" dirty="0" smtClean="0"/>
          </a:p>
          <a:p>
            <a:pPr marL="0" indent="0">
              <a:buFont typeface="+mj-lt"/>
              <a:buNone/>
            </a:pPr>
            <a:r>
              <a:rPr lang="en-US" baseline="0" dirty="0" smtClean="0"/>
              <a:t>The video is posted online at: http://www.generationrx.org/take-action/college/.  When you are ready to play the video, minimize this presentation. Once the video is complete, resume this presentation.</a:t>
            </a:r>
            <a:endParaRPr lang="en-US" baseline="0"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9AF182F-9CC7-4E7C-9C8A-F7D3B9AE79A8}" type="slidenum">
              <a:rPr lang="en-US" altLang="en-US" smtClean="0">
                <a:latin typeface="Arial" pitchFamily="34" charset="0"/>
                <a:cs typeface="ヒラギノ角ゴ Pro W3"/>
              </a:rPr>
              <a:pPr eaLnBrk="1" hangingPunct="1">
                <a:spcBef>
                  <a:spcPct val="0"/>
                </a:spcBef>
              </a:pPr>
              <a:t>28</a:t>
            </a:fld>
            <a:endParaRPr lang="en-US" altLang="en-US" dirty="0">
              <a:latin typeface="Arial" pitchFamily="34" charset="0"/>
              <a:cs typeface="ヒラギノ角ゴ Pro W3"/>
            </a:endParaRPr>
          </a:p>
        </p:txBody>
      </p:sp>
    </p:spTree>
    <p:extLst>
      <p:ext uri="{BB962C8B-B14F-4D97-AF65-F5344CB8AC3E}">
        <p14:creationId xmlns:p14="http://schemas.microsoft.com/office/powerpoint/2010/main" val="33832992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Presentation Talking Points</a:t>
            </a:r>
          </a:p>
          <a:p>
            <a:r>
              <a:rPr lang="en-US" dirty="0" smtClean="0"/>
              <a:t>Let’s engage in a brief discussion about some of the points addressed in this video.  Here are four discussion questions – based on the video and your own understanding of this issue,</a:t>
            </a:r>
            <a:r>
              <a:rPr lang="en-US" baseline="0" dirty="0" smtClean="0"/>
              <a:t> try developing a response to these questions.</a:t>
            </a:r>
          </a:p>
          <a:p>
            <a:endParaRPr lang="en-US" baseline="0"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b="1" i="0" u="sng" dirty="0" smtClean="0"/>
              <a:t>Note to Presenters</a:t>
            </a:r>
            <a:endParaRPr lang="en-US" b="1" i="0" dirty="0" smtClean="0"/>
          </a:p>
          <a:p>
            <a:r>
              <a:rPr lang="en-US" sz="1200" b="0" i="0" kern="120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o maximize interaction and engagement, we encourage you to utilize breakout rooms to facilitate discussion.  For example, consider providing participants with the following instructions in order to discuss the prompts on this slide:</a:t>
            </a:r>
          </a:p>
          <a:p>
            <a:pPr marL="228600" lvl="0" indent="-228600">
              <a:buFont typeface="+mj-lt"/>
              <a:buAutoNum type="arabicPeriod"/>
            </a:pPr>
            <a:r>
              <a:rPr lang="en-US" sz="1200" kern="1200" dirty="0" smtClean="0">
                <a:solidFill>
                  <a:schemeClr val="tx1"/>
                </a:solidFill>
                <a:effectLst/>
                <a:latin typeface="+mn-lt"/>
                <a:ea typeface="+mn-ea"/>
                <a:cs typeface="+mn-cs"/>
              </a:rPr>
              <a:t>Divide participants into breakout rooms with 4-6 participants.</a:t>
            </a:r>
          </a:p>
          <a:p>
            <a:pPr marL="228600" lvl="0" indent="-228600">
              <a:buFont typeface="+mj-lt"/>
              <a:buAutoNum type="arabicPeriod"/>
            </a:pPr>
            <a:r>
              <a:rPr lang="en-US" sz="1200" kern="1200" dirty="0" smtClean="0">
                <a:solidFill>
                  <a:schemeClr val="tx1"/>
                </a:solidFill>
                <a:effectLst/>
                <a:latin typeface="+mn-lt"/>
                <a:ea typeface="+mn-ea"/>
                <a:cs typeface="+mn-cs"/>
              </a:rPr>
              <a:t>Once participants are in a small group or breakout room, ask them to appoint a group leader.</a:t>
            </a:r>
          </a:p>
          <a:p>
            <a:pPr marL="228600" lvl="0" indent="-228600">
              <a:buFont typeface="+mj-lt"/>
              <a:buAutoNum type="arabicPeriod"/>
            </a:pPr>
            <a:r>
              <a:rPr lang="en-US" sz="1200" kern="1200" dirty="0" smtClean="0">
                <a:solidFill>
                  <a:schemeClr val="tx1"/>
                </a:solidFill>
                <a:effectLst/>
                <a:latin typeface="+mn-lt"/>
                <a:ea typeface="+mn-ea"/>
                <a:cs typeface="+mn-cs"/>
              </a:rPr>
              <a:t>Encourage them to discuss the three</a:t>
            </a:r>
            <a:r>
              <a:rPr lang="en-US" sz="1200" kern="1200" baseline="0" dirty="0" smtClean="0">
                <a:solidFill>
                  <a:schemeClr val="tx1"/>
                </a:solidFill>
                <a:effectLst/>
                <a:latin typeface="+mn-lt"/>
                <a:ea typeface="+mn-ea"/>
                <a:cs typeface="+mn-cs"/>
              </a:rPr>
              <a:t> prompts on this slide</a:t>
            </a:r>
            <a:r>
              <a:rPr lang="en-US" sz="1200" kern="1200" dirty="0" smtClean="0">
                <a:solidFill>
                  <a:schemeClr val="tx1"/>
                </a:solidFill>
                <a:effectLst/>
                <a:latin typeface="+mn-lt"/>
                <a:ea typeface="+mn-ea"/>
                <a:cs typeface="+mn-cs"/>
              </a:rPr>
              <a:t> – the group leader can help navigate and summarize the conversation.</a:t>
            </a:r>
          </a:p>
          <a:p>
            <a:pPr marL="228600" lvl="0" indent="-228600">
              <a:buFont typeface="+mj-lt"/>
              <a:buAutoNum type="arabicPeriod"/>
            </a:pPr>
            <a:r>
              <a:rPr lang="en-US" sz="1200" kern="1200" dirty="0" smtClean="0">
                <a:solidFill>
                  <a:schemeClr val="tx1"/>
                </a:solidFill>
                <a:effectLst/>
                <a:latin typeface="+mn-lt"/>
                <a:ea typeface="+mn-ea"/>
                <a:cs typeface="+mn-cs"/>
              </a:rPr>
              <a:t>After a period of time, end the breakout rooms and resume the session with the larger group.  For</a:t>
            </a:r>
            <a:r>
              <a:rPr lang="en-US" sz="1200" kern="1200" baseline="0" dirty="0" smtClean="0">
                <a:solidFill>
                  <a:schemeClr val="tx1"/>
                </a:solidFill>
                <a:effectLst/>
                <a:latin typeface="+mn-lt"/>
                <a:ea typeface="+mn-ea"/>
                <a:cs typeface="+mn-cs"/>
              </a:rPr>
              <a:t> each discussion question, a</a:t>
            </a:r>
            <a:r>
              <a:rPr lang="en-US" sz="1200" kern="1200" dirty="0" smtClean="0">
                <a:solidFill>
                  <a:schemeClr val="tx1"/>
                </a:solidFill>
                <a:effectLst/>
                <a:latin typeface="+mn-lt"/>
                <a:ea typeface="+mn-ea"/>
                <a:cs typeface="+mn-cs"/>
              </a:rPr>
              <a:t>sk 1-2 group leaders to summarize their small group’s conversation – </a:t>
            </a:r>
            <a:r>
              <a:rPr lang="en-US" sz="1200" b="1" kern="1200" dirty="0" smtClean="0">
                <a:solidFill>
                  <a:schemeClr val="tx1"/>
                </a:solidFill>
                <a:effectLst/>
                <a:latin typeface="+mn-lt"/>
                <a:ea typeface="+mn-ea"/>
                <a:cs typeface="+mn-cs"/>
              </a:rPr>
              <a:t>slides 30 – 40 feature each</a:t>
            </a:r>
            <a:r>
              <a:rPr lang="en-US" sz="1200" b="1" kern="1200" baseline="0" dirty="0" smtClean="0">
                <a:solidFill>
                  <a:schemeClr val="tx1"/>
                </a:solidFill>
                <a:effectLst/>
                <a:latin typeface="+mn-lt"/>
                <a:ea typeface="+mn-ea"/>
                <a:cs typeface="+mn-cs"/>
              </a:rPr>
              <a:t> discussion question along with accompanying supportive slides and talking points.  Utilize these slides as needed to help</a:t>
            </a:r>
            <a:r>
              <a:rPr lang="en-US" b="1" baseline="0" dirty="0" smtClean="0">
                <a:solidFill>
                  <a:schemeClr val="tx1"/>
                </a:solidFill>
              </a:rPr>
              <a:t> reinforce or elaborate upon the ideas shared.</a:t>
            </a:r>
            <a:endParaRPr lang="en-US" sz="1200" b="1" kern="1200" dirty="0" smtClean="0">
              <a:solidFill>
                <a:schemeClr val="tx1"/>
              </a:solidFill>
              <a:effectLst/>
              <a:latin typeface="+mn-lt"/>
              <a:ea typeface="+mn-ea"/>
              <a:cs typeface="+mn-cs"/>
            </a:endParaRPr>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067896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u="sng" baseline="0" dirty="0" smtClean="0">
                <a:solidFill>
                  <a:schemeClr val="tx1"/>
                </a:solidFill>
              </a:rPr>
              <a:t>Presentation Talking Points</a:t>
            </a:r>
            <a:endParaRPr lang="en-US" b="0" u="sng" baseline="0" dirty="0" smtClean="0">
              <a:solidFill>
                <a:schemeClr val="tx1"/>
              </a:solidFill>
            </a:endParaRPr>
          </a:p>
          <a:p>
            <a:r>
              <a:rPr lang="en-US" b="0" baseline="0" dirty="0" smtClean="0">
                <a:solidFill>
                  <a:schemeClr val="tx1"/>
                </a:solidFill>
              </a:rPr>
              <a:t>What </a:t>
            </a:r>
            <a:r>
              <a:rPr lang="en-US" b="0" baseline="0" dirty="0">
                <a:solidFill>
                  <a:schemeClr val="tx1"/>
                </a:solidFill>
              </a:rPr>
              <a:t>is </a:t>
            </a:r>
            <a:r>
              <a:rPr lang="en-US" b="0" baseline="0" dirty="0" smtClean="0">
                <a:solidFill>
                  <a:schemeClr val="tx1"/>
                </a:solidFill>
              </a:rPr>
              <a:t>meant by “prescription </a:t>
            </a:r>
            <a:r>
              <a:rPr lang="en-US" b="0" baseline="0" dirty="0">
                <a:solidFill>
                  <a:schemeClr val="tx1"/>
                </a:solidFill>
              </a:rPr>
              <a:t>drug </a:t>
            </a:r>
            <a:r>
              <a:rPr lang="en-US" b="0" baseline="0" dirty="0" smtClean="0">
                <a:solidFill>
                  <a:schemeClr val="tx1"/>
                </a:solidFill>
              </a:rPr>
              <a:t>misuse”?  </a:t>
            </a:r>
            <a:r>
              <a:rPr lang="en-US" b="0" baseline="0" dirty="0">
                <a:solidFill>
                  <a:schemeClr val="tx1"/>
                </a:solidFill>
              </a:rPr>
              <a:t>We define </a:t>
            </a:r>
            <a:r>
              <a:rPr lang="en-US" b="0" baseline="0" dirty="0" smtClean="0">
                <a:solidFill>
                  <a:schemeClr val="tx1"/>
                </a:solidFill>
              </a:rPr>
              <a:t>misuse </a:t>
            </a:r>
            <a:r>
              <a:rPr lang="en-US" b="0" baseline="0" dirty="0">
                <a:solidFill>
                  <a:schemeClr val="tx1"/>
                </a:solidFill>
              </a:rPr>
              <a:t>as engaging in primarily three </a:t>
            </a:r>
            <a:r>
              <a:rPr lang="en-US" b="0" baseline="0" dirty="0" smtClean="0">
                <a:solidFill>
                  <a:schemeClr val="tx1"/>
                </a:solidFill>
              </a:rPr>
              <a:t>behaviors.  </a:t>
            </a:r>
            <a:endParaRPr lang="en-US" baseline="0" dirty="0">
              <a:solidFill>
                <a:schemeClr val="tx1"/>
              </a:solidFill>
            </a:endParaRPr>
          </a:p>
          <a:p>
            <a:endParaRPr lang="en-US" baseline="0" dirty="0"/>
          </a:p>
          <a:p>
            <a:pPr marL="228564" indent="-228564">
              <a:buFont typeface="+mj-lt"/>
              <a:buAutoNum type="arabicPeriod"/>
            </a:pPr>
            <a:r>
              <a:rPr lang="en-US" baseline="0" dirty="0"/>
              <a:t>Taking more of a prescription medication than prescribed.</a:t>
            </a:r>
          </a:p>
          <a:p>
            <a:pPr marL="228564" indent="-228564">
              <a:buFont typeface="+mj-lt"/>
              <a:buAutoNum type="arabicPeriod"/>
            </a:pPr>
            <a:r>
              <a:rPr lang="en-US" baseline="0" dirty="0"/>
              <a:t>Taking a prescription medication for a reason </a:t>
            </a:r>
            <a:r>
              <a:rPr lang="en-US" baseline="0" dirty="0" smtClean="0"/>
              <a:t>(or in a way) different </a:t>
            </a:r>
            <a:r>
              <a:rPr lang="en-US" baseline="0" dirty="0"/>
              <a:t>than that intended by the prescriber.</a:t>
            </a:r>
          </a:p>
          <a:p>
            <a:pPr marL="228564" indent="-228564">
              <a:buFont typeface="+mj-lt"/>
              <a:buAutoNum type="arabicPeriod"/>
            </a:pPr>
            <a:r>
              <a:rPr lang="en-US" baseline="0" dirty="0"/>
              <a:t>Sharing or taking someone else’s prescription medication.</a:t>
            </a:r>
          </a:p>
          <a:p>
            <a:endParaRPr lang="en-US" baseline="0" dirty="0"/>
          </a:p>
          <a:p>
            <a:r>
              <a:rPr lang="en-US" baseline="0" dirty="0"/>
              <a:t>And regardless of our intentions, engaging in any of these behaviors is misuse</a:t>
            </a:r>
            <a:r>
              <a:rPr lang="en-US" baseline="0" dirty="0" smtClean="0"/>
              <a:t>.</a:t>
            </a:r>
          </a:p>
          <a:p>
            <a:endParaRPr lang="en-US" baseline="0" dirty="0" smtClean="0"/>
          </a:p>
          <a:p>
            <a:endParaRPr lang="en-US" baseline="0" dirty="0" smtClean="0"/>
          </a:p>
          <a:p>
            <a:pPr marL="228564" indent="-228564">
              <a:buFont typeface="+mj-lt"/>
              <a:buAutoNum type="arabicPeriod"/>
            </a:pPr>
            <a:endParaRPr lang="en-US" baseline="0" dirty="0"/>
          </a:p>
          <a:p>
            <a:pPr marL="228564" indent="-228564">
              <a:buFont typeface="+mj-lt"/>
              <a:buAutoNum type="arabicPeriod"/>
            </a:pPr>
            <a:endParaRPr lang="en-US" baseline="0" dirty="0"/>
          </a:p>
          <a:p>
            <a:pPr marL="228564" indent="-228564">
              <a:buFont typeface="+mj-lt"/>
              <a:buAutoNum type="arabicPeriod"/>
            </a:pPr>
            <a:endParaRPr lang="en-US" baseline="0" dirty="0"/>
          </a:p>
          <a:p>
            <a:endParaRPr lang="en-US" baseline="0" dirty="0"/>
          </a:p>
          <a:p>
            <a:pPr marL="228564" indent="-228564">
              <a:buFont typeface="+mj-lt"/>
              <a:buAutoNum type="arabicPeriod"/>
            </a:pPr>
            <a:endParaRPr lang="en-US" dirty="0"/>
          </a:p>
        </p:txBody>
      </p:sp>
      <p:sp>
        <p:nvSpPr>
          <p:cNvPr id="4" name="Slide Number Placeholder 3"/>
          <p:cNvSpPr>
            <a:spLocks noGrp="1"/>
          </p:cNvSpPr>
          <p:nvPr>
            <p:ph type="sldNum" sz="quarter" idx="10"/>
          </p:nvPr>
        </p:nvSpPr>
        <p:spPr/>
        <p:txBody>
          <a:bodyPr/>
          <a:lstStyle/>
          <a:p>
            <a:fld id="{1E756215-DC87-44C1-8A99-C198165AC598}" type="slidenum">
              <a:rPr lang="en-US" smtClean="0"/>
              <a:pPr/>
              <a:t>3</a:t>
            </a:fld>
            <a:endParaRPr lang="en-US" dirty="0"/>
          </a:p>
        </p:txBody>
      </p:sp>
    </p:spTree>
    <p:extLst>
      <p:ext uri="{BB962C8B-B14F-4D97-AF65-F5344CB8AC3E}">
        <p14:creationId xmlns:p14="http://schemas.microsoft.com/office/powerpoint/2010/main" val="21325779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64883" rtl="0" eaLnBrk="1" fontAlgn="auto" latinLnBrk="0" hangingPunct="1">
              <a:lnSpc>
                <a:spcPct val="100000"/>
              </a:lnSpc>
              <a:spcBef>
                <a:spcPts val="0"/>
              </a:spcBef>
              <a:spcAft>
                <a:spcPts val="0"/>
              </a:spcAft>
              <a:buClrTx/>
              <a:buSzTx/>
              <a:buFont typeface="+mj-lt"/>
              <a:buNone/>
              <a:tabLst/>
              <a:defRPr/>
            </a:pPr>
            <a:r>
              <a:rPr lang="en-US" b="1" i="0" u="sng" dirty="0" smtClean="0"/>
              <a:t>Note to Presenters</a:t>
            </a:r>
            <a:endParaRPr lang="en-US" b="1" i="0"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dirty="0" smtClean="0"/>
              <a:t>You can utilize this slide</a:t>
            </a:r>
            <a:r>
              <a:rPr lang="en-US" baseline="0" dirty="0" smtClean="0"/>
              <a:t> as a placeholder for 1-2 group leaders to share a summary of their small group conversation – </a:t>
            </a:r>
            <a:r>
              <a:rPr lang="en-US" b="1" baseline="0" dirty="0" smtClean="0"/>
              <a:t>Slides 31-34 </a:t>
            </a:r>
            <a:r>
              <a:rPr lang="en-US" baseline="0" dirty="0" smtClean="0"/>
              <a:t>contains content and talking points that can help reinforce or elaborate upon the ideas shar</a:t>
            </a:r>
            <a:r>
              <a:rPr lang="en-US" sz="1200" kern="1200" baseline="0" dirty="0" smtClean="0">
                <a:solidFill>
                  <a:schemeClr val="tx1"/>
                </a:solidFill>
                <a:effectLst/>
                <a:latin typeface="+mn-lt"/>
                <a:ea typeface="+mn-ea"/>
                <a:cs typeface="+mn-cs"/>
              </a:rPr>
              <a:t>ed.</a:t>
            </a:r>
            <a:endParaRPr lang="en-US" baseline="0" dirty="0" smtClean="0"/>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6221066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64931"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pPr defTabSz="864931">
              <a:defRPr/>
            </a:pPr>
            <a:r>
              <a:rPr lang="en-US" b="0" baseline="0" dirty="0" smtClean="0"/>
              <a:t>If you are taking a medication as instructed and your condition isn’t improving—talk with your healthcare provider.  </a:t>
            </a:r>
          </a:p>
          <a:p>
            <a:pPr defTabSz="864931">
              <a:defRPr/>
            </a:pPr>
            <a:endParaRPr lang="en-US" b="0" baseline="0" dirty="0" smtClean="0"/>
          </a:p>
          <a:p>
            <a:pPr marL="228600" marR="0" lvl="0" indent="-228600" algn="l" defTabSz="864931" rtl="0" eaLnBrk="1" fontAlgn="auto" latinLnBrk="0" hangingPunct="1">
              <a:lnSpc>
                <a:spcPct val="100000"/>
              </a:lnSpc>
              <a:spcBef>
                <a:spcPts val="0"/>
              </a:spcBef>
              <a:spcAft>
                <a:spcPts val="0"/>
              </a:spcAft>
              <a:buClrTx/>
              <a:buSzTx/>
              <a:buFontTx/>
              <a:buAutoNum type="arabicPeriod"/>
              <a:tabLst/>
              <a:defRPr/>
            </a:pPr>
            <a:r>
              <a:rPr lang="en-US" b="0" baseline="0" dirty="0" smtClean="0"/>
              <a:t>When prescribed any medication—be your own advocate.  Ensure you understand the reason for the medication and the dosing instructions.  Don’t hesitate to ask questions when meeting with your healthcare providers.</a:t>
            </a:r>
          </a:p>
          <a:p>
            <a:pPr marL="228600" marR="0" lvl="0" indent="-228600" algn="l" defTabSz="864931" rtl="0" eaLnBrk="1" fontAlgn="auto" latinLnBrk="0" hangingPunct="1">
              <a:lnSpc>
                <a:spcPct val="100000"/>
              </a:lnSpc>
              <a:spcBef>
                <a:spcPts val="0"/>
              </a:spcBef>
              <a:spcAft>
                <a:spcPts val="0"/>
              </a:spcAft>
              <a:buClrTx/>
              <a:buSzTx/>
              <a:buFontTx/>
              <a:buAutoNum type="arabicPeriod"/>
              <a:tabLst/>
              <a:defRPr/>
            </a:pPr>
            <a:r>
              <a:rPr lang="en-US" b="0" baseline="0" dirty="0" smtClean="0"/>
              <a:t>Some medications, like prescription sedatives (e.g., </a:t>
            </a:r>
            <a:r>
              <a:rPr lang="en-US" baseline="0" dirty="0" smtClean="0"/>
              <a:t>Xanax</a:t>
            </a:r>
            <a:r>
              <a:rPr lang="en-US" baseline="30000" dirty="0" smtClean="0"/>
              <a:t>®</a:t>
            </a:r>
            <a:r>
              <a:rPr lang="en-US" baseline="0" dirty="0" smtClean="0"/>
              <a:t> and Valium</a:t>
            </a:r>
            <a:r>
              <a:rPr lang="en-US" baseline="30000" dirty="0" smtClean="0"/>
              <a:t>®</a:t>
            </a:r>
            <a:r>
              <a:rPr lang="en-US" baseline="0" dirty="0" smtClean="0"/>
              <a:t>) even contain special “black box” warnings in the package insert materials required by the Food and Drug Administration.  For prescription sedatives, this warning informs patients that breathing may be slowed or it may stop altogether if they take prescription sedatives with prescription opioids, or with other drugs that depress the nervous system (like alcohol).  As we discussed earlier, </a:t>
            </a:r>
            <a:r>
              <a:rPr lang="en-US" u="none" baseline="0" dirty="0" smtClean="0"/>
              <a:t>m</a:t>
            </a:r>
            <a:r>
              <a:rPr lang="en-US" baseline="0" dirty="0" smtClean="0"/>
              <a:t>any drug overdoses result from mixing prescription opioids, alcohol, prescription sedatives, or other drugs. </a:t>
            </a:r>
          </a:p>
          <a:p>
            <a:pPr marL="228600" indent="-228600" defTabSz="864931">
              <a:buAutoNum type="arabicPeriod"/>
              <a:defRPr/>
            </a:pPr>
            <a:r>
              <a:rPr lang="en-US" b="0" baseline="0" dirty="0" smtClean="0"/>
              <a:t>As highlighted in our videos, there is a risk for dependency and addiction with some prescription drugs, even when taken as instructed.  Therefore, avoid tendencies to self-diagnose and self-prescribe, which may increase your risk for experiencing these detrimental outcomes. </a:t>
            </a:r>
          </a:p>
          <a:p>
            <a:pPr marL="228600" marR="0" lvl="0" indent="-228600" algn="l" defTabSz="864931" rtl="0" eaLnBrk="1" fontAlgn="auto" latinLnBrk="0" hangingPunct="1">
              <a:lnSpc>
                <a:spcPct val="100000"/>
              </a:lnSpc>
              <a:spcBef>
                <a:spcPts val="0"/>
              </a:spcBef>
              <a:spcAft>
                <a:spcPts val="0"/>
              </a:spcAft>
              <a:buClrTx/>
              <a:buSzTx/>
              <a:buFontTx/>
              <a:buAutoNum type="arabicPeriod"/>
              <a:tabLst/>
              <a:defRPr/>
            </a:pPr>
            <a:r>
              <a:rPr lang="en-US" baseline="0" dirty="0" smtClean="0"/>
              <a:t>In addition, if a friend or family members asks for some of your sedative medication, encourage them to seek professional help from a healthcare provider.  There is a prescription for a reason – these medications are only deemed safe and effective when taken under the supervision of a healthcare provider.</a:t>
            </a:r>
          </a:p>
          <a:p>
            <a:pPr marL="228600" indent="-228600" defTabSz="864931">
              <a:buAutoNum type="arabicPeriod"/>
              <a:defRPr/>
            </a:pPr>
            <a:endParaRPr lang="en-US" b="0" baseline="0" dirty="0" smtClean="0"/>
          </a:p>
          <a:p>
            <a:pPr marL="0" marR="0" lvl="0" indent="0" algn="l" defTabSz="864931"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864931" rtl="0" eaLnBrk="1" fontAlgn="auto" latinLnBrk="0" hangingPunct="1">
              <a:lnSpc>
                <a:spcPct val="100000"/>
              </a:lnSpc>
              <a:spcBef>
                <a:spcPts val="0"/>
              </a:spcBef>
              <a:spcAft>
                <a:spcPts val="0"/>
              </a:spcAft>
              <a:buClrTx/>
              <a:buSzTx/>
              <a:buFontTx/>
              <a:buNone/>
              <a:tabLst/>
              <a:defRPr/>
            </a:pPr>
            <a:r>
              <a:rPr lang="en-US" b="1" u="sng" dirty="0" smtClean="0"/>
              <a:t>Note to Presenters</a:t>
            </a:r>
          </a:p>
          <a:p>
            <a:pPr marL="0" marR="0" lvl="0" indent="0" algn="l" defTabSz="864931" rtl="0" eaLnBrk="1" fontAlgn="auto" latinLnBrk="0" hangingPunct="1">
              <a:lnSpc>
                <a:spcPct val="100000"/>
              </a:lnSpc>
              <a:spcBef>
                <a:spcPts val="0"/>
              </a:spcBef>
              <a:spcAft>
                <a:spcPts val="0"/>
              </a:spcAft>
              <a:buClrTx/>
              <a:buSzTx/>
              <a:buFontTx/>
              <a:buNone/>
              <a:tabLst/>
              <a:defRPr/>
            </a:pPr>
            <a:r>
              <a:rPr lang="en-US" baseline="0" dirty="0" smtClean="0"/>
              <a:t>If needed, below is additional information on prescription sedatives:</a:t>
            </a:r>
          </a:p>
          <a:p>
            <a:pPr marL="0" marR="0" lvl="0" indent="0" algn="l" defTabSz="864931"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864931" rtl="0" eaLnBrk="1" fontAlgn="auto" latinLnBrk="0" hangingPunct="1">
              <a:lnSpc>
                <a:spcPct val="100000"/>
              </a:lnSpc>
              <a:spcBef>
                <a:spcPts val="0"/>
              </a:spcBef>
              <a:spcAft>
                <a:spcPts val="0"/>
              </a:spcAft>
              <a:buClrTx/>
              <a:buSzTx/>
              <a:buFontTx/>
              <a:buNone/>
              <a:tabLst/>
              <a:defRPr/>
            </a:pPr>
            <a:r>
              <a:rPr lang="en-US" baseline="0" dirty="0" smtClean="0"/>
              <a:t>Prescription drugs like Xanax</a:t>
            </a:r>
            <a:r>
              <a:rPr lang="en-US" baseline="30000" dirty="0" smtClean="0"/>
              <a:t>®</a:t>
            </a:r>
            <a:r>
              <a:rPr lang="en-US" baseline="0" dirty="0" smtClean="0"/>
              <a:t> and Valium</a:t>
            </a:r>
            <a:r>
              <a:rPr lang="en-US" baseline="30000" dirty="0" smtClean="0"/>
              <a:t>® </a:t>
            </a:r>
            <a:r>
              <a:rPr lang="en-US" baseline="0" dirty="0" smtClean="0"/>
              <a:t>are members of the “Benzodiazepine” drug class.  In the body, these drugs function as CNS depressants.  That is, they act to inhibit nervous system function and slow messages between the brain and body.  Thus, physicians may prescribe prescription sedatives to treat anxiety or panic disorder.  However, it’s critical to take these medications as instructed and only by the individual for whom the medication was prescribed.  Adverse effects for prescription sedatives include decreased heart rate and blood pressure, impaired coordination and judgement, confusion, sedation, and slowed breathing.  In fact, the FDA requires a “black box” warning for all benzodiazepine drugs related to these adverse effects. A “black box” warning constitutes FDA’s strongest cautionary information for patients.</a:t>
            </a:r>
            <a:endParaRPr lang="en-US" b="0" u="sng" baseline="0" dirty="0" smtClean="0"/>
          </a:p>
          <a:p>
            <a:pPr defTabSz="864931">
              <a:defRPr/>
            </a:pPr>
            <a:endParaRPr lang="en-US" b="0" baseline="0" dirty="0" smtClean="0">
              <a:solidFill>
                <a:schemeClr val="tx1"/>
              </a:solidFill>
            </a:endParaRPr>
          </a:p>
          <a:p>
            <a:pPr defTabSz="864931">
              <a:defRPr/>
            </a:pPr>
            <a:endParaRPr lang="en-US" b="0" baseline="0" dirty="0" smtClean="0">
              <a:solidFill>
                <a:schemeClr val="tx1"/>
              </a:solidFill>
            </a:endParaRPr>
          </a:p>
          <a:p>
            <a:pPr defTabSz="864931">
              <a:defRPr/>
            </a:pPr>
            <a:endParaRPr lang="en-US" b="0" baseline="0" dirty="0" smtClean="0">
              <a:solidFill>
                <a:schemeClr val="tx1"/>
              </a:solidFill>
            </a:endParaRPr>
          </a:p>
          <a:p>
            <a:pPr defTabSz="864931">
              <a:defRPr/>
            </a:pPr>
            <a:endParaRPr lang="en-US" b="0" baseline="0" dirty="0" smtClean="0">
              <a:solidFill>
                <a:schemeClr val="tx1"/>
              </a:solidFill>
            </a:endParaRPr>
          </a:p>
          <a:p>
            <a:pPr marL="228564" marR="0" indent="-228564" algn="l" defTabSz="914400" rtl="0" eaLnBrk="1" fontAlgn="auto" latinLnBrk="0" hangingPunct="1">
              <a:lnSpc>
                <a:spcPct val="100000"/>
              </a:lnSpc>
              <a:spcBef>
                <a:spcPts val="0"/>
              </a:spcBef>
              <a:spcAft>
                <a:spcPts val="0"/>
              </a:spcAft>
              <a:buClrTx/>
              <a:buSzTx/>
              <a:buFont typeface="+mj-lt"/>
              <a:buAutoNum type="arabicPeriod"/>
              <a:tabLst/>
              <a:defRPr/>
            </a:pPr>
            <a:endParaRPr lang="en-US" b="0" baseline="0" dirty="0" smtClean="0">
              <a:solidFill>
                <a:schemeClr val="tx1"/>
              </a:solidFill>
            </a:endParaRPr>
          </a:p>
          <a:p>
            <a:pPr marL="228564" marR="0" indent="-228564" algn="l" defTabSz="914400" rtl="0" eaLnBrk="1" fontAlgn="auto" latinLnBrk="0" hangingPunct="1">
              <a:lnSpc>
                <a:spcPct val="100000"/>
              </a:lnSpc>
              <a:spcBef>
                <a:spcPts val="0"/>
              </a:spcBef>
              <a:spcAft>
                <a:spcPts val="0"/>
              </a:spcAft>
              <a:buClrTx/>
              <a:buSzTx/>
              <a:buFont typeface="+mj-lt"/>
              <a:buAutoNum type="arabicPeriod"/>
              <a:tabLst/>
              <a:defRPr/>
            </a:pPr>
            <a:endParaRPr lang="en-US" b="0" baseline="0" dirty="0" smtClean="0">
              <a:solidFill>
                <a:schemeClr val="tx1"/>
              </a:solidFill>
            </a:endParaRPr>
          </a:p>
        </p:txBody>
      </p:sp>
      <p:sp>
        <p:nvSpPr>
          <p:cNvPr id="4" name="Slide Number Placeholder 3"/>
          <p:cNvSpPr>
            <a:spLocks noGrp="1"/>
          </p:cNvSpPr>
          <p:nvPr>
            <p:ph type="sldNum" sz="quarter" idx="10"/>
          </p:nvPr>
        </p:nvSpPr>
        <p:spPr/>
        <p:txBody>
          <a:bodyPr/>
          <a:lstStyle/>
          <a:p>
            <a:fld id="{1E756215-DC87-44C1-8A99-C198165AC598}" type="slidenum">
              <a:rPr lang="en-US" smtClean="0"/>
              <a:pPr/>
              <a:t>31</a:t>
            </a:fld>
            <a:endParaRPr lang="en-US" dirty="0"/>
          </a:p>
        </p:txBody>
      </p:sp>
    </p:spTree>
    <p:extLst>
      <p:ext uri="{BB962C8B-B14F-4D97-AF65-F5344CB8AC3E}">
        <p14:creationId xmlns:p14="http://schemas.microsoft.com/office/powerpoint/2010/main" val="33669686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548"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pPr defTabSz="966548">
              <a:defRPr/>
            </a:pPr>
            <a:r>
              <a:rPr lang="en-US" dirty="0" smtClean="0"/>
              <a:t>Remember that most people who misuse prescription drugs get them from family members or friends. Help keep those around you safe by storing your medications in lockable spaces.</a:t>
            </a:r>
          </a:p>
          <a:p>
            <a:pPr defTabSz="966548">
              <a:defRPr/>
            </a:pPr>
            <a:endParaRPr lang="en-US" dirty="0" smtClean="0"/>
          </a:p>
          <a:p>
            <a:pPr marL="241637" marR="0" indent="-241637"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Store prescription drugs in secure locations such as lock-boxes,</a:t>
            </a:r>
            <a:r>
              <a:rPr lang="en-US" baseline="0" dirty="0" smtClean="0"/>
              <a:t> medication safes, or other lockable spaces.  </a:t>
            </a:r>
          </a:p>
          <a:p>
            <a:pPr marL="241637" indent="-241637">
              <a:buFont typeface="+mj-lt"/>
              <a:buAutoNum type="arabicPeriod"/>
            </a:pPr>
            <a:r>
              <a:rPr lang="en-US" baseline="0" dirty="0" smtClean="0"/>
              <a:t>Avoid storage places which children and others can easily access, such as purses, backpacks, un-locked drawers, nightstands, or counters.</a:t>
            </a:r>
            <a:endParaRPr lang="en-US" dirty="0" smtClean="0"/>
          </a:p>
        </p:txBody>
      </p:sp>
      <p:sp>
        <p:nvSpPr>
          <p:cNvPr id="4" name="Slide Number Placeholder 3"/>
          <p:cNvSpPr>
            <a:spLocks noGrp="1"/>
          </p:cNvSpPr>
          <p:nvPr>
            <p:ph type="sldNum" sz="quarter" idx="10"/>
          </p:nvPr>
        </p:nvSpPr>
        <p:spPr/>
        <p:txBody>
          <a:bodyPr/>
          <a:lstStyle/>
          <a:p>
            <a:fld id="{348E8BAA-00EA-4556-A0F6-1265C930675F}" type="slidenum">
              <a:rPr lang="en-US" smtClean="0"/>
              <a:pPr/>
              <a:t>32</a:t>
            </a:fld>
            <a:endParaRPr lang="en-US" dirty="0"/>
          </a:p>
        </p:txBody>
      </p:sp>
    </p:spTree>
    <p:extLst>
      <p:ext uri="{BB962C8B-B14F-4D97-AF65-F5344CB8AC3E}">
        <p14:creationId xmlns:p14="http://schemas.microsoft.com/office/powerpoint/2010/main" val="19764026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548"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pPr defTabSz="966548">
              <a:defRPr/>
            </a:pPr>
            <a:r>
              <a:rPr lang="en-US" dirty="0" smtClean="0"/>
              <a:t>Similarly,</a:t>
            </a:r>
            <a:r>
              <a:rPr lang="en-US" baseline="0" dirty="0" smtClean="0"/>
              <a:t> it is important to safely dispose of your medications when they are no longer needed.  T</a:t>
            </a:r>
            <a:r>
              <a:rPr lang="en-US" dirty="0" smtClean="0"/>
              <a:t>he best options for safe disposal include</a:t>
            </a:r>
            <a:r>
              <a:rPr lang="en-US" baseline="0" dirty="0" smtClean="0"/>
              <a:t>:</a:t>
            </a:r>
            <a:endParaRPr lang="en-US" dirty="0" smtClean="0"/>
          </a:p>
          <a:p>
            <a:endParaRPr lang="en-US" dirty="0" smtClean="0"/>
          </a:p>
          <a:p>
            <a:pPr marL="0" indent="0">
              <a:buFont typeface="+mj-lt"/>
              <a:buNone/>
            </a:pPr>
            <a:r>
              <a:rPr lang="en-US" u="sng" baseline="0" dirty="0" smtClean="0"/>
              <a:t>Option #1</a:t>
            </a:r>
            <a:r>
              <a:rPr lang="en-US" baseline="0" dirty="0" smtClean="0"/>
              <a:t>: place the medication in a drug drop box.  To find a drop box in your area, visit: rxdrugdropbox.org</a:t>
            </a:r>
          </a:p>
          <a:p>
            <a:pPr marL="0" indent="0">
              <a:buFont typeface="+mj-lt"/>
              <a:buNone/>
            </a:pPr>
            <a:endParaRPr lang="en-US" u="sng" baseline="0" dirty="0" smtClean="0"/>
          </a:p>
          <a:p>
            <a:pPr marL="0" indent="0">
              <a:buFont typeface="+mj-lt"/>
              <a:buNone/>
            </a:pPr>
            <a:r>
              <a:rPr lang="en-US" u="sng" baseline="0" dirty="0" smtClean="0"/>
              <a:t>Option #2</a:t>
            </a:r>
            <a:r>
              <a:rPr lang="en-US" baseline="0" dirty="0" smtClean="0"/>
              <a:t>: take advantage of community drug take-back programs that allow the public to bring unused drugs to a central location for proper disposal.  Call your local law enforcement agency or ask your pharmacist to see if a take-back program is available in your community. </a:t>
            </a:r>
          </a:p>
          <a:p>
            <a:pPr marL="0" marR="0" lvl="0" indent="0" algn="l" defTabSz="966548"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66548"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66548" rtl="0" eaLnBrk="1" fontAlgn="auto" latinLnBrk="0" hangingPunct="1">
              <a:lnSpc>
                <a:spcPct val="100000"/>
              </a:lnSpc>
              <a:spcBef>
                <a:spcPts val="0"/>
              </a:spcBef>
              <a:spcAft>
                <a:spcPts val="0"/>
              </a:spcAft>
              <a:buClrTx/>
              <a:buSzTx/>
              <a:buFontTx/>
              <a:buNone/>
              <a:tabLst/>
              <a:defRPr/>
            </a:pPr>
            <a:endParaRPr lang="en-US" u="sng" dirty="0" smtClean="0"/>
          </a:p>
          <a:p>
            <a:pPr defTabSz="966548">
              <a:defRPr/>
            </a:pPr>
            <a:endParaRPr lang="en-US" dirty="0" smtClean="0"/>
          </a:p>
          <a:p>
            <a:pPr marL="241637" indent="-241637">
              <a:buFont typeface="+mj-lt"/>
              <a:buAutoNum type="arabicPeriod"/>
            </a:pPr>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pPr/>
              <a:t>33</a:t>
            </a:fld>
            <a:endParaRPr lang="en-US" dirty="0"/>
          </a:p>
        </p:txBody>
      </p:sp>
    </p:spTree>
    <p:extLst>
      <p:ext uri="{BB962C8B-B14F-4D97-AF65-F5344CB8AC3E}">
        <p14:creationId xmlns:p14="http://schemas.microsoft.com/office/powerpoint/2010/main" val="41153887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548"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pPr marL="0" marR="0" indent="0" algn="l" defTabSz="966548" rtl="0" eaLnBrk="1" fontAlgn="auto" latinLnBrk="0" hangingPunct="1">
              <a:lnSpc>
                <a:spcPct val="100000"/>
              </a:lnSpc>
              <a:spcBef>
                <a:spcPts val="0"/>
              </a:spcBef>
              <a:spcAft>
                <a:spcPts val="0"/>
              </a:spcAft>
              <a:buClrTx/>
              <a:buSzTx/>
              <a:buFontTx/>
              <a:buNone/>
              <a:tabLst/>
              <a:defRPr/>
            </a:pPr>
            <a:r>
              <a:rPr lang="en-US" dirty="0" smtClean="0"/>
              <a:t>If a</a:t>
            </a:r>
            <a:r>
              <a:rPr lang="en-US" baseline="0" dirty="0" smtClean="0"/>
              <a:t> drug drop box or a drug take-back event is not available, you can dispose of the medication at home.  In general, you should not flush medications down a toilet or drain; however, the FDA still recommends that certain drugs should be disposed by flushing (for a list, visit: www.fda.gov).</a:t>
            </a:r>
            <a:endParaRPr lang="en-US" dirty="0" smtClean="0"/>
          </a:p>
          <a:p>
            <a:endParaRPr lang="en-US" dirty="0" smtClean="0"/>
          </a:p>
          <a:p>
            <a:pPr marL="0" indent="0">
              <a:buFont typeface="+mj-lt"/>
              <a:buNone/>
            </a:pPr>
            <a:r>
              <a:rPr lang="en-US" u="sng" baseline="0" dirty="0" smtClean="0"/>
              <a:t>Option #3</a:t>
            </a:r>
            <a:r>
              <a:rPr lang="en-US" baseline="0" dirty="0" smtClean="0"/>
              <a:t>: dispose of the medication at home (steps illustrated on this slide).  Before completing these steps, we encourage you to follow any disposal instructions on the prescription label or provided patient information sheets.</a:t>
            </a:r>
          </a:p>
          <a:p>
            <a:pPr marL="0" indent="0">
              <a:buFont typeface="+mj-lt"/>
              <a:buNone/>
            </a:pPr>
            <a:endParaRPr lang="en-US" baseline="0" dirty="0" smtClean="0"/>
          </a:p>
          <a:p>
            <a:pPr marL="0" indent="0">
              <a:buFont typeface="+mj-lt"/>
              <a:buNone/>
            </a:pPr>
            <a:r>
              <a:rPr lang="en-US" baseline="0" dirty="0" smtClean="0"/>
              <a:t>If disposal instructions are not given, complete these three steps:</a:t>
            </a:r>
          </a:p>
          <a:p>
            <a:pPr marL="171450" indent="-171450">
              <a:buFont typeface="Arial" panose="020B0604020202020204" pitchFamily="34" charset="0"/>
              <a:buChar char="•"/>
            </a:pPr>
            <a:r>
              <a:rPr lang="en-US" u="sng" baseline="0" dirty="0" smtClean="0"/>
              <a:t>Step 1</a:t>
            </a:r>
            <a:r>
              <a:rPr lang="en-US" baseline="0" dirty="0" smtClean="0"/>
              <a:t>: Remove the pills from the original container and mix them with an undesirable substance such as used coffee grounds or kitty litter.</a:t>
            </a:r>
          </a:p>
          <a:p>
            <a:pPr marL="171450" indent="-171450">
              <a:buFont typeface="Arial" panose="020B0604020202020204" pitchFamily="34" charset="0"/>
              <a:buChar char="•"/>
            </a:pPr>
            <a:r>
              <a:rPr lang="en-US" u="sng" baseline="0" dirty="0" smtClean="0"/>
              <a:t>Step 2</a:t>
            </a:r>
            <a:r>
              <a:rPr lang="en-US" baseline="0" dirty="0" smtClean="0"/>
              <a:t>: Throw away the sealed mixture into the trash.</a:t>
            </a:r>
          </a:p>
          <a:p>
            <a:pPr marL="171450" indent="-171450">
              <a:buFont typeface="Arial" panose="020B0604020202020204" pitchFamily="34" charset="0"/>
              <a:buChar char="•"/>
            </a:pPr>
            <a:r>
              <a:rPr lang="en-US" u="sng" baseline="0" dirty="0" smtClean="0"/>
              <a:t>Step 3</a:t>
            </a:r>
            <a:r>
              <a:rPr lang="en-US" baseline="0" dirty="0" smtClean="0"/>
              <a:t>: Remove the prescription label and dispose of the empty bottle.</a:t>
            </a:r>
          </a:p>
          <a:p>
            <a:pPr marL="0" marR="0" lvl="0" indent="0" algn="l" defTabSz="966548"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66548"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66548" rtl="0" eaLnBrk="1" fontAlgn="auto" latinLnBrk="0" hangingPunct="1">
              <a:lnSpc>
                <a:spcPct val="100000"/>
              </a:lnSpc>
              <a:spcBef>
                <a:spcPts val="0"/>
              </a:spcBef>
              <a:spcAft>
                <a:spcPts val="0"/>
              </a:spcAft>
              <a:buClrTx/>
              <a:buSzTx/>
              <a:buFontTx/>
              <a:buNone/>
              <a:tabLst/>
              <a:defRPr/>
            </a:pPr>
            <a:endParaRPr lang="en-US" u="sng"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pPr/>
              <a:t>34</a:t>
            </a:fld>
            <a:endParaRPr lang="en-US" dirty="0"/>
          </a:p>
        </p:txBody>
      </p:sp>
    </p:spTree>
    <p:extLst>
      <p:ext uri="{BB962C8B-B14F-4D97-AF65-F5344CB8AC3E}">
        <p14:creationId xmlns:p14="http://schemas.microsoft.com/office/powerpoint/2010/main" val="22947226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a:t>
            </a:r>
            <a:r>
              <a:rPr lang="en-US" b="1" i="0" u="sng" dirty="0" smtClean="0"/>
              <a:t>Note to Presenters</a:t>
            </a:r>
            <a:endParaRPr lang="en-US" b="1" i="0"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dirty="0" smtClean="0"/>
              <a:t>You can utilize this slide</a:t>
            </a:r>
            <a:r>
              <a:rPr lang="en-US" baseline="0" dirty="0" smtClean="0"/>
              <a:t> as a placeholder for 1-2 group leaders to share a summary of their small group conversation – </a:t>
            </a:r>
            <a:r>
              <a:rPr lang="en-US" b="1" baseline="0" dirty="0" smtClean="0"/>
              <a:t>Slide 36 </a:t>
            </a:r>
            <a:r>
              <a:rPr lang="en-US" baseline="0" dirty="0" smtClean="0"/>
              <a:t>contains content and talking points that can help reinforce or elaborate upon the ideas shar</a:t>
            </a:r>
            <a:r>
              <a:rPr lang="en-US" sz="1200" kern="1200" baseline="0" dirty="0" smtClean="0">
                <a:solidFill>
                  <a:schemeClr val="tx1"/>
                </a:solidFill>
                <a:effectLst/>
                <a:latin typeface="+mn-lt"/>
                <a:ea typeface="+mn-ea"/>
                <a:cs typeface="+mn-cs"/>
              </a:rPr>
              <a:t>ed.</a:t>
            </a:r>
            <a:endParaRPr lang="en-US" baseline="0" dirty="0" smtClean="0"/>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4915519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you’re invited to misuse any prescription medication, how do you turn down this invitation?  Alternatively, if someone requests that you share or sell your prescription medication, how can you say no?  Three</a:t>
            </a:r>
            <a:r>
              <a:rPr lang="en-US" baseline="0" dirty="0" smtClean="0"/>
              <a:t> examples are listed on this slide.  General approaches including giving a reason, leaving the situation, and suggesting an alternative.  In addition, you can simply say “no” – by doing so, you become one of the majority of college students who use medications safely.</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smtClean="0"/>
              <a:t>Note to Presenters</a:t>
            </a:r>
            <a:endParaRPr lang="en-US" b="1" i="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Some strategies are provided on this slide – encourage participants to share other ideas.</a:t>
            </a:r>
            <a:endParaRPr lang="en-US" dirty="0" smtClean="0"/>
          </a:p>
          <a:p>
            <a:endParaRPr lang="en-US" dirty="0"/>
          </a:p>
        </p:txBody>
      </p:sp>
      <p:sp>
        <p:nvSpPr>
          <p:cNvPr id="4" name="Slide Number Placeholder 3"/>
          <p:cNvSpPr>
            <a:spLocks noGrp="1"/>
          </p:cNvSpPr>
          <p:nvPr>
            <p:ph type="sldNum" sz="quarter" idx="10"/>
          </p:nvPr>
        </p:nvSpPr>
        <p:spPr/>
        <p:txBody>
          <a:bodyPr/>
          <a:lstStyle/>
          <a:p>
            <a:fld id="{13FBD9D7-5A84-40B1-AACB-DFDDA2D2731F}" type="slidenum">
              <a:rPr lang="en-US" smtClean="0"/>
              <a:pPr/>
              <a:t>36</a:t>
            </a:fld>
            <a:endParaRPr lang="en-US" dirty="0"/>
          </a:p>
        </p:txBody>
      </p:sp>
    </p:spTree>
    <p:extLst>
      <p:ext uri="{BB962C8B-B14F-4D97-AF65-F5344CB8AC3E}">
        <p14:creationId xmlns:p14="http://schemas.microsoft.com/office/powerpoint/2010/main" val="54867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64883" rtl="0" eaLnBrk="1" fontAlgn="auto" latinLnBrk="0" hangingPunct="1">
              <a:lnSpc>
                <a:spcPct val="100000"/>
              </a:lnSpc>
              <a:spcBef>
                <a:spcPts val="0"/>
              </a:spcBef>
              <a:spcAft>
                <a:spcPts val="0"/>
              </a:spcAft>
              <a:buClrTx/>
              <a:buSzTx/>
              <a:buFont typeface="+mj-lt"/>
              <a:buNone/>
              <a:tabLst/>
              <a:defRPr/>
            </a:pPr>
            <a:r>
              <a:rPr lang="en-US" b="1" i="0" u="sng" dirty="0" smtClean="0"/>
              <a:t>Note to Presenters</a:t>
            </a:r>
            <a:endParaRPr lang="en-US" b="1" i="0"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dirty="0" smtClean="0"/>
              <a:t>You can utilize this slide</a:t>
            </a:r>
            <a:r>
              <a:rPr lang="en-US" baseline="0" dirty="0" smtClean="0"/>
              <a:t> as a placeholder for 1-2 group leaders to share a summary of their small group conversation – </a:t>
            </a:r>
            <a:r>
              <a:rPr lang="en-US" b="1" baseline="0" dirty="0" smtClean="0"/>
              <a:t>Slide 38 </a:t>
            </a:r>
            <a:r>
              <a:rPr lang="en-US" baseline="0" dirty="0" smtClean="0"/>
              <a:t>contains content and talking points that can help reinforce or elaborate upon the ideas shar</a:t>
            </a:r>
            <a:r>
              <a:rPr lang="en-US" sz="1200" kern="1200" baseline="0" dirty="0" smtClean="0">
                <a:solidFill>
                  <a:schemeClr val="tx1"/>
                </a:solidFill>
                <a:effectLst/>
                <a:latin typeface="+mn-lt"/>
                <a:ea typeface="+mn-ea"/>
                <a:cs typeface="+mn-cs"/>
              </a:rPr>
              <a:t>ed.</a:t>
            </a:r>
            <a:endParaRPr lang="en-US" baseline="0" dirty="0" smtClean="0"/>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8387099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Some people</a:t>
            </a:r>
            <a:r>
              <a:rPr lang="en-US" baseline="0" dirty="0" smtClean="0"/>
              <a:t> misuse prescription medications as a “quick fix” to deal with the pressures and demands of their lives.  However, they are only a “quick fix” – life will continually present demands, stresses, and pressures.  Learning healthy, positive ways to deal with stress, achieve academic success, or have fun safely is essential.  Isn’t college a time when you should cultivate sustainable habits for future professional success? Consider the examples in this slide.  What are other </a:t>
            </a:r>
            <a:r>
              <a:rPr lang="en-US" dirty="0" smtClean="0"/>
              <a:t>positive alternatives to misusing</a:t>
            </a:r>
            <a:r>
              <a:rPr lang="en-US" baseline="0" dirty="0" smtClean="0"/>
              <a:t> medications?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smtClean="0"/>
              <a:t>Note to Presenters</a:t>
            </a:r>
            <a:endParaRPr lang="en-US" b="1" i="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Encourage </a:t>
            </a:r>
            <a:r>
              <a:rPr lang="en-US" dirty="0" smtClean="0"/>
              <a:t>participants </a:t>
            </a:r>
            <a:r>
              <a:rPr lang="en-US" dirty="0"/>
              <a:t>to share their ideas.</a:t>
            </a:r>
            <a:r>
              <a:rPr lang="en-US" baseline="0" dirty="0"/>
              <a:t> </a:t>
            </a:r>
            <a:r>
              <a:rPr lang="en-US" baseline="0" dirty="0" smtClean="0"/>
              <a:t> Alternatives in green provide sustainable approaches to studying.</a:t>
            </a:r>
            <a:endParaRPr lang="en-US" dirty="0"/>
          </a:p>
          <a:p>
            <a:endParaRPr lang="en-US" dirty="0"/>
          </a:p>
          <a:p>
            <a:endParaRPr lang="en-US" dirty="0"/>
          </a:p>
          <a:p>
            <a:endParaRPr lang="en-US" baseline="0"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9AF182F-9CC7-4E7C-9C8A-F7D3B9AE79A8}" type="slidenum">
              <a:rPr lang="en-US" altLang="en-US" smtClean="0">
                <a:latin typeface="Arial" pitchFamily="34" charset="0"/>
                <a:cs typeface="ヒラギノ角ゴ Pro W3"/>
              </a:rPr>
              <a:pPr eaLnBrk="1" hangingPunct="1">
                <a:spcBef>
                  <a:spcPct val="0"/>
                </a:spcBef>
              </a:pPr>
              <a:t>38</a:t>
            </a:fld>
            <a:endParaRPr lang="en-US" altLang="en-US" dirty="0">
              <a:latin typeface="Arial" pitchFamily="34" charset="0"/>
              <a:cs typeface="ヒラギノ角ゴ Pro W3"/>
            </a:endParaRPr>
          </a:p>
        </p:txBody>
      </p:sp>
    </p:spTree>
    <p:extLst>
      <p:ext uri="{BB962C8B-B14F-4D97-AF65-F5344CB8AC3E}">
        <p14:creationId xmlns:p14="http://schemas.microsoft.com/office/powerpoint/2010/main" val="2419857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64883" rtl="0" eaLnBrk="1" fontAlgn="auto" latinLnBrk="0" hangingPunct="1">
              <a:lnSpc>
                <a:spcPct val="100000"/>
              </a:lnSpc>
              <a:spcBef>
                <a:spcPts val="0"/>
              </a:spcBef>
              <a:spcAft>
                <a:spcPts val="0"/>
              </a:spcAft>
              <a:buClrTx/>
              <a:buSzTx/>
              <a:buFont typeface="+mj-lt"/>
              <a:buNone/>
              <a:tabLst/>
              <a:defRPr/>
            </a:pPr>
            <a:r>
              <a:rPr lang="en-US" b="1" i="0" u="sng" dirty="0" smtClean="0"/>
              <a:t>Note to Presenters</a:t>
            </a:r>
            <a:endParaRPr lang="en-US" b="1" i="0"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dirty="0" smtClean="0"/>
              <a:t>You can utilize this slide</a:t>
            </a:r>
            <a:r>
              <a:rPr lang="en-US" baseline="0" dirty="0" smtClean="0"/>
              <a:t> as a placeholder for 1-2 group leaders to share a summary of their small group conversation – </a:t>
            </a:r>
            <a:r>
              <a:rPr lang="en-US" b="1" baseline="0" dirty="0" smtClean="0"/>
              <a:t>Slide 40 </a:t>
            </a:r>
            <a:r>
              <a:rPr lang="en-US" baseline="0" dirty="0" smtClean="0"/>
              <a:t>contains content and talking points that can help reinforce or elaborate upon the ideas shar</a:t>
            </a:r>
            <a:r>
              <a:rPr lang="en-US" sz="1200" kern="1200" baseline="0" dirty="0" smtClean="0">
                <a:solidFill>
                  <a:schemeClr val="tx1"/>
                </a:solidFill>
                <a:effectLst/>
                <a:latin typeface="+mn-lt"/>
                <a:ea typeface="+mn-ea"/>
                <a:cs typeface="+mn-cs"/>
              </a:rPr>
              <a:t>ed.</a:t>
            </a:r>
            <a:endParaRPr lang="en-US" baseline="0" dirty="0" smtClean="0"/>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1153254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custDataLst>
              <p:tags r:id="rId1"/>
            </p:custDataLst>
          </p:nvPr>
        </p:nvSpPr>
        <p:spPr/>
        <p:txBody>
          <a:bodyPr/>
          <a:lstStyle/>
          <a:p>
            <a:pPr marL="0" marR="0" indent="0" algn="l" defTabSz="864883" rtl="0" eaLnBrk="1" fontAlgn="auto" latinLnBrk="0" hangingPunct="1">
              <a:lnSpc>
                <a:spcPct val="100000"/>
              </a:lnSpc>
              <a:spcBef>
                <a:spcPts val="0"/>
              </a:spcBef>
              <a:spcAft>
                <a:spcPts val="0"/>
              </a:spcAft>
              <a:buClrTx/>
              <a:buSzTx/>
              <a:buFontTx/>
              <a:buNone/>
              <a:tabLst/>
              <a:defRPr/>
            </a:pPr>
            <a:r>
              <a:rPr lang="en-US" b="1" u="sng" dirty="0" smtClean="0"/>
              <a:t>Presentation Talking Points</a:t>
            </a:r>
            <a:endParaRPr lang="en-US" u="sng" dirty="0" smtClean="0"/>
          </a:p>
          <a:p>
            <a:pPr marL="0" marR="0" indent="0" algn="l" defTabSz="864883" rtl="0" eaLnBrk="1" fontAlgn="auto" latinLnBrk="0" hangingPunct="1">
              <a:lnSpc>
                <a:spcPct val="100000"/>
              </a:lnSpc>
              <a:spcBef>
                <a:spcPts val="0"/>
              </a:spcBef>
              <a:spcAft>
                <a:spcPts val="0"/>
              </a:spcAft>
              <a:buClrTx/>
              <a:buSzTx/>
              <a:buFontTx/>
              <a:buNone/>
              <a:tabLst/>
              <a:defRPr/>
            </a:pPr>
            <a:r>
              <a:rPr lang="en-US" dirty="0" smtClean="0"/>
              <a:t>Some </a:t>
            </a:r>
            <a:r>
              <a:rPr lang="en-US" dirty="0"/>
              <a:t>people misuse prescription </a:t>
            </a:r>
            <a:r>
              <a:rPr lang="en-US" dirty="0" smtClean="0"/>
              <a:t>drugs like opioid </a:t>
            </a:r>
            <a:r>
              <a:rPr lang="en-US" dirty="0"/>
              <a:t>pain </a:t>
            </a:r>
            <a:r>
              <a:rPr lang="en-US" dirty="0" smtClean="0"/>
              <a:t>relievers , sedatives or stimulants.  And</a:t>
            </a:r>
            <a:r>
              <a:rPr lang="en-US" baseline="0" dirty="0" smtClean="0"/>
              <a:t> we are here to consider important reasons why doing so can be harmful. But before we get started, what do you think? Is using a prescription medication that is not prescribed for you or in a different way than your health professional intended a risky decision?</a:t>
            </a:r>
          </a:p>
          <a:p>
            <a:pPr marL="0" marR="0" indent="0" algn="l" defTabSz="864883" rtl="0" eaLnBrk="1" fontAlgn="auto" latinLnBrk="0" hangingPunct="1">
              <a:lnSpc>
                <a:spcPct val="100000"/>
              </a:lnSpc>
              <a:spcBef>
                <a:spcPts val="0"/>
              </a:spcBef>
              <a:spcAft>
                <a:spcPts val="0"/>
              </a:spcAft>
              <a:buClrTx/>
              <a:buSzTx/>
              <a:buFontTx/>
              <a:buNone/>
              <a:tabLst/>
              <a:defRPr/>
            </a:pPr>
            <a:endParaRPr lang="en-US" dirty="0"/>
          </a:p>
          <a:p>
            <a:pPr marL="0" marR="0" indent="0" algn="l" defTabSz="864883" rtl="0" eaLnBrk="1" fontAlgn="auto" latinLnBrk="0" hangingPunct="1">
              <a:lnSpc>
                <a:spcPct val="100000"/>
              </a:lnSpc>
              <a:spcBef>
                <a:spcPts val="0"/>
              </a:spcBef>
              <a:spcAft>
                <a:spcPts val="0"/>
              </a:spcAft>
              <a:buClrTx/>
              <a:buSzTx/>
              <a:buFontTx/>
              <a:buNone/>
              <a:tabLst/>
              <a:defRPr/>
            </a:pPr>
            <a:r>
              <a:rPr lang="en-US" b="1" i="0" u="sng" dirty="0"/>
              <a:t>Note to </a:t>
            </a:r>
            <a:r>
              <a:rPr lang="en-US" b="1" i="0" u="sng" dirty="0" smtClean="0"/>
              <a:t>Presenters</a:t>
            </a:r>
            <a:endParaRPr lang="en-US" dirty="0" smtClean="0"/>
          </a:p>
          <a:p>
            <a:pPr marL="0" marR="0" indent="0" algn="l" defTabSz="864883" rtl="0" eaLnBrk="1" fontAlgn="auto" latinLnBrk="0" hangingPunct="1">
              <a:lnSpc>
                <a:spcPct val="100000"/>
              </a:lnSpc>
              <a:spcBef>
                <a:spcPts val="0"/>
              </a:spcBef>
              <a:spcAft>
                <a:spcPts val="0"/>
              </a:spcAft>
              <a:buClrTx/>
              <a:buSzTx/>
              <a:buFontTx/>
              <a:buNone/>
              <a:tabLst/>
              <a:defRPr/>
            </a:pPr>
            <a:r>
              <a:rPr lang="en-US" dirty="0" smtClean="0"/>
              <a:t>Encourage </a:t>
            </a:r>
            <a:r>
              <a:rPr lang="en-US" dirty="0"/>
              <a:t>participants to </a:t>
            </a:r>
            <a:r>
              <a:rPr lang="en-US" dirty="0" smtClean="0"/>
              <a:t>engage</a:t>
            </a:r>
            <a:r>
              <a:rPr lang="en-US" baseline="0" dirty="0" smtClean="0"/>
              <a:t> in self-reflection regarding this question - inform them that you’ll discuss different aspects of this question throughout the program.</a:t>
            </a:r>
            <a:endParaRPr lang="en-US" dirty="0"/>
          </a:p>
          <a:p>
            <a:pPr defTabSz="864883">
              <a:defRPr/>
            </a:pPr>
            <a:endParaRPr lang="en-US" dirty="0"/>
          </a:p>
          <a:p>
            <a:pPr defTabSz="864883">
              <a:defRPr/>
            </a:pPr>
            <a:endParaRPr lang="en-US" dirty="0"/>
          </a:p>
          <a:p>
            <a:pPr marL="228552" indent="-228552">
              <a:buFont typeface="+mj-lt"/>
              <a:buAutoNum type="arabicPeriod"/>
              <a:defRPr/>
            </a:pPr>
            <a:endParaRPr 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9AF182F-9CC7-4E7C-9C8A-F7D3B9AE79A8}" type="slidenum">
              <a:rPr lang="en-US" altLang="en-US" smtClean="0">
                <a:latin typeface="Arial" pitchFamily="34" charset="0"/>
                <a:cs typeface="ヒラギノ角ゴ Pro W3"/>
              </a:rPr>
              <a:pPr eaLnBrk="1" hangingPunct="1">
                <a:spcBef>
                  <a:spcPct val="0"/>
                </a:spcBef>
              </a:pPr>
              <a:t>4</a:t>
            </a:fld>
            <a:endParaRPr lang="en-US" altLang="en-US" dirty="0">
              <a:latin typeface="Arial" pitchFamily="34" charset="0"/>
              <a:cs typeface="ヒラギノ角ゴ Pro W3"/>
            </a:endParaRPr>
          </a:p>
        </p:txBody>
      </p:sp>
    </p:spTree>
    <p:extLst>
      <p:ext uri="{BB962C8B-B14F-4D97-AF65-F5344CB8AC3E}">
        <p14:creationId xmlns:p14="http://schemas.microsoft.com/office/powerpoint/2010/main" val="16555822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solidFill>
                  <a:schemeClr val="tx1"/>
                </a:solidFill>
              </a:rPr>
              <a:t>Prescription medications can help us live longer and healthier lives, but any medication has the potential to do harm – especially when misused.  The misuse of prescription medications is one of our country’s most pressing public health problems, with drug overdose being our leading cause of accidental death.  We can prevent prescription drug misuse by engaging in safe medication practices for life.  This includes only using medications as directed by a health professional, not sharing or taking someone else’s medication, securing and safely disposing of medications, and lastly, by being a good role model.  This includes modeling these practices at home, and encouraging your family and friends to do the same.  </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348E8BAA-00EA-4556-A0F6-1265C930675F}" type="slidenum">
              <a:rPr lang="en-US" smtClean="0"/>
              <a:pPr/>
              <a:t>40</a:t>
            </a:fld>
            <a:endParaRPr lang="en-US" dirty="0"/>
          </a:p>
        </p:txBody>
      </p:sp>
    </p:spTree>
    <p:extLst>
      <p:ext uri="{BB962C8B-B14F-4D97-AF65-F5344CB8AC3E}">
        <p14:creationId xmlns:p14="http://schemas.microsoft.com/office/powerpoint/2010/main" val="15655648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r>
              <a:rPr lang="en-US" dirty="0" smtClean="0"/>
              <a:t>That concludes our program.  Let’s wrap-up by discussing where you can find help and learn more about these issues.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you need</a:t>
            </a:r>
            <a:r>
              <a:rPr lang="en-US" baseline="0" dirty="0" smtClean="0"/>
              <a:t> help with regard to your misuse of medications, we encourage you to use the campus resources identified on this slide.  Visit your student health or wellness center, contact the campus recovery program (if available), utilize campus counseling services, or talk with your advisor. The first step to solving any problem like alcohol or drug misuse may be reaching out for help.</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i="0" u="sng" dirty="0" smtClean="0"/>
              <a:t>Note to Presenters</a:t>
            </a:r>
            <a:endParaRPr lang="en-US" b="1" i="0" u="none" dirty="0" smtClean="0"/>
          </a:p>
          <a:p>
            <a:pPr marL="0" indent="0">
              <a:buFont typeface="+mj-lt"/>
              <a:buNone/>
            </a:pPr>
            <a:r>
              <a:rPr lang="en-US" dirty="0" smtClean="0"/>
              <a:t>Prior to the presentation, we encourage you to customize this slide to</a:t>
            </a:r>
            <a:r>
              <a:rPr lang="en-US" baseline="0" dirty="0" smtClean="0"/>
              <a:t> show the resources available at</a:t>
            </a:r>
            <a:r>
              <a:rPr lang="en-US" dirty="0" smtClean="0"/>
              <a:t> your university.  Discuss each resource with participants, and</a:t>
            </a:r>
            <a:r>
              <a:rPr lang="en-US" baseline="0" dirty="0" smtClean="0"/>
              <a:t> consider providing this information to participants through email or other digital platforms.  </a:t>
            </a:r>
            <a:endParaRPr lang="en-US" baseline="0" dirty="0"/>
          </a:p>
        </p:txBody>
      </p:sp>
      <p:sp>
        <p:nvSpPr>
          <p:cNvPr id="4" name="Slide Number Placeholder 3"/>
          <p:cNvSpPr>
            <a:spLocks noGrp="1"/>
          </p:cNvSpPr>
          <p:nvPr>
            <p:ph type="sldNum" sz="quarter" idx="10"/>
          </p:nvPr>
        </p:nvSpPr>
        <p:spPr/>
        <p:txBody>
          <a:bodyPr/>
          <a:lstStyle/>
          <a:p>
            <a:fld id="{348E8BAA-00EA-4556-A0F6-1265C930675F}" type="slidenum">
              <a:rPr lang="en-US" smtClean="0"/>
              <a:pPr/>
              <a:t>41</a:t>
            </a:fld>
            <a:endParaRPr lang="en-US" dirty="0"/>
          </a:p>
        </p:txBody>
      </p:sp>
    </p:spTree>
    <p:extLst>
      <p:ext uri="{BB962C8B-B14F-4D97-AF65-F5344CB8AC3E}">
        <p14:creationId xmlns:p14="http://schemas.microsoft.com/office/powerpoint/2010/main" val="9972508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r>
              <a:rPr lang="en-US" baseline="0" dirty="0" smtClean="0"/>
              <a:t>In addition, we encourage you to share these messages with others.</a:t>
            </a:r>
          </a:p>
          <a:p>
            <a:endParaRPr lang="en-US" baseline="0" dirty="0" smtClean="0"/>
          </a:p>
          <a:p>
            <a:pPr marL="0" indent="0" eaLnBrk="1" hangingPunct="1">
              <a:buFont typeface="+mj-lt"/>
              <a:buNone/>
              <a:defRPr/>
            </a:pPr>
            <a:r>
              <a:rPr lang="en-US" baseline="0" dirty="0" smtClean="0"/>
              <a:t>This may consist of discussing Generation Rx messages with family and friends, or sharing them through</a:t>
            </a:r>
            <a:r>
              <a:rPr lang="en-US" dirty="0" smtClean="0"/>
              <a:t> peer-to-peer education.  Visit our website, GenerationRx.org, to access free, ready-to-use resources designed to educate college</a:t>
            </a:r>
            <a:r>
              <a:rPr lang="en-US" baseline="0" dirty="0" smtClean="0"/>
              <a:t> students (or people of any age)</a:t>
            </a:r>
            <a:r>
              <a:rPr lang="en-US" dirty="0" smtClean="0"/>
              <a:t>.  You could present this program or a different activity.  You could also present similar educational programs to other audiences, like teens, using our age-appropriate resources. </a:t>
            </a:r>
          </a:p>
          <a:p>
            <a:pPr marL="241637" indent="-241637">
              <a:buFont typeface="+mj-lt"/>
              <a:buAutoNum type="arabicPeriod"/>
            </a:pPr>
            <a:endParaRPr lang="en-US" baseline="0" dirty="0"/>
          </a:p>
          <a:p>
            <a:endParaRPr lang="en-US" i="0" baseline="0" dirty="0"/>
          </a:p>
          <a:p>
            <a:endParaRPr lang="en-US" i="0" baseline="0" dirty="0"/>
          </a:p>
          <a:p>
            <a:endParaRPr lang="en-US" i="0" baseline="0" dirty="0"/>
          </a:p>
          <a:p>
            <a:endParaRPr lang="en-US" baseline="0" dirty="0"/>
          </a:p>
          <a:p>
            <a:endParaRPr lang="en-US" baseline="0" dirty="0"/>
          </a:p>
          <a:p>
            <a:pPr marL="228564" indent="-228564">
              <a:buFont typeface="+mj-lt"/>
              <a:buAutoNum type="arabicPeriod"/>
            </a:pPr>
            <a:endParaRPr lang="en-US" baseline="0" dirty="0"/>
          </a:p>
          <a:p>
            <a:pPr marL="228564" indent="-228564">
              <a:buFont typeface="+mj-lt"/>
              <a:buAutoNum type="arabicPeriod"/>
            </a:pPr>
            <a:endParaRPr lang="en-US" baseline="0" dirty="0"/>
          </a:p>
          <a:p>
            <a:pPr marL="228564" indent="-228564">
              <a:buFont typeface="+mj-lt"/>
              <a:buAutoNum type="arabicPeriod"/>
            </a:pPr>
            <a:endParaRPr lang="en-US" baseline="0" dirty="0"/>
          </a:p>
        </p:txBody>
      </p:sp>
      <p:sp>
        <p:nvSpPr>
          <p:cNvPr id="4" name="Slide Number Placeholder 3"/>
          <p:cNvSpPr>
            <a:spLocks noGrp="1"/>
          </p:cNvSpPr>
          <p:nvPr>
            <p:ph type="sldNum" sz="quarter" idx="10"/>
          </p:nvPr>
        </p:nvSpPr>
        <p:spPr/>
        <p:txBody>
          <a:bodyPr/>
          <a:lstStyle/>
          <a:p>
            <a:fld id="{1E756215-DC87-44C1-8A99-C198165AC598}" type="slidenum">
              <a:rPr lang="en-US" smtClean="0"/>
              <a:pPr/>
              <a:t>42</a:t>
            </a:fld>
            <a:endParaRPr lang="en-US" dirty="0"/>
          </a:p>
        </p:txBody>
      </p:sp>
    </p:spTree>
    <p:extLst>
      <p:ext uri="{BB962C8B-B14F-4D97-AF65-F5344CB8AC3E}">
        <p14:creationId xmlns:p14="http://schemas.microsoft.com/office/powerpoint/2010/main" val="21325779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r>
              <a:rPr lang="en-US" dirty="0" smtClean="0"/>
              <a:t>Does </a:t>
            </a:r>
            <a:r>
              <a:rPr lang="en-US" dirty="0"/>
              <a:t>anyone have any questions or </a:t>
            </a:r>
            <a:r>
              <a:rPr lang="en-US" dirty="0" smtClean="0"/>
              <a:t>comments?</a:t>
            </a:r>
            <a:r>
              <a:rPr lang="en-US" baseline="0" dirty="0" smtClean="0"/>
              <a:t> Before </a:t>
            </a:r>
            <a:r>
              <a:rPr lang="en-US" baseline="0" dirty="0"/>
              <a:t>we end, we encourage you to stay connected by following us @TheGenRx on Twitter and Facebook.</a:t>
            </a:r>
          </a:p>
          <a:p>
            <a:pPr marL="228564" indent="-228564">
              <a:buFont typeface="+mj-lt"/>
              <a:buAutoNum type="arabicPeriod"/>
            </a:pPr>
            <a:endParaRPr lang="en-US" baseline="0" dirty="0" smtClean="0"/>
          </a:p>
          <a:p>
            <a:pPr marL="228564" indent="-228564">
              <a:buFont typeface="+mj-lt"/>
              <a:buAutoNum type="arabicPeriod"/>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smtClean="0"/>
              <a:t>Note to Presenters</a:t>
            </a:r>
          </a:p>
          <a:p>
            <a:r>
              <a:rPr lang="en-US" baseline="0" dirty="0" smtClean="0"/>
              <a:t>We </a:t>
            </a:r>
            <a:r>
              <a:rPr lang="en-US" baseline="0" dirty="0"/>
              <a:t>also encourage you to share your experience with us.  Consider submitting your tips and personal experiences about how you advocate safe medication practices at home or in your community.  To do this, visit the ‘Contact’ section of GenerationRx.org.  In this same section, you can also submit any questions you may have regarding how to use these educational resources.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References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Substance Abuse and Mental Health Services Administration. (2019).</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Key substance use and mental health indicators in the United States: Results from the 2018 National Survey on Drug Use and Health</a:t>
            </a:r>
            <a:r>
              <a:rPr lang="en-US" sz="1200" kern="1200" dirty="0" smtClean="0">
                <a:solidFill>
                  <a:schemeClr val="tx1"/>
                </a:solidFill>
                <a:effectLst/>
                <a:latin typeface="+mn-lt"/>
                <a:ea typeface="+mn-ea"/>
                <a:cs typeface="+mn-cs"/>
              </a:rPr>
              <a:t>, (HHS Publication No. PEP19-5068, NSDUH Series H-54).  Rockville, MD: Center for Behavioral Health Statistics and Quality, Substance Abuse and Mental Health Services Administration, Retrieved from </a:t>
            </a:r>
            <a:r>
              <a:rPr lang="en-US" sz="1200" u="sng" kern="1200" dirty="0" smtClean="0">
                <a:solidFill>
                  <a:schemeClr val="tx1"/>
                </a:solidFill>
                <a:effectLst/>
                <a:latin typeface="+mn-lt"/>
                <a:ea typeface="+mn-ea"/>
                <a:cs typeface="+mn-cs"/>
                <a:hlinkClick r:id="rId4"/>
              </a:rPr>
              <a:t>http://www.samhsa.gov/data/</a:t>
            </a:r>
            <a:endParaRPr lang="en-US" sz="1200" u="sng" kern="120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u="none" baseline="0" dirty="0" smtClean="0"/>
              <a:t>Compton WM, Jones CM, and Baldwin GT (2016) Relationship between Nonmedical Prescription-Opioid Use and Heroin Use. </a:t>
            </a:r>
            <a:r>
              <a:rPr lang="en-US" b="0" i="1" u="none" baseline="0" dirty="0" smtClean="0"/>
              <a:t>N Engl J Med, </a:t>
            </a:r>
            <a:r>
              <a:rPr lang="en-US" b="0" u="none" baseline="0" dirty="0" smtClean="0"/>
              <a:t>374:154-63, DOI:</a:t>
            </a:r>
            <a:r>
              <a:rPr lang="en-US" sz="1200" b="0" i="0" kern="1200" dirty="0" smtClean="0">
                <a:solidFill>
                  <a:schemeClr val="tx1"/>
                </a:solidFill>
                <a:effectLst/>
                <a:latin typeface="+mn-lt"/>
                <a:ea typeface="+mn-ea"/>
                <a:cs typeface="+mn-cs"/>
              </a:rPr>
              <a:t>10.1056/NEJMra1508490</a:t>
            </a:r>
            <a:r>
              <a:rPr lang="en-US" b="0" u="none"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Center for Disease Control and Prevention, National Center for Injury Prevention and Control (2019, May 31). Fentanyl. </a:t>
            </a:r>
            <a:r>
              <a:rPr lang="en-US" i="1" baseline="0" dirty="0" smtClean="0"/>
              <a:t>Centers for Disease Control and Prevention</a:t>
            </a:r>
            <a:r>
              <a:rPr lang="en-US" i="0" baseline="0" dirty="0" smtClean="0"/>
              <a:t>. Retrieved September 23, 2019, from </a:t>
            </a:r>
            <a:r>
              <a:rPr lang="en-US" dirty="0" smtClean="0">
                <a:hlinkClick r:id="rId5"/>
              </a:rPr>
              <a:t>https://www.cdc.gov/drugoverdose/opioids/fentanyl.html</a:t>
            </a:r>
            <a:endParaRPr lang="en-US" b="0" u="none" baseline="0" dirty="0" smtClean="0"/>
          </a:p>
          <a:p>
            <a:pPr marL="228600" indent="-228600">
              <a:buFont typeface="+mj-lt"/>
              <a:buAutoNum type="arabicPeriod"/>
            </a:pPr>
            <a:r>
              <a:rPr lang="en-US" sz="1200" b="0" i="0" u="none" strike="noStrike" kern="1200" baseline="0" dirty="0" smtClean="0">
                <a:solidFill>
                  <a:schemeClr val="tx1"/>
                </a:solidFill>
                <a:latin typeface="+mn-lt"/>
                <a:ea typeface="+mn-ea"/>
                <a:cs typeface="+mn-cs"/>
              </a:rPr>
              <a:t>Amelia M. Arria PhD &amp; Robert L. DuPont MD (2010) Nonmedical Prescription Stimulant Use Among College Students: Why We Need to Do Something and What We Need to Do, </a:t>
            </a:r>
            <a:r>
              <a:rPr lang="en-US" sz="1200" b="0" i="1" u="none" strike="noStrike" kern="1200" baseline="0" dirty="0" smtClean="0">
                <a:solidFill>
                  <a:schemeClr val="tx1"/>
                </a:solidFill>
                <a:latin typeface="+mn-lt"/>
                <a:ea typeface="+mn-ea"/>
                <a:cs typeface="+mn-cs"/>
              </a:rPr>
              <a:t>Journal of Addictive Diseases</a:t>
            </a:r>
            <a:r>
              <a:rPr lang="en-US" sz="1200" b="0" i="0" u="none" strike="noStrike" kern="1200" baseline="0" dirty="0" smtClean="0">
                <a:solidFill>
                  <a:schemeClr val="tx1"/>
                </a:solidFill>
                <a:latin typeface="+mn-lt"/>
                <a:ea typeface="+mn-ea"/>
                <a:cs typeface="+mn-cs"/>
              </a:rPr>
              <a:t>, 29:4, 417-426, DOI:10.1080/10550887.2010.509273</a:t>
            </a:r>
          </a:p>
          <a:p>
            <a:pPr marL="228600" indent="-228600">
              <a:buFont typeface="+mj-lt"/>
              <a:buAutoNum type="arabicPeriod"/>
            </a:pPr>
            <a:r>
              <a:rPr lang="en-US" sz="1200" kern="1200" baseline="0" dirty="0" smtClean="0">
                <a:solidFill>
                  <a:schemeClr val="tx1"/>
                </a:solidFill>
                <a:effectLst/>
                <a:latin typeface="+mn-lt"/>
                <a:ea typeface="+mn-ea"/>
                <a:cs typeface="+mn-cs"/>
              </a:rPr>
              <a:t>Phillips and McDaniel (2</a:t>
            </a:r>
            <a:r>
              <a:rPr lang="en-US" sz="1200" kern="1200" dirty="0" smtClean="0">
                <a:solidFill>
                  <a:schemeClr val="tx1"/>
                </a:solidFill>
                <a:effectLst/>
                <a:latin typeface="+mn-lt"/>
                <a:ea typeface="+mn-ea"/>
                <a:cs typeface="+mn-cs"/>
              </a:rPr>
              <a:t>018). </a:t>
            </a:r>
            <a:r>
              <a:rPr lang="en-US" sz="1200" i="1" kern="1200" dirty="0" smtClean="0">
                <a:solidFill>
                  <a:schemeClr val="tx1"/>
                </a:solidFill>
                <a:effectLst/>
                <a:latin typeface="+mn-lt"/>
                <a:ea typeface="+mn-ea"/>
                <a:cs typeface="+mn-cs"/>
              </a:rPr>
              <a:t>College Prescription Drug Study Executive Summary</a:t>
            </a:r>
            <a:r>
              <a:rPr lang="en-US" sz="1200" kern="1200" dirty="0" smtClean="0">
                <a:solidFill>
                  <a:schemeClr val="tx1"/>
                </a:solidFill>
                <a:effectLst/>
                <a:latin typeface="+mn-lt"/>
                <a:ea typeface="+mn-ea"/>
                <a:cs typeface="+mn-cs"/>
              </a:rPr>
              <a:t>. Center for the Study of Student Life, The Ohio State University.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kern="120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i="0" baseline="0"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30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ACE2B812-F48A-40F0-9E3E-E64B17BDF71A}" type="slidenum">
              <a:rPr lang="en-US" smtClean="0"/>
              <a:pPr/>
              <a:t>43</a:t>
            </a:fld>
            <a:endParaRPr lang="en-US" dirty="0"/>
          </a:p>
        </p:txBody>
      </p:sp>
    </p:spTree>
    <p:extLst>
      <p:ext uri="{BB962C8B-B14F-4D97-AF65-F5344CB8AC3E}">
        <p14:creationId xmlns:p14="http://schemas.microsoft.com/office/powerpoint/2010/main" val="27836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Presentation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Today’s program will include three modules.</a:t>
            </a:r>
            <a:r>
              <a:rPr lang="en-US" baseline="0" dirty="0" smtClean="0"/>
              <a:t>  Each module consists of watching </a:t>
            </a:r>
            <a:r>
              <a:rPr lang="en-US" dirty="0" smtClean="0"/>
              <a:t>a short video, reviewing a few additional slides relating to the topic, and engaging in a brief discussion around some</a:t>
            </a:r>
            <a:r>
              <a:rPr lang="en-US" baseline="0" dirty="0" smtClean="0"/>
              <a:t> thought-provoking questions</a:t>
            </a:r>
            <a:r>
              <a:rPr lang="en-US" dirty="0" smtClean="0"/>
              <a:t>.  Module topics include the misuse</a:t>
            </a:r>
            <a:r>
              <a:rPr lang="en-US" baseline="0" dirty="0" smtClean="0"/>
              <a:t> of</a:t>
            </a:r>
            <a:r>
              <a:rPr lang="en-US" dirty="0" smtClean="0"/>
              <a:t> prescription</a:t>
            </a:r>
            <a:r>
              <a:rPr lang="en-US" baseline="0" dirty="0" smtClean="0"/>
              <a:t> opioid pain relievers and prescription stimulants, as well as consideration of a few general safe medication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sz="1200" b="1" i="0" u="sng" kern="1200" dirty="0" smtClean="0">
                <a:solidFill>
                  <a:schemeClr val="tx1"/>
                </a:solidFill>
                <a:effectLst/>
                <a:latin typeface="+mn-lt"/>
                <a:ea typeface="+mn-ea"/>
                <a:cs typeface="+mn-cs"/>
              </a:rPr>
              <a:t>Note to Presenters</a:t>
            </a:r>
            <a:r>
              <a:rPr lang="en-US" sz="1200" b="1"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o maximize interaction and engagement, we encourage you to utilize breakout rooms to facilitate discussion.  For example, for</a:t>
            </a:r>
            <a:r>
              <a:rPr lang="en-US" sz="1200" kern="1200" baseline="0" dirty="0" smtClean="0">
                <a:solidFill>
                  <a:schemeClr val="tx1"/>
                </a:solidFill>
                <a:effectLst/>
                <a:latin typeface="+mn-lt"/>
                <a:ea typeface="+mn-ea"/>
                <a:cs typeface="+mn-cs"/>
              </a:rPr>
              <a:t> each module</a:t>
            </a:r>
            <a:r>
              <a:rPr lang="en-US" sz="1200" kern="1200" dirty="0" smtClean="0">
                <a:solidFill>
                  <a:schemeClr val="tx1"/>
                </a:solidFill>
                <a:effectLst/>
                <a:latin typeface="+mn-lt"/>
                <a:ea typeface="+mn-ea"/>
                <a:cs typeface="+mn-cs"/>
              </a:rPr>
              <a:t>, consider providing participants with the following instructions:</a:t>
            </a:r>
          </a:p>
          <a:p>
            <a:pPr marL="228600" lvl="0" indent="-228600">
              <a:buFont typeface="+mj-lt"/>
              <a:buAutoNum type="arabicPeriod"/>
            </a:pPr>
            <a:r>
              <a:rPr lang="en-US" sz="1200" kern="1200" dirty="0" smtClean="0">
                <a:solidFill>
                  <a:schemeClr val="tx1"/>
                </a:solidFill>
                <a:effectLst/>
                <a:latin typeface="+mn-lt"/>
                <a:ea typeface="+mn-ea"/>
                <a:cs typeface="+mn-cs"/>
              </a:rPr>
              <a:t>Divide participants into breakout rooms with 4-6 participants.</a:t>
            </a:r>
          </a:p>
          <a:p>
            <a:pPr marL="228600" lvl="0" indent="-228600">
              <a:buFont typeface="+mj-lt"/>
              <a:buAutoNum type="arabicPeriod"/>
            </a:pPr>
            <a:r>
              <a:rPr lang="en-US" sz="1200" kern="1200" dirty="0" smtClean="0">
                <a:solidFill>
                  <a:schemeClr val="tx1"/>
                </a:solidFill>
                <a:effectLst/>
                <a:latin typeface="+mn-lt"/>
                <a:ea typeface="+mn-ea"/>
                <a:cs typeface="+mn-cs"/>
              </a:rPr>
              <a:t>Once participants are in a small group or breakout room, ask them to appoint a group leader.</a:t>
            </a:r>
          </a:p>
          <a:p>
            <a:pPr marL="228600" lvl="0" indent="-228600">
              <a:buFont typeface="+mj-lt"/>
              <a:buAutoNum type="arabicPeriod"/>
            </a:pPr>
            <a:r>
              <a:rPr lang="en-US" sz="1200" kern="1200" dirty="0" smtClean="0">
                <a:solidFill>
                  <a:schemeClr val="tx1"/>
                </a:solidFill>
                <a:effectLst/>
                <a:latin typeface="+mn-lt"/>
                <a:ea typeface="+mn-ea"/>
                <a:cs typeface="+mn-cs"/>
              </a:rPr>
              <a:t>Encourage them to discuss the relevant discussion prompts for each module – the group leader can help navigate and summarize the conversation.</a:t>
            </a:r>
          </a:p>
          <a:p>
            <a:pPr marL="228600" lvl="0" indent="-228600">
              <a:buFont typeface="+mj-lt"/>
              <a:buAutoNum type="arabicPeriod"/>
            </a:pPr>
            <a:r>
              <a:rPr lang="en-US" sz="1200" kern="1200" dirty="0" smtClean="0">
                <a:solidFill>
                  <a:schemeClr val="tx1"/>
                </a:solidFill>
                <a:effectLst/>
                <a:latin typeface="+mn-lt"/>
                <a:ea typeface="+mn-ea"/>
                <a:cs typeface="+mn-cs"/>
              </a:rPr>
              <a:t>After a period of time, end the breakout rooms and resume the session with the larger group.  Ask 1-2 group leaders to summarize their small group’s conversation – </a:t>
            </a:r>
            <a:r>
              <a:rPr lang="en-US" b="0" baseline="0" dirty="0" smtClean="0">
                <a:solidFill>
                  <a:schemeClr val="tx1"/>
                </a:solidFill>
              </a:rPr>
              <a:t>utilize the talking points and slides for each discussion module to reinforce or elaborate upon their ideas.</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48E8BAA-00EA-4556-A0F6-1265C930675F}" type="slidenum">
              <a:rPr lang="en-US" smtClean="0"/>
              <a:pPr/>
              <a:t>5</a:t>
            </a:fld>
            <a:endParaRPr lang="en-US" dirty="0"/>
          </a:p>
        </p:txBody>
      </p:sp>
    </p:spTree>
    <p:extLst>
      <p:ext uri="{BB962C8B-B14F-4D97-AF65-F5344CB8AC3E}">
        <p14:creationId xmlns:p14="http://schemas.microsoft.com/office/powerpoint/2010/main" val="2841054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Presentation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We have an opioid epidemic in America - the misuse of opioid pain medications (e.g., OxyContin®, Vicodin®</a:t>
            </a:r>
            <a:r>
              <a:rPr lang="en-US" b="0" baseline="0" dirty="0" smtClean="0">
                <a:latin typeface="Times New Roman"/>
                <a:cs typeface="Times New Roman"/>
              </a:rPr>
              <a:t>, </a:t>
            </a:r>
            <a:r>
              <a:rPr lang="en-US" b="0" baseline="0" dirty="0" smtClean="0"/>
              <a:t>Percocet®) has increased, along with the use of illegal drugs like heroin and illicitly manufactured fentanyl.  Let’s discuss these topics further in Module 1.</a:t>
            </a:r>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967762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custDataLst>
              <p:tags r:id="rId1"/>
            </p:custDataLst>
          </p:nvPr>
        </p:nvSpPr>
        <p:spPr/>
        <p:txBody>
          <a:bodyPr/>
          <a:lstStyle/>
          <a:p>
            <a:r>
              <a:rPr lang="en-US" b="1" u="sng" dirty="0" smtClean="0"/>
              <a:t>Presentation Talking Points</a:t>
            </a:r>
          </a:p>
          <a:p>
            <a:r>
              <a:rPr lang="en-US" dirty="0" smtClean="0"/>
              <a:t>Let’s begin by watching </a:t>
            </a:r>
            <a:r>
              <a:rPr lang="en-US" dirty="0"/>
              <a:t>a </a:t>
            </a:r>
            <a:r>
              <a:rPr lang="en-US" dirty="0" smtClean="0"/>
              <a:t>short video </a:t>
            </a:r>
            <a:r>
              <a:rPr lang="en-US" dirty="0"/>
              <a:t>that addresses risks inherent to</a:t>
            </a:r>
            <a:r>
              <a:rPr lang="en-US" baseline="0" dirty="0"/>
              <a:t> the </a:t>
            </a:r>
            <a:r>
              <a:rPr lang="en-US" dirty="0"/>
              <a:t>misuse of prescription opioids</a:t>
            </a:r>
            <a:r>
              <a:rPr lang="en-US" dirty="0" smtClean="0"/>
              <a:t>.</a:t>
            </a:r>
          </a:p>
          <a:p>
            <a:endParaRPr lang="en-US" baseline="0" dirty="0"/>
          </a:p>
          <a:p>
            <a:pPr marL="0" indent="0">
              <a:buFont typeface="+mj-lt"/>
              <a:buNone/>
            </a:pPr>
            <a:r>
              <a:rPr lang="en-US" b="1" i="0" u="sng" baseline="0" dirty="0"/>
              <a:t>Note to </a:t>
            </a:r>
            <a:r>
              <a:rPr lang="en-US" b="1" i="0" u="sng" baseline="0" dirty="0" smtClean="0"/>
              <a:t>Presenters</a:t>
            </a:r>
            <a:endParaRPr lang="en-US" b="1" i="0" baseline="0" dirty="0" smtClean="0"/>
          </a:p>
          <a:p>
            <a:pPr marL="0" indent="0">
              <a:buFont typeface="+mj-lt"/>
              <a:buNone/>
            </a:pPr>
            <a:r>
              <a:rPr lang="en-US" baseline="0" dirty="0" smtClean="0"/>
              <a:t>The video is posted online at: http://www.generationrx.org/take-action/college/.  When </a:t>
            </a:r>
            <a:r>
              <a:rPr lang="en-US" baseline="0" dirty="0"/>
              <a:t>you are ready to play the video, minimize this presentation. Once the video is complete, resume </a:t>
            </a:r>
            <a:r>
              <a:rPr lang="en-US" baseline="0" dirty="0" smtClean="0"/>
              <a:t>the </a:t>
            </a:r>
            <a:r>
              <a:rPr lang="en-US" baseline="0" dirty="0"/>
              <a:t>presentation.</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9AF182F-9CC7-4E7C-9C8A-F7D3B9AE79A8}" type="slidenum">
              <a:rPr lang="en-US" altLang="en-US" smtClean="0">
                <a:latin typeface="Arial" pitchFamily="34" charset="0"/>
                <a:cs typeface="ヒラギノ角ゴ Pro W3"/>
              </a:rPr>
              <a:pPr eaLnBrk="1" hangingPunct="1">
                <a:spcBef>
                  <a:spcPct val="0"/>
                </a:spcBef>
              </a:pPr>
              <a:t>7</a:t>
            </a:fld>
            <a:endParaRPr lang="en-US" altLang="en-US" dirty="0">
              <a:latin typeface="Arial" pitchFamily="34" charset="0"/>
              <a:cs typeface="ヒラギノ角ゴ Pro W3"/>
            </a:endParaRPr>
          </a:p>
        </p:txBody>
      </p:sp>
    </p:spTree>
    <p:extLst>
      <p:ext uri="{BB962C8B-B14F-4D97-AF65-F5344CB8AC3E}">
        <p14:creationId xmlns:p14="http://schemas.microsoft.com/office/powerpoint/2010/main" val="389130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Presentation Talking Points</a:t>
            </a:r>
          </a:p>
          <a:p>
            <a:r>
              <a:rPr lang="en-US" dirty="0" smtClean="0"/>
              <a:t>Let’s engage in a brief discussion about some of the points addressed in this video.  Here are three discussion questions – based on the video and your own understanding of this issue,</a:t>
            </a:r>
            <a:r>
              <a:rPr lang="en-US" baseline="0" dirty="0" smtClean="0"/>
              <a:t> try developing a response to these questions.</a:t>
            </a:r>
          </a:p>
          <a:p>
            <a:endParaRPr lang="en-US" baseline="0"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b="1" i="0" u="sng" dirty="0" smtClean="0"/>
              <a:t>Note to Presenters</a:t>
            </a:r>
            <a:endParaRPr lang="en-US" b="1" i="0" dirty="0" smtClean="0"/>
          </a:p>
          <a:p>
            <a:r>
              <a:rPr lang="en-US" sz="1200" b="0" i="0" kern="120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o maximize interaction and engagement, we encourage you to utilize breakout rooms to facilitate discussion.  For example, consider providing participants with the following instructions in order to discuss the prompts on this slide:</a:t>
            </a:r>
          </a:p>
          <a:p>
            <a:pPr marL="228600" lvl="0" indent="-228600">
              <a:buFont typeface="+mj-lt"/>
              <a:buAutoNum type="arabicPeriod"/>
            </a:pPr>
            <a:r>
              <a:rPr lang="en-US" sz="1200" kern="1200" dirty="0" smtClean="0">
                <a:solidFill>
                  <a:schemeClr val="tx1"/>
                </a:solidFill>
                <a:effectLst/>
                <a:latin typeface="+mn-lt"/>
                <a:ea typeface="+mn-ea"/>
                <a:cs typeface="+mn-cs"/>
              </a:rPr>
              <a:t>Divide participants into breakout rooms with 4-6 participants.</a:t>
            </a:r>
          </a:p>
          <a:p>
            <a:pPr marL="228600" lvl="0" indent="-228600">
              <a:buFont typeface="+mj-lt"/>
              <a:buAutoNum type="arabicPeriod"/>
            </a:pPr>
            <a:r>
              <a:rPr lang="en-US" sz="1200" kern="1200" dirty="0" smtClean="0">
                <a:solidFill>
                  <a:schemeClr val="tx1"/>
                </a:solidFill>
                <a:effectLst/>
                <a:latin typeface="+mn-lt"/>
                <a:ea typeface="+mn-ea"/>
                <a:cs typeface="+mn-cs"/>
              </a:rPr>
              <a:t>Once participants are in a small group or breakout room, ask them to appoint a group leader.</a:t>
            </a:r>
          </a:p>
          <a:p>
            <a:pPr marL="228600" lvl="0" indent="-228600">
              <a:buFont typeface="+mj-lt"/>
              <a:buAutoNum type="arabicPeriod"/>
            </a:pPr>
            <a:r>
              <a:rPr lang="en-US" sz="1200" kern="1200" dirty="0" smtClean="0">
                <a:solidFill>
                  <a:schemeClr val="tx1"/>
                </a:solidFill>
                <a:effectLst/>
                <a:latin typeface="+mn-lt"/>
                <a:ea typeface="+mn-ea"/>
                <a:cs typeface="+mn-cs"/>
              </a:rPr>
              <a:t>Encourage them to discuss the three</a:t>
            </a:r>
            <a:r>
              <a:rPr lang="en-US" sz="1200" kern="1200" baseline="0" dirty="0" smtClean="0">
                <a:solidFill>
                  <a:schemeClr val="tx1"/>
                </a:solidFill>
                <a:effectLst/>
                <a:latin typeface="+mn-lt"/>
                <a:ea typeface="+mn-ea"/>
                <a:cs typeface="+mn-cs"/>
              </a:rPr>
              <a:t> prompts on this slide</a:t>
            </a:r>
            <a:r>
              <a:rPr lang="en-US" sz="1200" kern="1200" dirty="0" smtClean="0">
                <a:solidFill>
                  <a:schemeClr val="tx1"/>
                </a:solidFill>
                <a:effectLst/>
                <a:latin typeface="+mn-lt"/>
                <a:ea typeface="+mn-ea"/>
                <a:cs typeface="+mn-cs"/>
              </a:rPr>
              <a:t> – the group leader can help navigate and summarize the conversation.</a:t>
            </a:r>
          </a:p>
          <a:p>
            <a:pPr marL="228600" lvl="0" indent="-228600">
              <a:buFont typeface="+mj-lt"/>
              <a:buAutoNum type="arabicPeriod"/>
            </a:pPr>
            <a:r>
              <a:rPr lang="en-US" sz="1200" kern="1200" dirty="0" smtClean="0">
                <a:solidFill>
                  <a:schemeClr val="tx1"/>
                </a:solidFill>
                <a:effectLst/>
                <a:latin typeface="+mn-lt"/>
                <a:ea typeface="+mn-ea"/>
                <a:cs typeface="+mn-cs"/>
              </a:rPr>
              <a:t>After a period of time, end the breakout rooms and resume the session with the larger group.  For</a:t>
            </a:r>
            <a:r>
              <a:rPr lang="en-US" sz="1200" kern="1200" baseline="0" dirty="0" smtClean="0">
                <a:solidFill>
                  <a:schemeClr val="tx1"/>
                </a:solidFill>
                <a:effectLst/>
                <a:latin typeface="+mn-lt"/>
                <a:ea typeface="+mn-ea"/>
                <a:cs typeface="+mn-cs"/>
              </a:rPr>
              <a:t> each discussion question, a</a:t>
            </a:r>
            <a:r>
              <a:rPr lang="en-US" sz="1200" kern="1200" dirty="0" smtClean="0">
                <a:solidFill>
                  <a:schemeClr val="tx1"/>
                </a:solidFill>
                <a:effectLst/>
                <a:latin typeface="+mn-lt"/>
                <a:ea typeface="+mn-ea"/>
                <a:cs typeface="+mn-cs"/>
              </a:rPr>
              <a:t>sk 1-2 group leaders to summarize their small group’s conversation – </a:t>
            </a:r>
            <a:r>
              <a:rPr lang="en-US" sz="1200" b="1" kern="1200" dirty="0" smtClean="0">
                <a:solidFill>
                  <a:schemeClr val="tx1"/>
                </a:solidFill>
                <a:effectLst/>
                <a:latin typeface="+mn-lt"/>
                <a:ea typeface="+mn-ea"/>
                <a:cs typeface="+mn-cs"/>
              </a:rPr>
              <a:t>slides 9 – 16 feature each</a:t>
            </a:r>
            <a:r>
              <a:rPr lang="en-US" sz="1200" b="1" kern="1200" baseline="0" dirty="0" smtClean="0">
                <a:solidFill>
                  <a:schemeClr val="tx1"/>
                </a:solidFill>
                <a:effectLst/>
                <a:latin typeface="+mn-lt"/>
                <a:ea typeface="+mn-ea"/>
                <a:cs typeface="+mn-cs"/>
              </a:rPr>
              <a:t> discussion question along with accompanying supportive slides and talking points.  Utilize these slides as needed to help</a:t>
            </a:r>
            <a:r>
              <a:rPr lang="en-US" b="1" baseline="0" dirty="0" smtClean="0">
                <a:solidFill>
                  <a:schemeClr val="tx1"/>
                </a:solidFill>
              </a:rPr>
              <a:t> reinforce or elaborate upon the ideas shared.</a:t>
            </a:r>
            <a:endParaRPr lang="en-US" sz="1200" b="1" kern="1200" dirty="0" smtClean="0">
              <a:solidFill>
                <a:schemeClr val="tx1"/>
              </a:solidFill>
              <a:effectLst/>
              <a:latin typeface="+mn-lt"/>
              <a:ea typeface="+mn-ea"/>
              <a:cs typeface="+mn-cs"/>
            </a:endParaRPr>
          </a:p>
          <a:p>
            <a:pPr marL="0" marR="0" lvl="0" indent="0" algn="l" defTabSz="864883" rtl="0" eaLnBrk="1" fontAlgn="auto" latinLnBrk="0" hangingPunct="1">
              <a:lnSpc>
                <a:spcPct val="100000"/>
              </a:lnSpc>
              <a:spcBef>
                <a:spcPts val="0"/>
              </a:spcBef>
              <a:spcAft>
                <a:spcPts val="0"/>
              </a:spcAft>
              <a:buClrTx/>
              <a:buSzTx/>
              <a:buFont typeface="+mj-lt"/>
              <a:buNone/>
              <a:tabLst/>
              <a:defRPr/>
            </a:pPr>
            <a:endParaRPr lang="en-US" baseline="0"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i="0" baseline="0" dirty="0"/>
          </a:p>
        </p:txBody>
      </p:sp>
      <p:sp>
        <p:nvSpPr>
          <p:cNvPr id="4" name="Slide Number Placeholder 3"/>
          <p:cNvSpPr>
            <a:spLocks noGrp="1"/>
          </p:cNvSpPr>
          <p:nvPr>
            <p:ph type="sldNum" sz="quarter" idx="10"/>
          </p:nvPr>
        </p:nvSpPr>
        <p:spPr/>
        <p:txBody>
          <a:bodyPr/>
          <a:lstStyle/>
          <a:p>
            <a:fld id="{1E756215-DC87-44C1-8A99-C198165AC598}"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792195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64883" rtl="0" eaLnBrk="1" fontAlgn="auto" latinLnBrk="0" hangingPunct="1">
              <a:lnSpc>
                <a:spcPct val="100000"/>
              </a:lnSpc>
              <a:spcBef>
                <a:spcPts val="0"/>
              </a:spcBef>
              <a:spcAft>
                <a:spcPts val="0"/>
              </a:spcAft>
              <a:buClrTx/>
              <a:buSzTx/>
              <a:buFont typeface="+mj-lt"/>
              <a:buNone/>
              <a:tabLst/>
              <a:defRPr/>
            </a:pPr>
            <a:r>
              <a:rPr lang="en-US" b="1" i="0" u="sng" dirty="0" smtClean="0"/>
              <a:t>Note to Presenters</a:t>
            </a:r>
            <a:endParaRPr lang="en-US" b="1" i="0"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dirty="0" smtClean="0"/>
              <a:t>You can utilize this slide</a:t>
            </a:r>
            <a:r>
              <a:rPr lang="en-US" baseline="0" dirty="0" smtClean="0"/>
              <a:t> as a placeholder for 1-2 group leaders to share a summary of their small group conversation – </a:t>
            </a:r>
            <a:r>
              <a:rPr lang="en-US" b="1" baseline="0" dirty="0" smtClean="0"/>
              <a:t>Slide 10 </a:t>
            </a:r>
            <a:r>
              <a:rPr lang="en-US" baseline="0" dirty="0" smtClean="0"/>
              <a:t>contains content and talking points that can help reinforce or elaborate upon the ideas shar</a:t>
            </a:r>
            <a:r>
              <a:rPr lang="en-US" sz="1200" kern="1200" baseline="0" dirty="0" smtClean="0">
                <a:solidFill>
                  <a:schemeClr val="tx1"/>
                </a:solidFill>
                <a:effectLst/>
                <a:latin typeface="+mn-lt"/>
                <a:ea typeface="+mn-ea"/>
                <a:cs typeface="+mn-cs"/>
              </a:rPr>
              <a:t>ed.</a:t>
            </a:r>
            <a:endParaRPr lang="en-US" baseline="0"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baseline="0" dirty="0" smtClean="0"/>
          </a:p>
          <a:p>
            <a:pPr marL="228600" marR="0" indent="-228600" algn="l" defTabSz="864883" rtl="0" eaLnBrk="1" fontAlgn="auto" latinLnBrk="0" hangingPunct="1">
              <a:lnSpc>
                <a:spcPct val="100000"/>
              </a:lnSpc>
              <a:spcBef>
                <a:spcPts val="0"/>
              </a:spcBef>
              <a:spcAft>
                <a:spcPts val="0"/>
              </a:spcAft>
              <a:buClrTx/>
              <a:buSzTx/>
              <a:buFont typeface="+mj-lt"/>
              <a:buAutoNum type="arabicPeriod"/>
              <a:tabLst/>
              <a:defRPr/>
            </a:pPr>
            <a:endParaRPr lang="en-US" baseline="0" dirty="0" smtClean="0"/>
          </a:p>
          <a:p>
            <a:pPr marL="0" marR="0" lvl="0" indent="0" algn="l" defTabSz="864883" rtl="0" eaLnBrk="1" fontAlgn="auto" latinLnBrk="0" hangingPunct="1">
              <a:lnSpc>
                <a:spcPct val="100000"/>
              </a:lnSpc>
              <a:spcBef>
                <a:spcPts val="0"/>
              </a:spcBef>
              <a:spcAft>
                <a:spcPts val="0"/>
              </a:spcAft>
              <a:buClrTx/>
              <a:buSzTx/>
              <a:buFont typeface="+mj-lt"/>
              <a:buNone/>
              <a:tabLst/>
              <a:defRPr/>
            </a:pPr>
            <a:endParaRPr lang="en-US" baseline="0"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i="0" baseline="0" dirty="0"/>
          </a:p>
        </p:txBody>
      </p:sp>
      <p:sp>
        <p:nvSpPr>
          <p:cNvPr id="4" name="Slide Number Placeholder 3"/>
          <p:cNvSpPr>
            <a:spLocks noGrp="1"/>
          </p:cNvSpPr>
          <p:nvPr>
            <p:ph type="sldNum" sz="quarter" idx="10"/>
          </p:nvPr>
        </p:nvSpPr>
        <p:spPr/>
        <p:txBody>
          <a:bodyPr/>
          <a:lstStyle/>
          <a:p>
            <a:fld id="{1E756215-DC87-44C1-8A99-C198165AC598}"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972270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a:t>GenerationRx.org  </a:t>
            </a:r>
            <a:fld id="{A9D08C3E-74CE-4F95-B426-E90F7E2ED6EF}" type="slidenum">
              <a:rPr lang="en-US" smtClean="0"/>
              <a:pPr/>
              <a:t>‹#›</a:t>
            </a:fld>
            <a:endParaRPr lang="en-US" dirty="0"/>
          </a:p>
        </p:txBody>
      </p:sp>
    </p:spTree>
    <p:extLst>
      <p:ext uri="{BB962C8B-B14F-4D97-AF65-F5344CB8AC3E}">
        <p14:creationId xmlns:p14="http://schemas.microsoft.com/office/powerpoint/2010/main" val="2877156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a:t>GenerationRx.org  </a:t>
            </a:r>
            <a:fld id="{A9D08C3E-74CE-4F95-B426-E90F7E2ED6EF}" type="slidenum">
              <a:rPr lang="en-US" smtClean="0"/>
              <a:pPr/>
              <a:t>‹#›</a:t>
            </a:fld>
            <a:endParaRPr lang="en-US" dirty="0"/>
          </a:p>
        </p:txBody>
      </p:sp>
    </p:spTree>
    <p:extLst>
      <p:ext uri="{BB962C8B-B14F-4D97-AF65-F5344CB8AC3E}">
        <p14:creationId xmlns:p14="http://schemas.microsoft.com/office/powerpoint/2010/main" val="1628784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a:t>GenerationRx.org  </a:t>
            </a:r>
            <a:fld id="{A9D08C3E-74CE-4F95-B426-E90F7E2ED6EF}" type="slidenum">
              <a:rPr lang="en-US" smtClean="0"/>
              <a:pPr/>
              <a:t>‹#›</a:t>
            </a:fld>
            <a:endParaRPr lang="en-US" dirty="0"/>
          </a:p>
        </p:txBody>
      </p:sp>
    </p:spTree>
    <p:extLst>
      <p:ext uri="{BB962C8B-B14F-4D97-AF65-F5344CB8AC3E}">
        <p14:creationId xmlns:p14="http://schemas.microsoft.com/office/powerpoint/2010/main" val="1631113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t>GenerationRx.org</a:t>
            </a:r>
            <a:r>
              <a:rPr lang="en-US" dirty="0" smtClean="0"/>
              <a:t>  </a:t>
            </a:r>
            <a:fld id="{A9D08C3E-74CE-4F95-B426-E90F7E2ED6EF}" type="slidenum">
              <a:rPr lang="en-US" smtClean="0"/>
              <a:pPr/>
              <a:t>‹#›</a:t>
            </a:fld>
            <a:endParaRPr lang="en-US" dirty="0"/>
          </a:p>
        </p:txBody>
      </p:sp>
    </p:spTree>
    <p:extLst>
      <p:ext uri="{BB962C8B-B14F-4D97-AF65-F5344CB8AC3E}">
        <p14:creationId xmlns:p14="http://schemas.microsoft.com/office/powerpoint/2010/main" val="2755179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t>GenerationRx.org</a:t>
            </a:r>
            <a:r>
              <a:rPr lang="en-US" dirty="0" smtClean="0"/>
              <a:t>  </a:t>
            </a:r>
            <a:fld id="{A9D08C3E-74CE-4F95-B426-E90F7E2ED6EF}" type="slidenum">
              <a:rPr lang="en-US" smtClean="0"/>
              <a:pPr/>
              <a:t>‹#›</a:t>
            </a:fld>
            <a:endParaRPr lang="en-US" dirty="0"/>
          </a:p>
        </p:txBody>
      </p:sp>
    </p:spTree>
    <p:extLst>
      <p:ext uri="{BB962C8B-B14F-4D97-AF65-F5344CB8AC3E}">
        <p14:creationId xmlns:p14="http://schemas.microsoft.com/office/powerpoint/2010/main" val="806210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t>GenerationRx.org</a:t>
            </a:r>
            <a:r>
              <a:rPr lang="en-US" dirty="0" smtClean="0"/>
              <a:t>  </a:t>
            </a:r>
            <a:fld id="{A9D08C3E-74CE-4F95-B426-E90F7E2ED6EF}" type="slidenum">
              <a:rPr lang="en-US" smtClean="0"/>
              <a:pPr/>
              <a:t>‹#›</a:t>
            </a:fld>
            <a:endParaRPr lang="en-US" dirty="0"/>
          </a:p>
        </p:txBody>
      </p:sp>
    </p:spTree>
    <p:extLst>
      <p:ext uri="{BB962C8B-B14F-4D97-AF65-F5344CB8AC3E}">
        <p14:creationId xmlns:p14="http://schemas.microsoft.com/office/powerpoint/2010/main" val="9309404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PPT footer.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5615019"/>
            <a:ext cx="9144000" cy="1243584"/>
          </a:xfrm>
          <a:prstGeom prst="rect">
            <a:avLst/>
          </a:prstGeom>
        </p:spPr>
      </p:pic>
      <p:sp>
        <p:nvSpPr>
          <p:cNvPr id="3"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a:t>GenerationRx.org  </a:t>
            </a:r>
            <a:fld id="{A9D08C3E-74CE-4F95-B426-E90F7E2ED6EF}" type="slidenum">
              <a:rPr lang="en-US" smtClean="0"/>
              <a:pPr/>
              <a:t>‹#›</a:t>
            </a:fld>
            <a:endParaRPr lang="en-US" dirty="0"/>
          </a:p>
        </p:txBody>
      </p:sp>
    </p:spTree>
    <p:extLst>
      <p:ext uri="{BB962C8B-B14F-4D97-AF65-F5344CB8AC3E}">
        <p14:creationId xmlns:p14="http://schemas.microsoft.com/office/powerpoint/2010/main" val="3481871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PPT footer.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5615019"/>
            <a:ext cx="9144000" cy="1243584"/>
          </a:xfrm>
          <a:prstGeom prst="rect">
            <a:avLst/>
          </a:prstGeom>
        </p:spPr>
      </p:pic>
      <p:sp>
        <p:nvSpPr>
          <p:cNvPr id="3"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t>GenerationRx.org</a:t>
            </a:r>
            <a:r>
              <a:rPr lang="en-US" dirty="0" smtClean="0"/>
              <a:t>  </a:t>
            </a:r>
            <a:fld id="{A9D08C3E-74CE-4F95-B426-E90F7E2ED6EF}" type="slidenum">
              <a:rPr lang="en-US" smtClean="0"/>
              <a:pPr/>
              <a:t>‹#›</a:t>
            </a:fld>
            <a:endParaRPr lang="en-US" dirty="0"/>
          </a:p>
        </p:txBody>
      </p:sp>
    </p:spTree>
    <p:extLst>
      <p:ext uri="{BB962C8B-B14F-4D97-AF65-F5344CB8AC3E}">
        <p14:creationId xmlns:p14="http://schemas.microsoft.com/office/powerpoint/2010/main" val="1730314439"/>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5.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5.pn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5.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5.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24.xml"/><Relationship Id="rId5" Type="http://schemas.openxmlformats.org/officeDocument/2006/relationships/image" Target="../media/image5.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5.png"/><Relationship Id="rId5" Type="http://schemas.openxmlformats.org/officeDocument/2006/relationships/image" Target="../media/image22.jpe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5.png"/><Relationship Id="rId5" Type="http://schemas.openxmlformats.org/officeDocument/2006/relationships/image" Target="../media/image23.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5.pn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5.pn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5.pn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5.pn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5.pn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35.xml"/><Relationship Id="rId5" Type="http://schemas.openxmlformats.org/officeDocument/2006/relationships/image" Target="../media/image5.png"/><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5.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image" Target="../media/image5.png"/><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image" Target="../media/image5.png"/><Relationship Id="rId5" Type="http://schemas.openxmlformats.org/officeDocument/2006/relationships/image" Target="../media/image30.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image" Target="../media/image5.pn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43.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44.xml"/><Relationship Id="rId6" Type="http://schemas.openxmlformats.org/officeDocument/2006/relationships/image" Target="../media/image5.png"/><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45.xml"/><Relationship Id="rId6" Type="http://schemas.microsoft.com/office/2007/relationships/hdphoto" Target="../media/hdphoto1.wdp"/><Relationship Id="rId5" Type="http://schemas.openxmlformats.org/officeDocument/2006/relationships/image" Target="../media/image35.png"/><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46.xml"/><Relationship Id="rId5" Type="http://schemas.openxmlformats.org/officeDocument/2006/relationships/image" Target="../media/image5.png"/><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emf"/><Relationship Id="rId3" Type="http://schemas.openxmlformats.org/officeDocument/2006/relationships/notesSlide" Target="../notesSlides/notesSlide34.xml"/><Relationship Id="rId7" Type="http://schemas.openxmlformats.org/officeDocument/2006/relationships/image" Target="../media/image39.png"/><Relationship Id="rId12" Type="http://schemas.openxmlformats.org/officeDocument/2006/relationships/image" Target="../media/image7.emf"/><Relationship Id="rId2" Type="http://schemas.openxmlformats.org/officeDocument/2006/relationships/slideLayout" Target="../slideLayouts/slideLayout3.xml"/><Relationship Id="rId1" Type="http://schemas.openxmlformats.org/officeDocument/2006/relationships/tags" Target="../tags/tag47.xml"/><Relationship Id="rId6" Type="http://schemas.microsoft.com/office/2007/relationships/hdphoto" Target="../media/hdphoto2.wdp"/><Relationship Id="rId11" Type="http://schemas.openxmlformats.org/officeDocument/2006/relationships/image" Target="../media/image6.emf"/><Relationship Id="rId5" Type="http://schemas.openxmlformats.org/officeDocument/2006/relationships/image" Target="../media/image38.png"/><Relationship Id="rId10" Type="http://schemas.microsoft.com/office/2007/relationships/hdphoto" Target="../media/hdphoto4.wdp"/><Relationship Id="rId4" Type="http://schemas.openxmlformats.org/officeDocument/2006/relationships/image" Target="../media/image37.png"/><Relationship Id="rId9" Type="http://schemas.openxmlformats.org/officeDocument/2006/relationships/image" Target="../media/image40.png"/><Relationship Id="rId1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48.xml"/><Relationship Id="rId5" Type="http://schemas.openxmlformats.org/officeDocument/2006/relationships/image" Target="../media/image5.png"/><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49.xml"/><Relationship Id="rId5" Type="http://schemas.openxmlformats.org/officeDocument/2006/relationships/image" Target="../media/image5.pn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51.xml"/><Relationship Id="rId5" Type="http://schemas.openxmlformats.org/officeDocument/2006/relationships/image" Target="../media/image5.png"/><Relationship Id="rId4" Type="http://schemas.openxmlformats.org/officeDocument/2006/relationships/image" Target="../media/image31.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52.xml"/><Relationship Id="rId5" Type="http://schemas.openxmlformats.org/officeDocument/2006/relationships/image" Target="../media/image5.png"/><Relationship Id="rId4" Type="http://schemas.openxmlformats.org/officeDocument/2006/relationships/image" Target="../media/image34.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54.xml"/><Relationship Id="rId5" Type="http://schemas.openxmlformats.org/officeDocument/2006/relationships/image" Target="../media/image5.png"/><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56.xml"/><Relationship Id="rId5" Type="http://schemas.openxmlformats.org/officeDocument/2006/relationships/image" Target="../media/image5.png"/><Relationship Id="rId4" Type="http://schemas.openxmlformats.org/officeDocument/2006/relationships/image" Target="../media/image42.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57.xml"/><Relationship Id="rId5" Type="http://schemas.openxmlformats.org/officeDocument/2006/relationships/image" Target="../media/image5.png"/><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43.xml"/><Relationship Id="rId7" Type="http://schemas.openxmlformats.org/officeDocument/2006/relationships/image" Target="../media/image47.png"/><Relationship Id="rId2" Type="http://schemas.openxmlformats.org/officeDocument/2006/relationships/slideLayout" Target="../slideLayouts/slideLayout3.xml"/><Relationship Id="rId1" Type="http://schemas.openxmlformats.org/officeDocument/2006/relationships/tags" Target="../tags/tag59.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5.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5.png"/><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5.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5.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lide Number Placeholder 1"/>
          <p:cNvSpPr>
            <a:spLocks noGrp="1"/>
          </p:cNvSpPr>
          <p:nvPr>
            <p:ph type="sldNum" sz="quarter" idx="4"/>
          </p:nvPr>
        </p:nvSpPr>
        <p:spPr/>
        <p:txBody>
          <a:bodyPr/>
          <a:lstStyle/>
          <a:p>
            <a:r>
              <a:rPr lang="en-US" dirty="0"/>
              <a:t>GenerationRx.org  </a:t>
            </a:r>
            <a:fld id="{A9D08C3E-74CE-4F95-B426-E90F7E2ED6EF}" type="slidenum">
              <a:rPr lang="en-US" smtClean="0"/>
              <a:pPr/>
              <a:t>1</a:t>
            </a:fld>
            <a:endParaRPr lang="en-US" dirty="0"/>
          </a:p>
        </p:txBody>
      </p:sp>
      <p:sp>
        <p:nvSpPr>
          <p:cNvPr id="6" name="TextBox 5"/>
          <p:cNvSpPr txBox="1"/>
          <p:nvPr/>
        </p:nvSpPr>
        <p:spPr>
          <a:xfrm>
            <a:off x="5943600" y="649069"/>
            <a:ext cx="3200400" cy="646331"/>
          </a:xfrm>
          <a:prstGeom prst="rect">
            <a:avLst/>
          </a:prstGeom>
          <a:noFill/>
        </p:spPr>
        <p:txBody>
          <a:bodyPr wrap="square" rtlCol="0">
            <a:spAutoFit/>
          </a:bodyPr>
          <a:lstStyle/>
          <a:p>
            <a:r>
              <a:rPr lang="en-US" b="1" dirty="0" smtClean="0">
                <a:solidFill>
                  <a:schemeClr val="bg1"/>
                </a:solidFill>
                <a:latin typeface="Arial"/>
                <a:cs typeface="Arial"/>
              </a:rPr>
              <a:t>Presenter Name</a:t>
            </a:r>
          </a:p>
          <a:p>
            <a:r>
              <a:rPr lang="en-US" dirty="0" smtClean="0">
                <a:solidFill>
                  <a:schemeClr val="bg1"/>
                </a:solidFill>
                <a:latin typeface="Arial"/>
                <a:cs typeface="Arial"/>
              </a:rPr>
              <a:t>Presenter Organization</a:t>
            </a:r>
            <a:endParaRPr lang="en-US" dirty="0">
              <a:solidFill>
                <a:schemeClr val="bg1"/>
              </a:solidFill>
              <a:latin typeface="Arial"/>
              <a:cs typeface="Arial"/>
            </a:endParaRPr>
          </a:p>
        </p:txBody>
      </p:sp>
      <p:sp>
        <p:nvSpPr>
          <p:cNvPr id="7" name="Rectangle 6"/>
          <p:cNvSpPr/>
          <p:nvPr/>
        </p:nvSpPr>
        <p:spPr>
          <a:xfrm>
            <a:off x="5943600" y="5715000"/>
            <a:ext cx="31242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4647" y="5943600"/>
            <a:ext cx="2794553" cy="624026"/>
          </a:xfrm>
          <a:prstGeom prst="rect">
            <a:avLst/>
          </a:prstGeom>
        </p:spPr>
      </p:pic>
    </p:spTree>
    <p:custDataLst>
      <p:tags r:id="rId1"/>
    </p:custDataLst>
    <p:extLst>
      <p:ext uri="{BB962C8B-B14F-4D97-AF65-F5344CB8AC3E}">
        <p14:creationId xmlns:p14="http://schemas.microsoft.com/office/powerpoint/2010/main" val="4127529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stretch>
            <a:fillRect/>
          </a:stretch>
        </p:blipFill>
        <p:spPr>
          <a:xfrm rot="16200000" flipH="1">
            <a:off x="2169158" y="-1244598"/>
            <a:ext cx="4775201" cy="9144000"/>
          </a:xfrm>
          <a:prstGeom prst="rect">
            <a:avLst/>
          </a:prstGeom>
        </p:spPr>
      </p:pic>
      <p:sp>
        <p:nvSpPr>
          <p:cNvPr id="2" name="TextBox 1"/>
          <p:cNvSpPr txBox="1"/>
          <p:nvPr/>
        </p:nvSpPr>
        <p:spPr>
          <a:xfrm>
            <a:off x="406400" y="1371600"/>
            <a:ext cx="5334000" cy="3477875"/>
          </a:xfrm>
          <a:prstGeom prst="rect">
            <a:avLst/>
          </a:prstGeom>
          <a:noFill/>
        </p:spPr>
        <p:txBody>
          <a:bodyPr wrap="square" rtlCol="0">
            <a:spAutoFit/>
          </a:bodyPr>
          <a:lstStyle/>
          <a:p>
            <a:r>
              <a:rPr lang="en-US" sz="4400" dirty="0">
                <a:solidFill>
                  <a:srgbClr val="36647E"/>
                </a:solidFill>
                <a:latin typeface="Arial" panose="020B0604020202020204" pitchFamily="34" charset="0"/>
                <a:cs typeface="Arial" panose="020B0604020202020204" pitchFamily="34" charset="0"/>
              </a:rPr>
              <a:t>Mixing Rx opioids with alcohol or with     Rx sedatives can cause dangerously       </a:t>
            </a:r>
            <a:r>
              <a:rPr lang="en-US" sz="4400" b="1" dirty="0">
                <a:solidFill>
                  <a:srgbClr val="00B0F0"/>
                </a:solidFill>
                <a:latin typeface="Arial" panose="020B0604020202020204" pitchFamily="34" charset="0"/>
                <a:cs typeface="Arial" panose="020B0604020202020204" pitchFamily="34" charset="0"/>
              </a:rPr>
              <a:t>slow breathing</a:t>
            </a:r>
            <a:endParaRPr lang="en-US" sz="4400" b="1" dirty="0">
              <a:solidFill>
                <a:srgbClr val="00B0F0"/>
              </a:solidFill>
            </a:endParaRPr>
          </a:p>
        </p:txBody>
      </p:sp>
      <p:sp>
        <p:nvSpPr>
          <p:cNvPr id="8"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t>GenerationRx.org</a:t>
            </a:r>
            <a:r>
              <a:rPr lang="en-US" dirty="0"/>
              <a:t> </a:t>
            </a:r>
            <a:r>
              <a:rPr lang="en-US" dirty="0" smtClean="0"/>
              <a:t> 9</a:t>
            </a:r>
            <a:endParaRPr lang="en-US"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0400" y="163904"/>
            <a:ext cx="3493320" cy="5486400"/>
          </a:xfrm>
          <a:prstGeom prst="rect">
            <a:avLst/>
          </a:prstGeom>
        </p:spPr>
      </p:pic>
      <p:grpSp>
        <p:nvGrpSpPr>
          <p:cNvPr id="9" name="Group 8"/>
          <p:cNvGrpSpPr/>
          <p:nvPr/>
        </p:nvGrpSpPr>
        <p:grpSpPr>
          <a:xfrm>
            <a:off x="232936" y="6324600"/>
            <a:ext cx="7001728" cy="458755"/>
            <a:chOff x="232936" y="6324600"/>
            <a:chExt cx="7001728" cy="458755"/>
          </a:xfrm>
        </p:grpSpPr>
        <p:sp>
          <p:nvSpPr>
            <p:cNvPr id="10" name="TextBox 9"/>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1582557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solidFill>
                  <a:prstClr val="white"/>
                </a:solidFill>
              </a:rPr>
              <a:t>GenerationRx.org</a:t>
            </a:r>
            <a:r>
              <a:rPr lang="en-US" dirty="0">
                <a:solidFill>
                  <a:prstClr val="white"/>
                </a:solidFill>
              </a:rPr>
              <a:t> </a:t>
            </a:r>
            <a:r>
              <a:rPr lang="en-US" dirty="0" smtClean="0">
                <a:solidFill>
                  <a:prstClr val="white"/>
                </a:solidFill>
              </a:rPr>
              <a:t> 10</a:t>
            </a:r>
            <a:endParaRPr lang="en-US" dirty="0">
              <a:solidFill>
                <a:prstClr val="white"/>
              </a:solidFill>
            </a:endParaRPr>
          </a:p>
        </p:txBody>
      </p:sp>
      <p:sp>
        <p:nvSpPr>
          <p:cNvPr id="7" name="Content Placeholder 6"/>
          <p:cNvSpPr txBox="1">
            <a:spLocks/>
          </p:cNvSpPr>
          <p:nvPr/>
        </p:nvSpPr>
        <p:spPr>
          <a:xfrm>
            <a:off x="533400" y="2825571"/>
            <a:ext cx="8001000" cy="3124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sz="2400" dirty="0" smtClean="0">
                <a:solidFill>
                  <a:srgbClr val="7F7F7F"/>
                </a:solidFill>
                <a:latin typeface="Arial"/>
                <a:cs typeface="Arial"/>
              </a:rPr>
              <a:t>Am I putting myself at risk if I take prescription opioids and drink alcohol at the same time?</a:t>
            </a:r>
            <a:endParaRPr lang="en-US" sz="2400" dirty="0">
              <a:solidFill>
                <a:srgbClr val="7F7F7F"/>
              </a:solidFill>
              <a:latin typeface="Arial"/>
              <a:cs typeface="Arial"/>
            </a:endParaRPr>
          </a:p>
          <a:p>
            <a:pPr marL="514350" indent="-514350">
              <a:buFont typeface="+mj-lt"/>
              <a:buAutoNum type="arabicPeriod"/>
            </a:pPr>
            <a:r>
              <a:rPr lang="en-US" sz="2400" dirty="0" smtClean="0">
                <a:solidFill>
                  <a:srgbClr val="7F7F7F"/>
                </a:solidFill>
                <a:latin typeface="Arial"/>
                <a:cs typeface="Arial"/>
              </a:rPr>
              <a:t>Is a transition to using heroin common for those who misuse prescription opioids?</a:t>
            </a:r>
          </a:p>
          <a:p>
            <a:pPr marL="514350" indent="-514350">
              <a:buFont typeface="+mj-lt"/>
              <a:buAutoNum type="arabicPeriod"/>
            </a:pPr>
            <a:endParaRPr lang="en-US" sz="2400" dirty="0">
              <a:solidFill>
                <a:schemeClr val="tx1">
                  <a:lumMod val="65000"/>
                  <a:lumOff val="35000"/>
                </a:schemeClr>
              </a:solidFill>
            </a:endParaRPr>
          </a:p>
        </p:txBody>
      </p:sp>
      <p:sp>
        <p:nvSpPr>
          <p:cNvPr id="9" name="TextBox 8"/>
          <p:cNvSpPr txBox="1"/>
          <p:nvPr/>
        </p:nvSpPr>
        <p:spPr>
          <a:xfrm>
            <a:off x="533400" y="2130474"/>
            <a:ext cx="4439036" cy="523220"/>
          </a:xfrm>
          <a:prstGeom prst="rect">
            <a:avLst/>
          </a:prstGeom>
          <a:noFill/>
        </p:spPr>
        <p:txBody>
          <a:bodyPr wrap="none" rtlCol="0">
            <a:spAutoFit/>
          </a:bodyPr>
          <a:lstStyle/>
          <a:p>
            <a:r>
              <a:rPr lang="en-US" sz="2800" b="1" dirty="0" smtClean="0">
                <a:solidFill>
                  <a:srgbClr val="00B0F0"/>
                </a:solidFill>
                <a:latin typeface="Arial" panose="020B0604020202020204" pitchFamily="34" charset="0"/>
                <a:cs typeface="Arial" panose="020B0604020202020204" pitchFamily="34" charset="0"/>
              </a:rPr>
              <a:t>Discuss in small groups:</a:t>
            </a:r>
            <a:endParaRPr lang="en-US" sz="2800" b="1" dirty="0">
              <a:solidFill>
                <a:srgbClr val="00B0F0"/>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85810" y="0"/>
            <a:ext cx="3746246" cy="2495423"/>
          </a:xfrm>
          <a:prstGeom prst="rect">
            <a:avLst/>
          </a:prstGeom>
        </p:spPr>
      </p:pic>
      <p:sp>
        <p:nvSpPr>
          <p:cNvPr id="17" name="Rectangle 4"/>
          <p:cNvSpPr/>
          <p:nvPr/>
        </p:nvSpPr>
        <p:spPr>
          <a:xfrm>
            <a:off x="350" y="685800"/>
            <a:ext cx="5771383" cy="1362808"/>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00427"/>
              <a:gd name="connsiteY0" fmla="*/ 0 h 1362808"/>
              <a:gd name="connsiteX1" fmla="*/ 5800427 w 5800427"/>
              <a:gd name="connsiteY1" fmla="*/ 119944 h 1362808"/>
              <a:gd name="connsiteX2" fmla="*/ 5565531 w 5800427"/>
              <a:gd name="connsiteY2" fmla="*/ 1134209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59886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469575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42953 w 5800427"/>
              <a:gd name="connsiteY2" fmla="*/ 1151143 h 1362808"/>
              <a:gd name="connsiteX3" fmla="*/ 0 w 5800427"/>
              <a:gd name="connsiteY3" fmla="*/ 1362808 h 1362808"/>
              <a:gd name="connsiteX4" fmla="*/ 8793 w 5800427"/>
              <a:gd name="connsiteY4" fmla="*/ 0 h 1362808"/>
              <a:gd name="connsiteX0" fmla="*/ 8793 w 5732694"/>
              <a:gd name="connsiteY0" fmla="*/ 0 h 1362808"/>
              <a:gd name="connsiteX1" fmla="*/ 5732694 w 5732694"/>
              <a:gd name="connsiteY1" fmla="*/ 125588 h 1362808"/>
              <a:gd name="connsiteX2" fmla="*/ 5542953 w 5732694"/>
              <a:gd name="connsiteY2" fmla="*/ 1151143 h 1362808"/>
              <a:gd name="connsiteX3" fmla="*/ 0 w 5732694"/>
              <a:gd name="connsiteY3" fmla="*/ 1362808 h 1362808"/>
              <a:gd name="connsiteX4" fmla="*/ 8793 w 5732694"/>
              <a:gd name="connsiteY4" fmla="*/ 0 h 1362808"/>
              <a:gd name="connsiteX0" fmla="*/ 8793 w 5783494"/>
              <a:gd name="connsiteY0" fmla="*/ 0 h 1362808"/>
              <a:gd name="connsiteX1" fmla="*/ 5783494 w 5783494"/>
              <a:gd name="connsiteY1" fmla="*/ 131232 h 1362808"/>
              <a:gd name="connsiteX2" fmla="*/ 5542953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452119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524787 w 5783494"/>
              <a:gd name="connsiteY2" fmla="*/ 1151143 h 1362808"/>
              <a:gd name="connsiteX3" fmla="*/ 0 w 5783494"/>
              <a:gd name="connsiteY3" fmla="*/ 1362808 h 1362808"/>
              <a:gd name="connsiteX4" fmla="*/ 8793 w 5783494"/>
              <a:gd name="connsiteY4" fmla="*/ 0 h 1362808"/>
              <a:gd name="connsiteX0" fmla="*/ 8793 w 5710827"/>
              <a:gd name="connsiteY0" fmla="*/ 0 h 1362808"/>
              <a:gd name="connsiteX1" fmla="*/ 5710827 w 5710827"/>
              <a:gd name="connsiteY1" fmla="*/ 131232 h 1362808"/>
              <a:gd name="connsiteX2" fmla="*/ 5524787 w 5710827"/>
              <a:gd name="connsiteY2" fmla="*/ 1151143 h 1362808"/>
              <a:gd name="connsiteX3" fmla="*/ 0 w 5710827"/>
              <a:gd name="connsiteY3" fmla="*/ 1362808 h 1362808"/>
              <a:gd name="connsiteX4" fmla="*/ 8793 w 5710827"/>
              <a:gd name="connsiteY4" fmla="*/ 0 h 1362808"/>
              <a:gd name="connsiteX0" fmla="*/ 8793 w 5771383"/>
              <a:gd name="connsiteY0" fmla="*/ 0 h 1362808"/>
              <a:gd name="connsiteX1" fmla="*/ 5771383 w 5771383"/>
              <a:gd name="connsiteY1" fmla="*/ 137288 h 1362808"/>
              <a:gd name="connsiteX2" fmla="*/ 5524787 w 5771383"/>
              <a:gd name="connsiteY2" fmla="*/ 1151143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419279 w 5771383"/>
              <a:gd name="connsiteY2" fmla="*/ 1155051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532602 w 5771383"/>
              <a:gd name="connsiteY2" fmla="*/ 1151144 h 1362808"/>
              <a:gd name="connsiteX3" fmla="*/ 0 w 5771383"/>
              <a:gd name="connsiteY3" fmla="*/ 1362808 h 1362808"/>
              <a:gd name="connsiteX4" fmla="*/ 8793 w 5771383"/>
              <a:gd name="connsiteY4" fmla="*/ 0 h 136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1383" h="1362808">
                <a:moveTo>
                  <a:pt x="8793" y="0"/>
                </a:moveTo>
                <a:lnTo>
                  <a:pt x="5771383" y="137288"/>
                </a:lnTo>
                <a:lnTo>
                  <a:pt x="5532602" y="1151144"/>
                </a:lnTo>
                <a:lnTo>
                  <a:pt x="0" y="1362808"/>
                </a:lnTo>
                <a:lnTo>
                  <a:pt x="8793"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2"/>
          <p:cNvSpPr txBox="1">
            <a:spLocks/>
          </p:cNvSpPr>
          <p:nvPr/>
        </p:nvSpPr>
        <p:spPr>
          <a:xfrm>
            <a:off x="381000" y="1066800"/>
            <a:ext cx="4988209"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smtClean="0">
                <a:solidFill>
                  <a:srgbClr val="92D050"/>
                </a:solidFill>
                <a:latin typeface="Arial"/>
                <a:cs typeface="Arial"/>
              </a:rPr>
              <a:t>Module 1:</a:t>
            </a:r>
            <a:br>
              <a:rPr lang="en-US" b="1" smtClean="0">
                <a:solidFill>
                  <a:srgbClr val="92D050"/>
                </a:solidFill>
                <a:latin typeface="Arial"/>
                <a:cs typeface="Arial"/>
              </a:rPr>
            </a:br>
            <a:r>
              <a:rPr lang="en-US" b="1" smtClean="0">
                <a:solidFill>
                  <a:srgbClr val="92D050"/>
                </a:solidFill>
                <a:latin typeface="Arial"/>
                <a:cs typeface="Arial"/>
              </a:rPr>
              <a:t/>
            </a:r>
            <a:br>
              <a:rPr lang="en-US" b="1" smtClean="0">
                <a:solidFill>
                  <a:srgbClr val="92D050"/>
                </a:solidFill>
                <a:latin typeface="Arial"/>
                <a:cs typeface="Arial"/>
              </a:rPr>
            </a:br>
            <a:endParaRPr lang="en-US" b="1" dirty="0">
              <a:solidFill>
                <a:srgbClr val="92D050"/>
              </a:solidFill>
              <a:latin typeface="Arial"/>
              <a:cs typeface="Arial"/>
            </a:endParaRPr>
          </a:p>
        </p:txBody>
      </p:sp>
      <p:sp>
        <p:nvSpPr>
          <p:cNvPr id="19" name="Rectangle 4"/>
          <p:cNvSpPr/>
          <p:nvPr/>
        </p:nvSpPr>
        <p:spPr>
          <a:xfrm>
            <a:off x="8802281" y="869585"/>
            <a:ext cx="343982" cy="739830"/>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8801101"/>
              <a:gd name="connsiteY0" fmla="*/ 0 h 1362808"/>
              <a:gd name="connsiteX1" fmla="*/ 8801101 w 8801101"/>
              <a:gd name="connsiteY1" fmla="*/ 158262 h 1362808"/>
              <a:gd name="connsiteX2" fmla="*/ 5565531 w 8801101"/>
              <a:gd name="connsiteY2" fmla="*/ 1134209 h 1362808"/>
              <a:gd name="connsiteX3" fmla="*/ 0 w 8801101"/>
              <a:gd name="connsiteY3" fmla="*/ 1362808 h 1362808"/>
              <a:gd name="connsiteX4" fmla="*/ 8793 w 8801101"/>
              <a:gd name="connsiteY4" fmla="*/ 0 h 1362808"/>
              <a:gd name="connsiteX0" fmla="*/ 8793 w 8801101"/>
              <a:gd name="connsiteY0" fmla="*/ 0 h 1362808"/>
              <a:gd name="connsiteX1" fmla="*/ 8801101 w 8801101"/>
              <a:gd name="connsiteY1" fmla="*/ 158262 h 1362808"/>
              <a:gd name="connsiteX2" fmla="*/ 8801100 w 8801101"/>
              <a:gd name="connsiteY2" fmla="*/ 1002324 h 1362808"/>
              <a:gd name="connsiteX3" fmla="*/ 0 w 8801101"/>
              <a:gd name="connsiteY3" fmla="*/ 1362808 h 1362808"/>
              <a:gd name="connsiteX4" fmla="*/ 8793 w 8801101"/>
              <a:gd name="connsiteY4" fmla="*/ 0 h 1362808"/>
              <a:gd name="connsiteX0" fmla="*/ 7069016 w 8801101"/>
              <a:gd name="connsiteY0" fmla="*/ 0 h 1230924"/>
              <a:gd name="connsiteX1" fmla="*/ 8801101 w 8801101"/>
              <a:gd name="connsiteY1" fmla="*/ 26378 h 1230924"/>
              <a:gd name="connsiteX2" fmla="*/ 8801100 w 8801101"/>
              <a:gd name="connsiteY2" fmla="*/ 870440 h 1230924"/>
              <a:gd name="connsiteX3" fmla="*/ 0 w 8801101"/>
              <a:gd name="connsiteY3" fmla="*/ 1230924 h 1230924"/>
              <a:gd name="connsiteX4" fmla="*/ 7069016 w 8801101"/>
              <a:gd name="connsiteY4" fmla="*/ 0 h 1230924"/>
              <a:gd name="connsiteX0" fmla="*/ 167055 w 1899140"/>
              <a:gd name="connsiteY0" fmla="*/ 0 h 958362"/>
              <a:gd name="connsiteX1" fmla="*/ 1899140 w 1899140"/>
              <a:gd name="connsiteY1" fmla="*/ 26378 h 958362"/>
              <a:gd name="connsiteX2" fmla="*/ 1899139 w 1899140"/>
              <a:gd name="connsiteY2" fmla="*/ 870440 h 958362"/>
              <a:gd name="connsiteX3" fmla="*/ 0 w 1899140"/>
              <a:gd name="connsiteY3" fmla="*/ 958362 h 958362"/>
              <a:gd name="connsiteX4" fmla="*/ 167055 w 1899140"/>
              <a:gd name="connsiteY4" fmla="*/ 0 h 958362"/>
              <a:gd name="connsiteX0" fmla="*/ 1626578 w 1899140"/>
              <a:gd name="connsiteY0" fmla="*/ 0 h 931986"/>
              <a:gd name="connsiteX1" fmla="*/ 1899140 w 1899140"/>
              <a:gd name="connsiteY1" fmla="*/ 2 h 931986"/>
              <a:gd name="connsiteX2" fmla="*/ 1899139 w 1899140"/>
              <a:gd name="connsiteY2" fmla="*/ 844064 h 931986"/>
              <a:gd name="connsiteX3" fmla="*/ 0 w 1899140"/>
              <a:gd name="connsiteY3" fmla="*/ 931986 h 931986"/>
              <a:gd name="connsiteX4" fmla="*/ 1626578 w 1899140"/>
              <a:gd name="connsiteY4" fmla="*/ 0 h 931986"/>
              <a:gd name="connsiteX0" fmla="*/ 272563 w 545125"/>
              <a:gd name="connsiteY0" fmla="*/ 0 h 870440"/>
              <a:gd name="connsiteX1" fmla="*/ 545125 w 545125"/>
              <a:gd name="connsiteY1" fmla="*/ 2 h 870440"/>
              <a:gd name="connsiteX2" fmla="*/ 545124 w 545125"/>
              <a:gd name="connsiteY2" fmla="*/ 844064 h 870440"/>
              <a:gd name="connsiteX3" fmla="*/ 0 w 545125"/>
              <a:gd name="connsiteY3" fmla="*/ 870440 h 870440"/>
              <a:gd name="connsiteX4" fmla="*/ 272563 w 545125"/>
              <a:gd name="connsiteY4" fmla="*/ 0 h 870440"/>
              <a:gd name="connsiteX0" fmla="*/ 202224 w 474786"/>
              <a:gd name="connsiteY0" fmla="*/ 0 h 844064"/>
              <a:gd name="connsiteX1" fmla="*/ 474786 w 474786"/>
              <a:gd name="connsiteY1" fmla="*/ 2 h 844064"/>
              <a:gd name="connsiteX2" fmla="*/ 474785 w 474786"/>
              <a:gd name="connsiteY2" fmla="*/ 844064 h 844064"/>
              <a:gd name="connsiteX3" fmla="*/ 0 w 474786"/>
              <a:gd name="connsiteY3" fmla="*/ 729763 h 844064"/>
              <a:gd name="connsiteX4" fmla="*/ 202224 w 474786"/>
              <a:gd name="connsiteY4" fmla="*/ 0 h 844064"/>
              <a:gd name="connsiteX0" fmla="*/ 395655 w 668217"/>
              <a:gd name="connsiteY0" fmla="*/ 0 h 844064"/>
              <a:gd name="connsiteX1" fmla="*/ 668217 w 668217"/>
              <a:gd name="connsiteY1" fmla="*/ 2 h 844064"/>
              <a:gd name="connsiteX2" fmla="*/ 668216 w 668217"/>
              <a:gd name="connsiteY2" fmla="*/ 844064 h 844064"/>
              <a:gd name="connsiteX3" fmla="*/ 0 w 668217"/>
              <a:gd name="connsiteY3" fmla="*/ 553917 h 844064"/>
              <a:gd name="connsiteX4" fmla="*/ 395655 w 668217"/>
              <a:gd name="connsiteY4" fmla="*/ 0 h 844064"/>
              <a:gd name="connsiteX0" fmla="*/ 395655 w 668217"/>
              <a:gd name="connsiteY0" fmla="*/ 0 h 703387"/>
              <a:gd name="connsiteX1" fmla="*/ 668217 w 668217"/>
              <a:gd name="connsiteY1" fmla="*/ 2 h 703387"/>
              <a:gd name="connsiteX2" fmla="*/ 659424 w 668217"/>
              <a:gd name="connsiteY2" fmla="*/ 703387 h 703387"/>
              <a:gd name="connsiteX3" fmla="*/ 0 w 668217"/>
              <a:gd name="connsiteY3" fmla="*/ 553917 h 703387"/>
              <a:gd name="connsiteX4" fmla="*/ 395655 w 668217"/>
              <a:gd name="connsiteY4" fmla="*/ 0 h 703387"/>
              <a:gd name="connsiteX0" fmla="*/ 395655 w 668217"/>
              <a:gd name="connsiteY0" fmla="*/ 0 h 826479"/>
              <a:gd name="connsiteX1" fmla="*/ 668217 w 668217"/>
              <a:gd name="connsiteY1" fmla="*/ 2 h 826479"/>
              <a:gd name="connsiteX2" fmla="*/ 659424 w 668217"/>
              <a:gd name="connsiteY2" fmla="*/ 826479 h 826479"/>
              <a:gd name="connsiteX3" fmla="*/ 0 w 668217"/>
              <a:gd name="connsiteY3" fmla="*/ 553917 h 826479"/>
              <a:gd name="connsiteX4" fmla="*/ 395655 w 668217"/>
              <a:gd name="connsiteY4" fmla="*/ 0 h 826479"/>
              <a:gd name="connsiteX0" fmla="*/ 184640 w 457202"/>
              <a:gd name="connsiteY0" fmla="*/ 0 h 844063"/>
              <a:gd name="connsiteX1" fmla="*/ 457202 w 457202"/>
              <a:gd name="connsiteY1" fmla="*/ 2 h 844063"/>
              <a:gd name="connsiteX2" fmla="*/ 448409 w 457202"/>
              <a:gd name="connsiteY2" fmla="*/ 826479 h 844063"/>
              <a:gd name="connsiteX3" fmla="*/ 0 w 457202"/>
              <a:gd name="connsiteY3" fmla="*/ 844063 h 844063"/>
              <a:gd name="connsiteX4" fmla="*/ 184640 w 457202"/>
              <a:gd name="connsiteY4" fmla="*/ 0 h 844063"/>
              <a:gd name="connsiteX0" fmla="*/ 272563 w 457202"/>
              <a:gd name="connsiteY0" fmla="*/ 193429 h 844061"/>
              <a:gd name="connsiteX1" fmla="*/ 457202 w 457202"/>
              <a:gd name="connsiteY1" fmla="*/ 0 h 844061"/>
              <a:gd name="connsiteX2" fmla="*/ 448409 w 457202"/>
              <a:gd name="connsiteY2" fmla="*/ 826477 h 844061"/>
              <a:gd name="connsiteX3" fmla="*/ 0 w 457202"/>
              <a:gd name="connsiteY3" fmla="*/ 844061 h 844061"/>
              <a:gd name="connsiteX4" fmla="*/ 272563 w 457202"/>
              <a:gd name="connsiteY4" fmla="*/ 193429 h 844061"/>
              <a:gd name="connsiteX0" fmla="*/ 281356 w 457202"/>
              <a:gd name="connsiteY0" fmla="*/ 26375 h 844061"/>
              <a:gd name="connsiteX1" fmla="*/ 457202 w 457202"/>
              <a:gd name="connsiteY1" fmla="*/ 0 h 844061"/>
              <a:gd name="connsiteX2" fmla="*/ 448409 w 457202"/>
              <a:gd name="connsiteY2" fmla="*/ 826477 h 844061"/>
              <a:gd name="connsiteX3" fmla="*/ 0 w 457202"/>
              <a:gd name="connsiteY3" fmla="*/ 844061 h 844061"/>
              <a:gd name="connsiteX4" fmla="*/ 281356 w 457202"/>
              <a:gd name="connsiteY4" fmla="*/ 26375 h 844061"/>
              <a:gd name="connsiteX0" fmla="*/ 158264 w 334110"/>
              <a:gd name="connsiteY0" fmla="*/ 26375 h 844061"/>
              <a:gd name="connsiteX1" fmla="*/ 334110 w 334110"/>
              <a:gd name="connsiteY1" fmla="*/ 0 h 844061"/>
              <a:gd name="connsiteX2" fmla="*/ 325317 w 334110"/>
              <a:gd name="connsiteY2" fmla="*/ 826477 h 844061"/>
              <a:gd name="connsiteX3" fmla="*/ 0 w 334110"/>
              <a:gd name="connsiteY3" fmla="*/ 844061 h 844061"/>
              <a:gd name="connsiteX4" fmla="*/ 158264 w 334110"/>
              <a:gd name="connsiteY4" fmla="*/ 26375 h 844061"/>
              <a:gd name="connsiteX0" fmla="*/ 170790 w 346636"/>
              <a:gd name="connsiteY0" fmla="*/ 26375 h 831534"/>
              <a:gd name="connsiteX1" fmla="*/ 346636 w 346636"/>
              <a:gd name="connsiteY1" fmla="*/ 0 h 831534"/>
              <a:gd name="connsiteX2" fmla="*/ 337843 w 346636"/>
              <a:gd name="connsiteY2" fmla="*/ 826477 h 831534"/>
              <a:gd name="connsiteX3" fmla="*/ 0 w 346636"/>
              <a:gd name="connsiteY3" fmla="*/ 831534 h 831534"/>
              <a:gd name="connsiteX4" fmla="*/ 170790 w 346636"/>
              <a:gd name="connsiteY4" fmla="*/ 26375 h 831534"/>
              <a:gd name="connsiteX0" fmla="*/ 152001 w 346636"/>
              <a:gd name="connsiteY0" fmla="*/ 0 h 836474"/>
              <a:gd name="connsiteX1" fmla="*/ 346636 w 346636"/>
              <a:gd name="connsiteY1" fmla="*/ 4940 h 836474"/>
              <a:gd name="connsiteX2" fmla="*/ 337843 w 346636"/>
              <a:gd name="connsiteY2" fmla="*/ 831417 h 836474"/>
              <a:gd name="connsiteX3" fmla="*/ 0 w 346636"/>
              <a:gd name="connsiteY3" fmla="*/ 836474 h 836474"/>
              <a:gd name="connsiteX4" fmla="*/ 152001 w 346636"/>
              <a:gd name="connsiteY4" fmla="*/ 0 h 836474"/>
              <a:gd name="connsiteX0" fmla="*/ 145738 w 346636"/>
              <a:gd name="connsiteY0" fmla="*/ 176687 h 831534"/>
              <a:gd name="connsiteX1" fmla="*/ 346636 w 346636"/>
              <a:gd name="connsiteY1" fmla="*/ 0 h 831534"/>
              <a:gd name="connsiteX2" fmla="*/ 337843 w 346636"/>
              <a:gd name="connsiteY2" fmla="*/ 826477 h 831534"/>
              <a:gd name="connsiteX3" fmla="*/ 0 w 346636"/>
              <a:gd name="connsiteY3" fmla="*/ 831534 h 831534"/>
              <a:gd name="connsiteX4" fmla="*/ 145738 w 346636"/>
              <a:gd name="connsiteY4" fmla="*/ 176687 h 831534"/>
              <a:gd name="connsiteX0" fmla="*/ 145738 w 337843"/>
              <a:gd name="connsiteY0" fmla="*/ 120320 h 775167"/>
              <a:gd name="connsiteX1" fmla="*/ 334110 w 337843"/>
              <a:gd name="connsiteY1" fmla="*/ 0 h 775167"/>
              <a:gd name="connsiteX2" fmla="*/ 337843 w 337843"/>
              <a:gd name="connsiteY2" fmla="*/ 770110 h 775167"/>
              <a:gd name="connsiteX3" fmla="*/ 0 w 337843"/>
              <a:gd name="connsiteY3" fmla="*/ 775167 h 775167"/>
              <a:gd name="connsiteX4" fmla="*/ 145738 w 337843"/>
              <a:gd name="connsiteY4" fmla="*/ 120320 h 775167"/>
              <a:gd name="connsiteX0" fmla="*/ 145738 w 337843"/>
              <a:gd name="connsiteY0" fmla="*/ 164161 h 819008"/>
              <a:gd name="connsiteX1" fmla="*/ 334110 w 337843"/>
              <a:gd name="connsiteY1" fmla="*/ 0 h 819008"/>
              <a:gd name="connsiteX2" fmla="*/ 337843 w 337843"/>
              <a:gd name="connsiteY2" fmla="*/ 813951 h 819008"/>
              <a:gd name="connsiteX3" fmla="*/ 0 w 337843"/>
              <a:gd name="connsiteY3" fmla="*/ 819008 h 819008"/>
              <a:gd name="connsiteX4" fmla="*/ 145738 w 337843"/>
              <a:gd name="connsiteY4" fmla="*/ 164161 h 819008"/>
              <a:gd name="connsiteX0" fmla="*/ 189579 w 337843"/>
              <a:gd name="connsiteY0" fmla="*/ 0 h 823948"/>
              <a:gd name="connsiteX1" fmla="*/ 334110 w 337843"/>
              <a:gd name="connsiteY1" fmla="*/ 4940 h 823948"/>
              <a:gd name="connsiteX2" fmla="*/ 337843 w 337843"/>
              <a:gd name="connsiteY2" fmla="*/ 818891 h 823948"/>
              <a:gd name="connsiteX3" fmla="*/ 0 w 337843"/>
              <a:gd name="connsiteY3" fmla="*/ 823948 h 823948"/>
              <a:gd name="connsiteX4" fmla="*/ 189579 w 337843"/>
              <a:gd name="connsiteY4" fmla="*/ 0 h 823948"/>
              <a:gd name="connsiteX0" fmla="*/ 145738 w 294002"/>
              <a:gd name="connsiteY0" fmla="*/ 0 h 818891"/>
              <a:gd name="connsiteX1" fmla="*/ 290269 w 294002"/>
              <a:gd name="connsiteY1" fmla="*/ 4940 h 818891"/>
              <a:gd name="connsiteX2" fmla="*/ 294002 w 294002"/>
              <a:gd name="connsiteY2" fmla="*/ 818891 h 818891"/>
              <a:gd name="connsiteX3" fmla="*/ 0 w 294002"/>
              <a:gd name="connsiteY3" fmla="*/ 698688 h 818891"/>
              <a:gd name="connsiteX4" fmla="*/ 145738 w 294002"/>
              <a:gd name="connsiteY4" fmla="*/ 0 h 818891"/>
              <a:gd name="connsiteX0" fmla="*/ 164527 w 312791"/>
              <a:gd name="connsiteY0" fmla="*/ 0 h 836474"/>
              <a:gd name="connsiteX1" fmla="*/ 309058 w 312791"/>
              <a:gd name="connsiteY1" fmla="*/ 4940 h 836474"/>
              <a:gd name="connsiteX2" fmla="*/ 312791 w 312791"/>
              <a:gd name="connsiteY2" fmla="*/ 818891 h 836474"/>
              <a:gd name="connsiteX3" fmla="*/ 0 w 312791"/>
              <a:gd name="connsiteY3" fmla="*/ 836474 h 836474"/>
              <a:gd name="connsiteX4" fmla="*/ 164527 w 312791"/>
              <a:gd name="connsiteY4" fmla="*/ 0 h 836474"/>
              <a:gd name="connsiteX0" fmla="*/ 195842 w 344106"/>
              <a:gd name="connsiteY0" fmla="*/ 0 h 830210"/>
              <a:gd name="connsiteX1" fmla="*/ 340373 w 344106"/>
              <a:gd name="connsiteY1" fmla="*/ 4940 h 830210"/>
              <a:gd name="connsiteX2" fmla="*/ 344106 w 344106"/>
              <a:gd name="connsiteY2" fmla="*/ 818891 h 830210"/>
              <a:gd name="connsiteX3" fmla="*/ 0 w 344106"/>
              <a:gd name="connsiteY3" fmla="*/ 830210 h 830210"/>
              <a:gd name="connsiteX4" fmla="*/ 195842 w 344106"/>
              <a:gd name="connsiteY4" fmla="*/ 0 h 830210"/>
              <a:gd name="connsiteX0" fmla="*/ 178909 w 327173"/>
              <a:gd name="connsiteY0" fmla="*/ 0 h 818921"/>
              <a:gd name="connsiteX1" fmla="*/ 323440 w 327173"/>
              <a:gd name="connsiteY1" fmla="*/ 4940 h 818921"/>
              <a:gd name="connsiteX2" fmla="*/ 327173 w 327173"/>
              <a:gd name="connsiteY2" fmla="*/ 818891 h 818921"/>
              <a:gd name="connsiteX3" fmla="*/ 0 w 327173"/>
              <a:gd name="connsiteY3" fmla="*/ 818921 h 818921"/>
              <a:gd name="connsiteX4" fmla="*/ 178909 w 327173"/>
              <a:gd name="connsiteY4" fmla="*/ 0 h 818921"/>
              <a:gd name="connsiteX0" fmla="*/ 156607 w 327173"/>
              <a:gd name="connsiteY0" fmla="*/ 635 h 813981"/>
              <a:gd name="connsiteX1" fmla="*/ 323440 w 327173"/>
              <a:gd name="connsiteY1" fmla="*/ 0 h 813981"/>
              <a:gd name="connsiteX2" fmla="*/ 327173 w 327173"/>
              <a:gd name="connsiteY2" fmla="*/ 813951 h 813981"/>
              <a:gd name="connsiteX3" fmla="*/ 0 w 327173"/>
              <a:gd name="connsiteY3" fmla="*/ 813981 h 813981"/>
              <a:gd name="connsiteX4" fmla="*/ 156607 w 327173"/>
              <a:gd name="connsiteY4" fmla="*/ 635 h 813981"/>
              <a:gd name="connsiteX0" fmla="*/ 167758 w 338324"/>
              <a:gd name="connsiteY0" fmla="*/ 635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635 h 825132"/>
              <a:gd name="connsiteX0" fmla="*/ 167758 w 338324"/>
              <a:gd name="connsiteY0" fmla="*/ 11924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11924 h 825132"/>
              <a:gd name="connsiteX0" fmla="*/ 167758 w 340235"/>
              <a:gd name="connsiteY0" fmla="*/ 0 h 813208"/>
              <a:gd name="connsiteX1" fmla="*/ 340235 w 340235"/>
              <a:gd name="connsiteY1" fmla="*/ 21943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0 h 813208"/>
              <a:gd name="connsiteX1" fmla="*/ 340235 w 340235"/>
              <a:gd name="connsiteY1" fmla="*/ 5010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11924 h 808198"/>
              <a:gd name="connsiteX1" fmla="*/ 340235 w 340235"/>
              <a:gd name="connsiteY1" fmla="*/ 0 h 808198"/>
              <a:gd name="connsiteX2" fmla="*/ 338324 w 340235"/>
              <a:gd name="connsiteY2" fmla="*/ 797017 h 808198"/>
              <a:gd name="connsiteX3" fmla="*/ 0 w 340235"/>
              <a:gd name="connsiteY3" fmla="*/ 808198 h 808198"/>
              <a:gd name="connsiteX4" fmla="*/ 167758 w 340235"/>
              <a:gd name="connsiteY4" fmla="*/ 11924 h 808198"/>
              <a:gd name="connsiteX0" fmla="*/ 156469 w 340235"/>
              <a:gd name="connsiteY0" fmla="*/ 17568 h 808198"/>
              <a:gd name="connsiteX1" fmla="*/ 340235 w 340235"/>
              <a:gd name="connsiteY1" fmla="*/ 0 h 808198"/>
              <a:gd name="connsiteX2" fmla="*/ 338324 w 340235"/>
              <a:gd name="connsiteY2" fmla="*/ 797017 h 808198"/>
              <a:gd name="connsiteX3" fmla="*/ 0 w 340235"/>
              <a:gd name="connsiteY3" fmla="*/ 808198 h 808198"/>
              <a:gd name="connsiteX4" fmla="*/ 156469 w 340235"/>
              <a:gd name="connsiteY4" fmla="*/ 17568 h 808198"/>
              <a:gd name="connsiteX0" fmla="*/ 156469 w 345880"/>
              <a:gd name="connsiteY0" fmla="*/ 0 h 790630"/>
              <a:gd name="connsiteX1" fmla="*/ 345880 w 345880"/>
              <a:gd name="connsiteY1" fmla="*/ 10654 h 790630"/>
              <a:gd name="connsiteX2" fmla="*/ 338324 w 345880"/>
              <a:gd name="connsiteY2" fmla="*/ 779449 h 790630"/>
              <a:gd name="connsiteX3" fmla="*/ 0 w 345880"/>
              <a:gd name="connsiteY3" fmla="*/ 790630 h 790630"/>
              <a:gd name="connsiteX4" fmla="*/ 156469 w 345880"/>
              <a:gd name="connsiteY4" fmla="*/ 0 h 790630"/>
              <a:gd name="connsiteX0" fmla="*/ 156469 w 345880"/>
              <a:gd name="connsiteY0" fmla="*/ 11923 h 779976"/>
              <a:gd name="connsiteX1" fmla="*/ 345880 w 345880"/>
              <a:gd name="connsiteY1" fmla="*/ 0 h 779976"/>
              <a:gd name="connsiteX2" fmla="*/ 338324 w 345880"/>
              <a:gd name="connsiteY2" fmla="*/ 768795 h 779976"/>
              <a:gd name="connsiteX3" fmla="*/ 0 w 345880"/>
              <a:gd name="connsiteY3" fmla="*/ 779976 h 779976"/>
              <a:gd name="connsiteX4" fmla="*/ 156469 w 345880"/>
              <a:gd name="connsiteY4" fmla="*/ 11923 h 779976"/>
              <a:gd name="connsiteX0" fmla="*/ 156469 w 340235"/>
              <a:gd name="connsiteY0" fmla="*/ 0 h 768053"/>
              <a:gd name="connsiteX1" fmla="*/ 340235 w 340235"/>
              <a:gd name="connsiteY1" fmla="*/ 21944 h 768053"/>
              <a:gd name="connsiteX2" fmla="*/ 338324 w 340235"/>
              <a:gd name="connsiteY2" fmla="*/ 756872 h 768053"/>
              <a:gd name="connsiteX3" fmla="*/ 0 w 340235"/>
              <a:gd name="connsiteY3" fmla="*/ 768053 h 768053"/>
              <a:gd name="connsiteX4" fmla="*/ 156469 w 340235"/>
              <a:gd name="connsiteY4" fmla="*/ 0 h 768053"/>
              <a:gd name="connsiteX0" fmla="*/ 150825 w 340235"/>
              <a:gd name="connsiteY0" fmla="*/ 6279 h 746109"/>
              <a:gd name="connsiteX1" fmla="*/ 340235 w 340235"/>
              <a:gd name="connsiteY1" fmla="*/ 0 h 746109"/>
              <a:gd name="connsiteX2" fmla="*/ 338324 w 340235"/>
              <a:gd name="connsiteY2" fmla="*/ 734928 h 746109"/>
              <a:gd name="connsiteX3" fmla="*/ 0 w 340235"/>
              <a:gd name="connsiteY3" fmla="*/ 746109 h 746109"/>
              <a:gd name="connsiteX4" fmla="*/ 150825 w 340235"/>
              <a:gd name="connsiteY4" fmla="*/ 6279 h 746109"/>
              <a:gd name="connsiteX0" fmla="*/ 150825 w 340235"/>
              <a:gd name="connsiteY0" fmla="*/ 0 h 739830"/>
              <a:gd name="connsiteX1" fmla="*/ 340235 w 340235"/>
              <a:gd name="connsiteY1" fmla="*/ 10654 h 739830"/>
              <a:gd name="connsiteX2" fmla="*/ 338324 w 340235"/>
              <a:gd name="connsiteY2" fmla="*/ 728649 h 739830"/>
              <a:gd name="connsiteX3" fmla="*/ 0 w 340235"/>
              <a:gd name="connsiteY3" fmla="*/ 739830 h 739830"/>
              <a:gd name="connsiteX4" fmla="*/ 150825 w 340235"/>
              <a:gd name="connsiteY4" fmla="*/ 0 h 739830"/>
              <a:gd name="connsiteX0" fmla="*/ 154572 w 343982"/>
              <a:gd name="connsiteY0" fmla="*/ 0 h 739830"/>
              <a:gd name="connsiteX1" fmla="*/ 343982 w 343982"/>
              <a:gd name="connsiteY1" fmla="*/ 10654 h 739830"/>
              <a:gd name="connsiteX2" fmla="*/ 342071 w 343982"/>
              <a:gd name="connsiteY2" fmla="*/ 728649 h 739830"/>
              <a:gd name="connsiteX3" fmla="*/ 0 w 343982"/>
              <a:gd name="connsiteY3" fmla="*/ 739830 h 739830"/>
              <a:gd name="connsiteX4" fmla="*/ 154572 w 343982"/>
              <a:gd name="connsiteY4" fmla="*/ 0 h 73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82" h="739830">
                <a:moveTo>
                  <a:pt x="154572" y="0"/>
                </a:moveTo>
                <a:lnTo>
                  <a:pt x="343982" y="10654"/>
                </a:lnTo>
                <a:cubicBezTo>
                  <a:pt x="343982" y="292008"/>
                  <a:pt x="342071" y="447295"/>
                  <a:pt x="342071" y="728649"/>
                </a:cubicBezTo>
                <a:lnTo>
                  <a:pt x="0" y="739830"/>
                </a:lnTo>
                <a:lnTo>
                  <a:pt x="154572"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nvGrpSpPr>
          <p:cNvPr id="12" name="Group 11"/>
          <p:cNvGrpSpPr/>
          <p:nvPr/>
        </p:nvGrpSpPr>
        <p:grpSpPr>
          <a:xfrm>
            <a:off x="232936" y="6324600"/>
            <a:ext cx="7001728" cy="458755"/>
            <a:chOff x="232936" y="6324600"/>
            <a:chExt cx="7001728" cy="458755"/>
          </a:xfrm>
        </p:grpSpPr>
        <p:sp>
          <p:nvSpPr>
            <p:cNvPr id="13" name="TextBox 12"/>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3138024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dirty="0" smtClean="0"/>
              <a:t>GenerationRx.org  </a:t>
            </a:r>
            <a:fld id="{A9D08C3E-74CE-4F95-B426-E90F7E2ED6EF}" type="slidenum">
              <a:rPr lang="en-US" smtClean="0"/>
              <a:pPr/>
              <a:t>12</a:t>
            </a:fld>
            <a:endParaRPr lang="en-US" dirty="0"/>
          </a:p>
        </p:txBody>
      </p:sp>
      <p:sp>
        <p:nvSpPr>
          <p:cNvPr id="7" name="TextBox 6"/>
          <p:cNvSpPr txBox="1"/>
          <p:nvPr/>
        </p:nvSpPr>
        <p:spPr>
          <a:xfrm>
            <a:off x="406400" y="358551"/>
            <a:ext cx="8432800" cy="1938992"/>
          </a:xfrm>
          <a:prstGeom prst="rect">
            <a:avLst/>
          </a:prstGeom>
          <a:noFill/>
        </p:spPr>
        <p:txBody>
          <a:bodyPr wrap="square" rtlCol="0">
            <a:spAutoFit/>
          </a:bodyPr>
          <a:lstStyle/>
          <a:p>
            <a:r>
              <a:rPr lang="en-US" sz="4000" dirty="0" smtClean="0">
                <a:solidFill>
                  <a:srgbClr val="36647E"/>
                </a:solidFill>
                <a:latin typeface="Arial" panose="020B0604020202020204" pitchFamily="34" charset="0"/>
                <a:cs typeface="Arial" panose="020B0604020202020204" pitchFamily="34" charset="0"/>
              </a:rPr>
              <a:t>Some individuals who misuse prescription opioids transition to using heroin…</a:t>
            </a:r>
            <a:endParaRPr lang="en-US" sz="4000" b="1" dirty="0">
              <a:solidFill>
                <a:srgbClr val="00B0F0"/>
              </a:solidFill>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5465"/>
          <a:stretch/>
        </p:blipFill>
        <p:spPr>
          <a:xfrm>
            <a:off x="685800" y="2635272"/>
            <a:ext cx="5620512" cy="2535415"/>
          </a:xfrm>
          <a:prstGeom prst="rect">
            <a:avLst/>
          </a:prstGeom>
        </p:spPr>
      </p:pic>
      <p:sp>
        <p:nvSpPr>
          <p:cNvPr id="8" name="Rounded Rectangular Callout 7"/>
          <p:cNvSpPr/>
          <p:nvPr/>
        </p:nvSpPr>
        <p:spPr>
          <a:xfrm>
            <a:off x="5715000" y="2112992"/>
            <a:ext cx="3048000" cy="914400"/>
          </a:xfrm>
          <a:prstGeom prst="wedgeRoundRectCallout">
            <a:avLst>
              <a:gd name="adj1" fmla="val -37192"/>
              <a:gd name="adj2" fmla="val 80367"/>
              <a:gd name="adj3" fmla="val 16667"/>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lumMod val="65000"/>
                    <a:lumOff val="35000"/>
                  </a:schemeClr>
                </a:solidFill>
                <a:latin typeface="Arial" panose="020B0604020202020204" pitchFamily="34" charset="0"/>
                <a:cs typeface="Arial" panose="020B0604020202020204" pitchFamily="34" charset="0"/>
              </a:rPr>
              <a:t>Drugs with </a:t>
            </a:r>
            <a:r>
              <a:rPr lang="en-US" b="1" dirty="0" smtClean="0">
                <a:solidFill>
                  <a:srgbClr val="00B0F0"/>
                </a:solidFill>
                <a:latin typeface="Arial" panose="020B0604020202020204" pitchFamily="34" charset="0"/>
                <a:cs typeface="Arial" panose="020B0604020202020204" pitchFamily="34" charset="0"/>
              </a:rPr>
              <a:t>similar chemistry</a:t>
            </a:r>
            <a:r>
              <a:rPr lang="en-US" dirty="0" smtClean="0">
                <a:solidFill>
                  <a:schemeClr val="tx1">
                    <a:lumMod val="65000"/>
                    <a:lumOff val="35000"/>
                  </a:schemeClr>
                </a:solidFill>
                <a:latin typeface="Arial" panose="020B0604020202020204" pitchFamily="34" charset="0"/>
                <a:cs typeface="Arial" panose="020B0604020202020204" pitchFamily="34" charset="0"/>
              </a:rPr>
              <a:t> produce </a:t>
            </a:r>
            <a:r>
              <a:rPr lang="en-US" b="1" dirty="0" smtClean="0">
                <a:solidFill>
                  <a:srgbClr val="00B0F0"/>
                </a:solidFill>
                <a:latin typeface="Arial" panose="020B0604020202020204" pitchFamily="34" charset="0"/>
                <a:cs typeface="Arial" panose="020B0604020202020204" pitchFamily="34" charset="0"/>
              </a:rPr>
              <a:t>similar effects </a:t>
            </a:r>
            <a:r>
              <a:rPr lang="en-US" dirty="0" smtClean="0">
                <a:solidFill>
                  <a:schemeClr val="tx1">
                    <a:lumMod val="65000"/>
                    <a:lumOff val="35000"/>
                  </a:schemeClr>
                </a:solidFill>
                <a:latin typeface="Arial" panose="020B0604020202020204" pitchFamily="34" charset="0"/>
                <a:cs typeface="Arial" panose="020B0604020202020204" pitchFamily="34" charset="0"/>
              </a:rPr>
              <a:t>in the body…</a:t>
            </a:r>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TextBox 4"/>
          <p:cNvSpPr txBox="1"/>
          <p:nvPr/>
        </p:nvSpPr>
        <p:spPr>
          <a:xfrm>
            <a:off x="1066800" y="5277583"/>
            <a:ext cx="1859805" cy="461665"/>
          </a:xfrm>
          <a:prstGeom prst="rect">
            <a:avLst/>
          </a:prstGeom>
          <a:noFill/>
        </p:spPr>
        <p:txBody>
          <a:bodyPr wrap="none" rtlCol="0">
            <a:spAutoFit/>
          </a:bodyPr>
          <a:lstStyle/>
          <a:p>
            <a:r>
              <a:rPr lang="en-US" sz="2400" b="1" dirty="0" smtClean="0">
                <a:solidFill>
                  <a:srgbClr val="305480"/>
                </a:solidFill>
                <a:latin typeface="Arial" panose="020B0604020202020204" pitchFamily="34" charset="0"/>
                <a:cs typeface="Arial" panose="020B0604020202020204" pitchFamily="34" charset="0"/>
              </a:rPr>
              <a:t>Oxycodone</a:t>
            </a:r>
            <a:endParaRPr lang="en-US" sz="2400" b="1" dirty="0">
              <a:solidFill>
                <a:srgbClr val="305480"/>
              </a:solidFill>
              <a:latin typeface="Arial" panose="020B0604020202020204" pitchFamily="34" charset="0"/>
              <a:cs typeface="Arial" panose="020B0604020202020204" pitchFamily="34" charset="0"/>
            </a:endParaRPr>
          </a:p>
        </p:txBody>
      </p:sp>
      <p:sp>
        <p:nvSpPr>
          <p:cNvPr id="9" name="TextBox 8"/>
          <p:cNvSpPr txBox="1"/>
          <p:nvPr/>
        </p:nvSpPr>
        <p:spPr>
          <a:xfrm>
            <a:off x="4343400" y="5277583"/>
            <a:ext cx="1159292" cy="461665"/>
          </a:xfrm>
          <a:prstGeom prst="rect">
            <a:avLst/>
          </a:prstGeom>
          <a:noFill/>
        </p:spPr>
        <p:txBody>
          <a:bodyPr wrap="none" rtlCol="0">
            <a:spAutoFit/>
          </a:bodyPr>
          <a:lstStyle/>
          <a:p>
            <a:r>
              <a:rPr lang="en-US" sz="2400" b="1" dirty="0" smtClean="0">
                <a:solidFill>
                  <a:srgbClr val="FFC000"/>
                </a:solidFill>
                <a:latin typeface="Arial" panose="020B0604020202020204" pitchFamily="34" charset="0"/>
                <a:cs typeface="Arial" panose="020B0604020202020204" pitchFamily="34" charset="0"/>
              </a:rPr>
              <a:t>Heroin</a:t>
            </a:r>
            <a:endParaRPr lang="en-US" sz="2400" b="1" dirty="0">
              <a:solidFill>
                <a:srgbClr val="FFC000"/>
              </a:solidFill>
              <a:latin typeface="Arial" panose="020B0604020202020204" pitchFamily="34" charset="0"/>
              <a:cs typeface="Arial" panose="020B0604020202020204" pitchFamily="34" charset="0"/>
            </a:endParaRPr>
          </a:p>
        </p:txBody>
      </p:sp>
      <p:grpSp>
        <p:nvGrpSpPr>
          <p:cNvPr id="11" name="Group 10"/>
          <p:cNvGrpSpPr/>
          <p:nvPr/>
        </p:nvGrpSpPr>
        <p:grpSpPr>
          <a:xfrm>
            <a:off x="232936" y="6324600"/>
            <a:ext cx="7001728" cy="458755"/>
            <a:chOff x="232936" y="6324600"/>
            <a:chExt cx="7001728" cy="458755"/>
          </a:xfrm>
        </p:grpSpPr>
        <p:sp>
          <p:nvSpPr>
            <p:cNvPr id="12" name="TextBox 11"/>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955158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solidFill>
                  <a:prstClr val="white"/>
                </a:solidFill>
              </a:rPr>
              <a:t>GenerationRx.org</a:t>
            </a:r>
            <a:r>
              <a:rPr lang="en-US" dirty="0" smtClean="0">
                <a:solidFill>
                  <a:prstClr val="white"/>
                </a:solidFill>
              </a:rPr>
              <a:t>  12</a:t>
            </a:r>
            <a:endParaRPr lang="en-US" dirty="0">
              <a:solidFill>
                <a:prstClr val="white"/>
              </a:solidFill>
            </a:endParaRPr>
          </a:p>
        </p:txBody>
      </p:sp>
      <p:sp>
        <p:nvSpPr>
          <p:cNvPr id="7" name="Content Placeholder 6"/>
          <p:cNvSpPr txBox="1">
            <a:spLocks/>
          </p:cNvSpPr>
          <p:nvPr/>
        </p:nvSpPr>
        <p:spPr>
          <a:xfrm>
            <a:off x="533400" y="2825571"/>
            <a:ext cx="8001000" cy="3124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sz="2400" dirty="0" smtClean="0">
                <a:solidFill>
                  <a:srgbClr val="7F7F7F"/>
                </a:solidFill>
                <a:latin typeface="Arial"/>
                <a:cs typeface="Arial"/>
              </a:rPr>
              <a:t>Am I putting myself at risk if I take prescription opioids and drink alcohol at the same time?</a:t>
            </a:r>
            <a:endParaRPr lang="en-US" sz="2400" dirty="0">
              <a:solidFill>
                <a:srgbClr val="7F7F7F"/>
              </a:solidFill>
              <a:latin typeface="Arial"/>
              <a:cs typeface="Arial"/>
            </a:endParaRPr>
          </a:p>
          <a:p>
            <a:pPr marL="514350" indent="-514350">
              <a:buFont typeface="+mj-lt"/>
              <a:buAutoNum type="arabicPeriod"/>
            </a:pPr>
            <a:r>
              <a:rPr lang="en-US" sz="2400" dirty="0" smtClean="0">
                <a:solidFill>
                  <a:srgbClr val="7F7F7F"/>
                </a:solidFill>
                <a:latin typeface="Arial"/>
                <a:cs typeface="Arial"/>
              </a:rPr>
              <a:t>Is a transition to using heroin common for those who misuse prescription opioids?</a:t>
            </a:r>
          </a:p>
          <a:p>
            <a:pPr marL="514350" indent="-514350">
              <a:buFont typeface="+mj-lt"/>
              <a:buAutoNum type="arabicPeriod"/>
            </a:pPr>
            <a:r>
              <a:rPr lang="en-US" sz="2400" dirty="0" smtClean="0">
                <a:solidFill>
                  <a:srgbClr val="7F7F7F"/>
                </a:solidFill>
                <a:latin typeface="Arial"/>
                <a:cs typeface="Arial"/>
              </a:rPr>
              <a:t>What other problems may arise from misusing          prescription opioids?</a:t>
            </a:r>
          </a:p>
          <a:p>
            <a:pPr marL="514350" indent="-514350">
              <a:buFont typeface="+mj-lt"/>
              <a:buAutoNum type="arabicPeriod"/>
            </a:pPr>
            <a:endParaRPr lang="en-US" sz="2400" dirty="0">
              <a:solidFill>
                <a:schemeClr val="tx1">
                  <a:lumMod val="65000"/>
                  <a:lumOff val="35000"/>
                </a:schemeClr>
              </a:solidFill>
            </a:endParaRPr>
          </a:p>
        </p:txBody>
      </p:sp>
      <p:sp>
        <p:nvSpPr>
          <p:cNvPr id="9" name="TextBox 8"/>
          <p:cNvSpPr txBox="1"/>
          <p:nvPr/>
        </p:nvSpPr>
        <p:spPr>
          <a:xfrm>
            <a:off x="533400" y="2130474"/>
            <a:ext cx="4439036" cy="523220"/>
          </a:xfrm>
          <a:prstGeom prst="rect">
            <a:avLst/>
          </a:prstGeom>
          <a:noFill/>
        </p:spPr>
        <p:txBody>
          <a:bodyPr wrap="none" rtlCol="0">
            <a:spAutoFit/>
          </a:bodyPr>
          <a:lstStyle/>
          <a:p>
            <a:r>
              <a:rPr lang="en-US" sz="2800" b="1" dirty="0" smtClean="0">
                <a:solidFill>
                  <a:srgbClr val="00B0F0"/>
                </a:solidFill>
                <a:latin typeface="Arial" panose="020B0604020202020204" pitchFamily="34" charset="0"/>
                <a:cs typeface="Arial" panose="020B0604020202020204" pitchFamily="34" charset="0"/>
              </a:rPr>
              <a:t>Discuss in small groups:</a:t>
            </a:r>
            <a:endParaRPr lang="en-US" sz="2800" b="1" dirty="0">
              <a:solidFill>
                <a:srgbClr val="00B0F0"/>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85810" y="0"/>
            <a:ext cx="3746246" cy="2495423"/>
          </a:xfrm>
          <a:prstGeom prst="rect">
            <a:avLst/>
          </a:prstGeom>
        </p:spPr>
      </p:pic>
      <p:sp>
        <p:nvSpPr>
          <p:cNvPr id="17" name="Rectangle 4"/>
          <p:cNvSpPr/>
          <p:nvPr/>
        </p:nvSpPr>
        <p:spPr>
          <a:xfrm>
            <a:off x="350" y="685800"/>
            <a:ext cx="5771383" cy="1362808"/>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00427"/>
              <a:gd name="connsiteY0" fmla="*/ 0 h 1362808"/>
              <a:gd name="connsiteX1" fmla="*/ 5800427 w 5800427"/>
              <a:gd name="connsiteY1" fmla="*/ 119944 h 1362808"/>
              <a:gd name="connsiteX2" fmla="*/ 5565531 w 5800427"/>
              <a:gd name="connsiteY2" fmla="*/ 1134209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59886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469575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42953 w 5800427"/>
              <a:gd name="connsiteY2" fmla="*/ 1151143 h 1362808"/>
              <a:gd name="connsiteX3" fmla="*/ 0 w 5800427"/>
              <a:gd name="connsiteY3" fmla="*/ 1362808 h 1362808"/>
              <a:gd name="connsiteX4" fmla="*/ 8793 w 5800427"/>
              <a:gd name="connsiteY4" fmla="*/ 0 h 1362808"/>
              <a:gd name="connsiteX0" fmla="*/ 8793 w 5732694"/>
              <a:gd name="connsiteY0" fmla="*/ 0 h 1362808"/>
              <a:gd name="connsiteX1" fmla="*/ 5732694 w 5732694"/>
              <a:gd name="connsiteY1" fmla="*/ 125588 h 1362808"/>
              <a:gd name="connsiteX2" fmla="*/ 5542953 w 5732694"/>
              <a:gd name="connsiteY2" fmla="*/ 1151143 h 1362808"/>
              <a:gd name="connsiteX3" fmla="*/ 0 w 5732694"/>
              <a:gd name="connsiteY3" fmla="*/ 1362808 h 1362808"/>
              <a:gd name="connsiteX4" fmla="*/ 8793 w 5732694"/>
              <a:gd name="connsiteY4" fmla="*/ 0 h 1362808"/>
              <a:gd name="connsiteX0" fmla="*/ 8793 w 5783494"/>
              <a:gd name="connsiteY0" fmla="*/ 0 h 1362808"/>
              <a:gd name="connsiteX1" fmla="*/ 5783494 w 5783494"/>
              <a:gd name="connsiteY1" fmla="*/ 131232 h 1362808"/>
              <a:gd name="connsiteX2" fmla="*/ 5542953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452119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524787 w 5783494"/>
              <a:gd name="connsiteY2" fmla="*/ 1151143 h 1362808"/>
              <a:gd name="connsiteX3" fmla="*/ 0 w 5783494"/>
              <a:gd name="connsiteY3" fmla="*/ 1362808 h 1362808"/>
              <a:gd name="connsiteX4" fmla="*/ 8793 w 5783494"/>
              <a:gd name="connsiteY4" fmla="*/ 0 h 1362808"/>
              <a:gd name="connsiteX0" fmla="*/ 8793 w 5710827"/>
              <a:gd name="connsiteY0" fmla="*/ 0 h 1362808"/>
              <a:gd name="connsiteX1" fmla="*/ 5710827 w 5710827"/>
              <a:gd name="connsiteY1" fmla="*/ 131232 h 1362808"/>
              <a:gd name="connsiteX2" fmla="*/ 5524787 w 5710827"/>
              <a:gd name="connsiteY2" fmla="*/ 1151143 h 1362808"/>
              <a:gd name="connsiteX3" fmla="*/ 0 w 5710827"/>
              <a:gd name="connsiteY3" fmla="*/ 1362808 h 1362808"/>
              <a:gd name="connsiteX4" fmla="*/ 8793 w 5710827"/>
              <a:gd name="connsiteY4" fmla="*/ 0 h 1362808"/>
              <a:gd name="connsiteX0" fmla="*/ 8793 w 5771383"/>
              <a:gd name="connsiteY0" fmla="*/ 0 h 1362808"/>
              <a:gd name="connsiteX1" fmla="*/ 5771383 w 5771383"/>
              <a:gd name="connsiteY1" fmla="*/ 137288 h 1362808"/>
              <a:gd name="connsiteX2" fmla="*/ 5524787 w 5771383"/>
              <a:gd name="connsiteY2" fmla="*/ 1151143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419279 w 5771383"/>
              <a:gd name="connsiteY2" fmla="*/ 1155051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532602 w 5771383"/>
              <a:gd name="connsiteY2" fmla="*/ 1151144 h 1362808"/>
              <a:gd name="connsiteX3" fmla="*/ 0 w 5771383"/>
              <a:gd name="connsiteY3" fmla="*/ 1362808 h 1362808"/>
              <a:gd name="connsiteX4" fmla="*/ 8793 w 5771383"/>
              <a:gd name="connsiteY4" fmla="*/ 0 h 136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1383" h="1362808">
                <a:moveTo>
                  <a:pt x="8793" y="0"/>
                </a:moveTo>
                <a:lnTo>
                  <a:pt x="5771383" y="137288"/>
                </a:lnTo>
                <a:lnTo>
                  <a:pt x="5532602" y="1151144"/>
                </a:lnTo>
                <a:lnTo>
                  <a:pt x="0" y="1362808"/>
                </a:lnTo>
                <a:lnTo>
                  <a:pt x="8793"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2"/>
          <p:cNvSpPr txBox="1">
            <a:spLocks/>
          </p:cNvSpPr>
          <p:nvPr/>
        </p:nvSpPr>
        <p:spPr>
          <a:xfrm>
            <a:off x="381000" y="1066800"/>
            <a:ext cx="4988209"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smtClean="0">
                <a:solidFill>
                  <a:srgbClr val="92D050"/>
                </a:solidFill>
                <a:latin typeface="Arial"/>
                <a:cs typeface="Arial"/>
              </a:rPr>
              <a:t>Module 1:</a:t>
            </a:r>
            <a:br>
              <a:rPr lang="en-US" b="1" smtClean="0">
                <a:solidFill>
                  <a:srgbClr val="92D050"/>
                </a:solidFill>
                <a:latin typeface="Arial"/>
                <a:cs typeface="Arial"/>
              </a:rPr>
            </a:br>
            <a:r>
              <a:rPr lang="en-US" b="1" smtClean="0">
                <a:solidFill>
                  <a:srgbClr val="92D050"/>
                </a:solidFill>
                <a:latin typeface="Arial"/>
                <a:cs typeface="Arial"/>
              </a:rPr>
              <a:t/>
            </a:r>
            <a:br>
              <a:rPr lang="en-US" b="1" smtClean="0">
                <a:solidFill>
                  <a:srgbClr val="92D050"/>
                </a:solidFill>
                <a:latin typeface="Arial"/>
                <a:cs typeface="Arial"/>
              </a:rPr>
            </a:br>
            <a:endParaRPr lang="en-US" b="1" dirty="0">
              <a:solidFill>
                <a:srgbClr val="92D050"/>
              </a:solidFill>
              <a:latin typeface="Arial"/>
              <a:cs typeface="Arial"/>
            </a:endParaRPr>
          </a:p>
        </p:txBody>
      </p:sp>
      <p:sp>
        <p:nvSpPr>
          <p:cNvPr id="19" name="Rectangle 4"/>
          <p:cNvSpPr/>
          <p:nvPr/>
        </p:nvSpPr>
        <p:spPr>
          <a:xfrm>
            <a:off x="8802281" y="869585"/>
            <a:ext cx="343982" cy="739830"/>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8801101"/>
              <a:gd name="connsiteY0" fmla="*/ 0 h 1362808"/>
              <a:gd name="connsiteX1" fmla="*/ 8801101 w 8801101"/>
              <a:gd name="connsiteY1" fmla="*/ 158262 h 1362808"/>
              <a:gd name="connsiteX2" fmla="*/ 5565531 w 8801101"/>
              <a:gd name="connsiteY2" fmla="*/ 1134209 h 1362808"/>
              <a:gd name="connsiteX3" fmla="*/ 0 w 8801101"/>
              <a:gd name="connsiteY3" fmla="*/ 1362808 h 1362808"/>
              <a:gd name="connsiteX4" fmla="*/ 8793 w 8801101"/>
              <a:gd name="connsiteY4" fmla="*/ 0 h 1362808"/>
              <a:gd name="connsiteX0" fmla="*/ 8793 w 8801101"/>
              <a:gd name="connsiteY0" fmla="*/ 0 h 1362808"/>
              <a:gd name="connsiteX1" fmla="*/ 8801101 w 8801101"/>
              <a:gd name="connsiteY1" fmla="*/ 158262 h 1362808"/>
              <a:gd name="connsiteX2" fmla="*/ 8801100 w 8801101"/>
              <a:gd name="connsiteY2" fmla="*/ 1002324 h 1362808"/>
              <a:gd name="connsiteX3" fmla="*/ 0 w 8801101"/>
              <a:gd name="connsiteY3" fmla="*/ 1362808 h 1362808"/>
              <a:gd name="connsiteX4" fmla="*/ 8793 w 8801101"/>
              <a:gd name="connsiteY4" fmla="*/ 0 h 1362808"/>
              <a:gd name="connsiteX0" fmla="*/ 7069016 w 8801101"/>
              <a:gd name="connsiteY0" fmla="*/ 0 h 1230924"/>
              <a:gd name="connsiteX1" fmla="*/ 8801101 w 8801101"/>
              <a:gd name="connsiteY1" fmla="*/ 26378 h 1230924"/>
              <a:gd name="connsiteX2" fmla="*/ 8801100 w 8801101"/>
              <a:gd name="connsiteY2" fmla="*/ 870440 h 1230924"/>
              <a:gd name="connsiteX3" fmla="*/ 0 w 8801101"/>
              <a:gd name="connsiteY3" fmla="*/ 1230924 h 1230924"/>
              <a:gd name="connsiteX4" fmla="*/ 7069016 w 8801101"/>
              <a:gd name="connsiteY4" fmla="*/ 0 h 1230924"/>
              <a:gd name="connsiteX0" fmla="*/ 167055 w 1899140"/>
              <a:gd name="connsiteY0" fmla="*/ 0 h 958362"/>
              <a:gd name="connsiteX1" fmla="*/ 1899140 w 1899140"/>
              <a:gd name="connsiteY1" fmla="*/ 26378 h 958362"/>
              <a:gd name="connsiteX2" fmla="*/ 1899139 w 1899140"/>
              <a:gd name="connsiteY2" fmla="*/ 870440 h 958362"/>
              <a:gd name="connsiteX3" fmla="*/ 0 w 1899140"/>
              <a:gd name="connsiteY3" fmla="*/ 958362 h 958362"/>
              <a:gd name="connsiteX4" fmla="*/ 167055 w 1899140"/>
              <a:gd name="connsiteY4" fmla="*/ 0 h 958362"/>
              <a:gd name="connsiteX0" fmla="*/ 1626578 w 1899140"/>
              <a:gd name="connsiteY0" fmla="*/ 0 h 931986"/>
              <a:gd name="connsiteX1" fmla="*/ 1899140 w 1899140"/>
              <a:gd name="connsiteY1" fmla="*/ 2 h 931986"/>
              <a:gd name="connsiteX2" fmla="*/ 1899139 w 1899140"/>
              <a:gd name="connsiteY2" fmla="*/ 844064 h 931986"/>
              <a:gd name="connsiteX3" fmla="*/ 0 w 1899140"/>
              <a:gd name="connsiteY3" fmla="*/ 931986 h 931986"/>
              <a:gd name="connsiteX4" fmla="*/ 1626578 w 1899140"/>
              <a:gd name="connsiteY4" fmla="*/ 0 h 931986"/>
              <a:gd name="connsiteX0" fmla="*/ 272563 w 545125"/>
              <a:gd name="connsiteY0" fmla="*/ 0 h 870440"/>
              <a:gd name="connsiteX1" fmla="*/ 545125 w 545125"/>
              <a:gd name="connsiteY1" fmla="*/ 2 h 870440"/>
              <a:gd name="connsiteX2" fmla="*/ 545124 w 545125"/>
              <a:gd name="connsiteY2" fmla="*/ 844064 h 870440"/>
              <a:gd name="connsiteX3" fmla="*/ 0 w 545125"/>
              <a:gd name="connsiteY3" fmla="*/ 870440 h 870440"/>
              <a:gd name="connsiteX4" fmla="*/ 272563 w 545125"/>
              <a:gd name="connsiteY4" fmla="*/ 0 h 870440"/>
              <a:gd name="connsiteX0" fmla="*/ 202224 w 474786"/>
              <a:gd name="connsiteY0" fmla="*/ 0 h 844064"/>
              <a:gd name="connsiteX1" fmla="*/ 474786 w 474786"/>
              <a:gd name="connsiteY1" fmla="*/ 2 h 844064"/>
              <a:gd name="connsiteX2" fmla="*/ 474785 w 474786"/>
              <a:gd name="connsiteY2" fmla="*/ 844064 h 844064"/>
              <a:gd name="connsiteX3" fmla="*/ 0 w 474786"/>
              <a:gd name="connsiteY3" fmla="*/ 729763 h 844064"/>
              <a:gd name="connsiteX4" fmla="*/ 202224 w 474786"/>
              <a:gd name="connsiteY4" fmla="*/ 0 h 844064"/>
              <a:gd name="connsiteX0" fmla="*/ 395655 w 668217"/>
              <a:gd name="connsiteY0" fmla="*/ 0 h 844064"/>
              <a:gd name="connsiteX1" fmla="*/ 668217 w 668217"/>
              <a:gd name="connsiteY1" fmla="*/ 2 h 844064"/>
              <a:gd name="connsiteX2" fmla="*/ 668216 w 668217"/>
              <a:gd name="connsiteY2" fmla="*/ 844064 h 844064"/>
              <a:gd name="connsiteX3" fmla="*/ 0 w 668217"/>
              <a:gd name="connsiteY3" fmla="*/ 553917 h 844064"/>
              <a:gd name="connsiteX4" fmla="*/ 395655 w 668217"/>
              <a:gd name="connsiteY4" fmla="*/ 0 h 844064"/>
              <a:gd name="connsiteX0" fmla="*/ 395655 w 668217"/>
              <a:gd name="connsiteY0" fmla="*/ 0 h 703387"/>
              <a:gd name="connsiteX1" fmla="*/ 668217 w 668217"/>
              <a:gd name="connsiteY1" fmla="*/ 2 h 703387"/>
              <a:gd name="connsiteX2" fmla="*/ 659424 w 668217"/>
              <a:gd name="connsiteY2" fmla="*/ 703387 h 703387"/>
              <a:gd name="connsiteX3" fmla="*/ 0 w 668217"/>
              <a:gd name="connsiteY3" fmla="*/ 553917 h 703387"/>
              <a:gd name="connsiteX4" fmla="*/ 395655 w 668217"/>
              <a:gd name="connsiteY4" fmla="*/ 0 h 703387"/>
              <a:gd name="connsiteX0" fmla="*/ 395655 w 668217"/>
              <a:gd name="connsiteY0" fmla="*/ 0 h 826479"/>
              <a:gd name="connsiteX1" fmla="*/ 668217 w 668217"/>
              <a:gd name="connsiteY1" fmla="*/ 2 h 826479"/>
              <a:gd name="connsiteX2" fmla="*/ 659424 w 668217"/>
              <a:gd name="connsiteY2" fmla="*/ 826479 h 826479"/>
              <a:gd name="connsiteX3" fmla="*/ 0 w 668217"/>
              <a:gd name="connsiteY3" fmla="*/ 553917 h 826479"/>
              <a:gd name="connsiteX4" fmla="*/ 395655 w 668217"/>
              <a:gd name="connsiteY4" fmla="*/ 0 h 826479"/>
              <a:gd name="connsiteX0" fmla="*/ 184640 w 457202"/>
              <a:gd name="connsiteY0" fmla="*/ 0 h 844063"/>
              <a:gd name="connsiteX1" fmla="*/ 457202 w 457202"/>
              <a:gd name="connsiteY1" fmla="*/ 2 h 844063"/>
              <a:gd name="connsiteX2" fmla="*/ 448409 w 457202"/>
              <a:gd name="connsiteY2" fmla="*/ 826479 h 844063"/>
              <a:gd name="connsiteX3" fmla="*/ 0 w 457202"/>
              <a:gd name="connsiteY3" fmla="*/ 844063 h 844063"/>
              <a:gd name="connsiteX4" fmla="*/ 184640 w 457202"/>
              <a:gd name="connsiteY4" fmla="*/ 0 h 844063"/>
              <a:gd name="connsiteX0" fmla="*/ 272563 w 457202"/>
              <a:gd name="connsiteY0" fmla="*/ 193429 h 844061"/>
              <a:gd name="connsiteX1" fmla="*/ 457202 w 457202"/>
              <a:gd name="connsiteY1" fmla="*/ 0 h 844061"/>
              <a:gd name="connsiteX2" fmla="*/ 448409 w 457202"/>
              <a:gd name="connsiteY2" fmla="*/ 826477 h 844061"/>
              <a:gd name="connsiteX3" fmla="*/ 0 w 457202"/>
              <a:gd name="connsiteY3" fmla="*/ 844061 h 844061"/>
              <a:gd name="connsiteX4" fmla="*/ 272563 w 457202"/>
              <a:gd name="connsiteY4" fmla="*/ 193429 h 844061"/>
              <a:gd name="connsiteX0" fmla="*/ 281356 w 457202"/>
              <a:gd name="connsiteY0" fmla="*/ 26375 h 844061"/>
              <a:gd name="connsiteX1" fmla="*/ 457202 w 457202"/>
              <a:gd name="connsiteY1" fmla="*/ 0 h 844061"/>
              <a:gd name="connsiteX2" fmla="*/ 448409 w 457202"/>
              <a:gd name="connsiteY2" fmla="*/ 826477 h 844061"/>
              <a:gd name="connsiteX3" fmla="*/ 0 w 457202"/>
              <a:gd name="connsiteY3" fmla="*/ 844061 h 844061"/>
              <a:gd name="connsiteX4" fmla="*/ 281356 w 457202"/>
              <a:gd name="connsiteY4" fmla="*/ 26375 h 844061"/>
              <a:gd name="connsiteX0" fmla="*/ 158264 w 334110"/>
              <a:gd name="connsiteY0" fmla="*/ 26375 h 844061"/>
              <a:gd name="connsiteX1" fmla="*/ 334110 w 334110"/>
              <a:gd name="connsiteY1" fmla="*/ 0 h 844061"/>
              <a:gd name="connsiteX2" fmla="*/ 325317 w 334110"/>
              <a:gd name="connsiteY2" fmla="*/ 826477 h 844061"/>
              <a:gd name="connsiteX3" fmla="*/ 0 w 334110"/>
              <a:gd name="connsiteY3" fmla="*/ 844061 h 844061"/>
              <a:gd name="connsiteX4" fmla="*/ 158264 w 334110"/>
              <a:gd name="connsiteY4" fmla="*/ 26375 h 844061"/>
              <a:gd name="connsiteX0" fmla="*/ 170790 w 346636"/>
              <a:gd name="connsiteY0" fmla="*/ 26375 h 831534"/>
              <a:gd name="connsiteX1" fmla="*/ 346636 w 346636"/>
              <a:gd name="connsiteY1" fmla="*/ 0 h 831534"/>
              <a:gd name="connsiteX2" fmla="*/ 337843 w 346636"/>
              <a:gd name="connsiteY2" fmla="*/ 826477 h 831534"/>
              <a:gd name="connsiteX3" fmla="*/ 0 w 346636"/>
              <a:gd name="connsiteY3" fmla="*/ 831534 h 831534"/>
              <a:gd name="connsiteX4" fmla="*/ 170790 w 346636"/>
              <a:gd name="connsiteY4" fmla="*/ 26375 h 831534"/>
              <a:gd name="connsiteX0" fmla="*/ 152001 w 346636"/>
              <a:gd name="connsiteY0" fmla="*/ 0 h 836474"/>
              <a:gd name="connsiteX1" fmla="*/ 346636 w 346636"/>
              <a:gd name="connsiteY1" fmla="*/ 4940 h 836474"/>
              <a:gd name="connsiteX2" fmla="*/ 337843 w 346636"/>
              <a:gd name="connsiteY2" fmla="*/ 831417 h 836474"/>
              <a:gd name="connsiteX3" fmla="*/ 0 w 346636"/>
              <a:gd name="connsiteY3" fmla="*/ 836474 h 836474"/>
              <a:gd name="connsiteX4" fmla="*/ 152001 w 346636"/>
              <a:gd name="connsiteY4" fmla="*/ 0 h 836474"/>
              <a:gd name="connsiteX0" fmla="*/ 145738 w 346636"/>
              <a:gd name="connsiteY0" fmla="*/ 176687 h 831534"/>
              <a:gd name="connsiteX1" fmla="*/ 346636 w 346636"/>
              <a:gd name="connsiteY1" fmla="*/ 0 h 831534"/>
              <a:gd name="connsiteX2" fmla="*/ 337843 w 346636"/>
              <a:gd name="connsiteY2" fmla="*/ 826477 h 831534"/>
              <a:gd name="connsiteX3" fmla="*/ 0 w 346636"/>
              <a:gd name="connsiteY3" fmla="*/ 831534 h 831534"/>
              <a:gd name="connsiteX4" fmla="*/ 145738 w 346636"/>
              <a:gd name="connsiteY4" fmla="*/ 176687 h 831534"/>
              <a:gd name="connsiteX0" fmla="*/ 145738 w 337843"/>
              <a:gd name="connsiteY0" fmla="*/ 120320 h 775167"/>
              <a:gd name="connsiteX1" fmla="*/ 334110 w 337843"/>
              <a:gd name="connsiteY1" fmla="*/ 0 h 775167"/>
              <a:gd name="connsiteX2" fmla="*/ 337843 w 337843"/>
              <a:gd name="connsiteY2" fmla="*/ 770110 h 775167"/>
              <a:gd name="connsiteX3" fmla="*/ 0 w 337843"/>
              <a:gd name="connsiteY3" fmla="*/ 775167 h 775167"/>
              <a:gd name="connsiteX4" fmla="*/ 145738 w 337843"/>
              <a:gd name="connsiteY4" fmla="*/ 120320 h 775167"/>
              <a:gd name="connsiteX0" fmla="*/ 145738 w 337843"/>
              <a:gd name="connsiteY0" fmla="*/ 164161 h 819008"/>
              <a:gd name="connsiteX1" fmla="*/ 334110 w 337843"/>
              <a:gd name="connsiteY1" fmla="*/ 0 h 819008"/>
              <a:gd name="connsiteX2" fmla="*/ 337843 w 337843"/>
              <a:gd name="connsiteY2" fmla="*/ 813951 h 819008"/>
              <a:gd name="connsiteX3" fmla="*/ 0 w 337843"/>
              <a:gd name="connsiteY3" fmla="*/ 819008 h 819008"/>
              <a:gd name="connsiteX4" fmla="*/ 145738 w 337843"/>
              <a:gd name="connsiteY4" fmla="*/ 164161 h 819008"/>
              <a:gd name="connsiteX0" fmla="*/ 189579 w 337843"/>
              <a:gd name="connsiteY0" fmla="*/ 0 h 823948"/>
              <a:gd name="connsiteX1" fmla="*/ 334110 w 337843"/>
              <a:gd name="connsiteY1" fmla="*/ 4940 h 823948"/>
              <a:gd name="connsiteX2" fmla="*/ 337843 w 337843"/>
              <a:gd name="connsiteY2" fmla="*/ 818891 h 823948"/>
              <a:gd name="connsiteX3" fmla="*/ 0 w 337843"/>
              <a:gd name="connsiteY3" fmla="*/ 823948 h 823948"/>
              <a:gd name="connsiteX4" fmla="*/ 189579 w 337843"/>
              <a:gd name="connsiteY4" fmla="*/ 0 h 823948"/>
              <a:gd name="connsiteX0" fmla="*/ 145738 w 294002"/>
              <a:gd name="connsiteY0" fmla="*/ 0 h 818891"/>
              <a:gd name="connsiteX1" fmla="*/ 290269 w 294002"/>
              <a:gd name="connsiteY1" fmla="*/ 4940 h 818891"/>
              <a:gd name="connsiteX2" fmla="*/ 294002 w 294002"/>
              <a:gd name="connsiteY2" fmla="*/ 818891 h 818891"/>
              <a:gd name="connsiteX3" fmla="*/ 0 w 294002"/>
              <a:gd name="connsiteY3" fmla="*/ 698688 h 818891"/>
              <a:gd name="connsiteX4" fmla="*/ 145738 w 294002"/>
              <a:gd name="connsiteY4" fmla="*/ 0 h 818891"/>
              <a:gd name="connsiteX0" fmla="*/ 164527 w 312791"/>
              <a:gd name="connsiteY0" fmla="*/ 0 h 836474"/>
              <a:gd name="connsiteX1" fmla="*/ 309058 w 312791"/>
              <a:gd name="connsiteY1" fmla="*/ 4940 h 836474"/>
              <a:gd name="connsiteX2" fmla="*/ 312791 w 312791"/>
              <a:gd name="connsiteY2" fmla="*/ 818891 h 836474"/>
              <a:gd name="connsiteX3" fmla="*/ 0 w 312791"/>
              <a:gd name="connsiteY3" fmla="*/ 836474 h 836474"/>
              <a:gd name="connsiteX4" fmla="*/ 164527 w 312791"/>
              <a:gd name="connsiteY4" fmla="*/ 0 h 836474"/>
              <a:gd name="connsiteX0" fmla="*/ 195842 w 344106"/>
              <a:gd name="connsiteY0" fmla="*/ 0 h 830210"/>
              <a:gd name="connsiteX1" fmla="*/ 340373 w 344106"/>
              <a:gd name="connsiteY1" fmla="*/ 4940 h 830210"/>
              <a:gd name="connsiteX2" fmla="*/ 344106 w 344106"/>
              <a:gd name="connsiteY2" fmla="*/ 818891 h 830210"/>
              <a:gd name="connsiteX3" fmla="*/ 0 w 344106"/>
              <a:gd name="connsiteY3" fmla="*/ 830210 h 830210"/>
              <a:gd name="connsiteX4" fmla="*/ 195842 w 344106"/>
              <a:gd name="connsiteY4" fmla="*/ 0 h 830210"/>
              <a:gd name="connsiteX0" fmla="*/ 178909 w 327173"/>
              <a:gd name="connsiteY0" fmla="*/ 0 h 818921"/>
              <a:gd name="connsiteX1" fmla="*/ 323440 w 327173"/>
              <a:gd name="connsiteY1" fmla="*/ 4940 h 818921"/>
              <a:gd name="connsiteX2" fmla="*/ 327173 w 327173"/>
              <a:gd name="connsiteY2" fmla="*/ 818891 h 818921"/>
              <a:gd name="connsiteX3" fmla="*/ 0 w 327173"/>
              <a:gd name="connsiteY3" fmla="*/ 818921 h 818921"/>
              <a:gd name="connsiteX4" fmla="*/ 178909 w 327173"/>
              <a:gd name="connsiteY4" fmla="*/ 0 h 818921"/>
              <a:gd name="connsiteX0" fmla="*/ 156607 w 327173"/>
              <a:gd name="connsiteY0" fmla="*/ 635 h 813981"/>
              <a:gd name="connsiteX1" fmla="*/ 323440 w 327173"/>
              <a:gd name="connsiteY1" fmla="*/ 0 h 813981"/>
              <a:gd name="connsiteX2" fmla="*/ 327173 w 327173"/>
              <a:gd name="connsiteY2" fmla="*/ 813951 h 813981"/>
              <a:gd name="connsiteX3" fmla="*/ 0 w 327173"/>
              <a:gd name="connsiteY3" fmla="*/ 813981 h 813981"/>
              <a:gd name="connsiteX4" fmla="*/ 156607 w 327173"/>
              <a:gd name="connsiteY4" fmla="*/ 635 h 813981"/>
              <a:gd name="connsiteX0" fmla="*/ 167758 w 338324"/>
              <a:gd name="connsiteY0" fmla="*/ 635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635 h 825132"/>
              <a:gd name="connsiteX0" fmla="*/ 167758 w 338324"/>
              <a:gd name="connsiteY0" fmla="*/ 11924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11924 h 825132"/>
              <a:gd name="connsiteX0" fmla="*/ 167758 w 340235"/>
              <a:gd name="connsiteY0" fmla="*/ 0 h 813208"/>
              <a:gd name="connsiteX1" fmla="*/ 340235 w 340235"/>
              <a:gd name="connsiteY1" fmla="*/ 21943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0 h 813208"/>
              <a:gd name="connsiteX1" fmla="*/ 340235 w 340235"/>
              <a:gd name="connsiteY1" fmla="*/ 5010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11924 h 808198"/>
              <a:gd name="connsiteX1" fmla="*/ 340235 w 340235"/>
              <a:gd name="connsiteY1" fmla="*/ 0 h 808198"/>
              <a:gd name="connsiteX2" fmla="*/ 338324 w 340235"/>
              <a:gd name="connsiteY2" fmla="*/ 797017 h 808198"/>
              <a:gd name="connsiteX3" fmla="*/ 0 w 340235"/>
              <a:gd name="connsiteY3" fmla="*/ 808198 h 808198"/>
              <a:gd name="connsiteX4" fmla="*/ 167758 w 340235"/>
              <a:gd name="connsiteY4" fmla="*/ 11924 h 808198"/>
              <a:gd name="connsiteX0" fmla="*/ 156469 w 340235"/>
              <a:gd name="connsiteY0" fmla="*/ 17568 h 808198"/>
              <a:gd name="connsiteX1" fmla="*/ 340235 w 340235"/>
              <a:gd name="connsiteY1" fmla="*/ 0 h 808198"/>
              <a:gd name="connsiteX2" fmla="*/ 338324 w 340235"/>
              <a:gd name="connsiteY2" fmla="*/ 797017 h 808198"/>
              <a:gd name="connsiteX3" fmla="*/ 0 w 340235"/>
              <a:gd name="connsiteY3" fmla="*/ 808198 h 808198"/>
              <a:gd name="connsiteX4" fmla="*/ 156469 w 340235"/>
              <a:gd name="connsiteY4" fmla="*/ 17568 h 808198"/>
              <a:gd name="connsiteX0" fmla="*/ 156469 w 345880"/>
              <a:gd name="connsiteY0" fmla="*/ 0 h 790630"/>
              <a:gd name="connsiteX1" fmla="*/ 345880 w 345880"/>
              <a:gd name="connsiteY1" fmla="*/ 10654 h 790630"/>
              <a:gd name="connsiteX2" fmla="*/ 338324 w 345880"/>
              <a:gd name="connsiteY2" fmla="*/ 779449 h 790630"/>
              <a:gd name="connsiteX3" fmla="*/ 0 w 345880"/>
              <a:gd name="connsiteY3" fmla="*/ 790630 h 790630"/>
              <a:gd name="connsiteX4" fmla="*/ 156469 w 345880"/>
              <a:gd name="connsiteY4" fmla="*/ 0 h 790630"/>
              <a:gd name="connsiteX0" fmla="*/ 156469 w 345880"/>
              <a:gd name="connsiteY0" fmla="*/ 11923 h 779976"/>
              <a:gd name="connsiteX1" fmla="*/ 345880 w 345880"/>
              <a:gd name="connsiteY1" fmla="*/ 0 h 779976"/>
              <a:gd name="connsiteX2" fmla="*/ 338324 w 345880"/>
              <a:gd name="connsiteY2" fmla="*/ 768795 h 779976"/>
              <a:gd name="connsiteX3" fmla="*/ 0 w 345880"/>
              <a:gd name="connsiteY3" fmla="*/ 779976 h 779976"/>
              <a:gd name="connsiteX4" fmla="*/ 156469 w 345880"/>
              <a:gd name="connsiteY4" fmla="*/ 11923 h 779976"/>
              <a:gd name="connsiteX0" fmla="*/ 156469 w 340235"/>
              <a:gd name="connsiteY0" fmla="*/ 0 h 768053"/>
              <a:gd name="connsiteX1" fmla="*/ 340235 w 340235"/>
              <a:gd name="connsiteY1" fmla="*/ 21944 h 768053"/>
              <a:gd name="connsiteX2" fmla="*/ 338324 w 340235"/>
              <a:gd name="connsiteY2" fmla="*/ 756872 h 768053"/>
              <a:gd name="connsiteX3" fmla="*/ 0 w 340235"/>
              <a:gd name="connsiteY3" fmla="*/ 768053 h 768053"/>
              <a:gd name="connsiteX4" fmla="*/ 156469 w 340235"/>
              <a:gd name="connsiteY4" fmla="*/ 0 h 768053"/>
              <a:gd name="connsiteX0" fmla="*/ 150825 w 340235"/>
              <a:gd name="connsiteY0" fmla="*/ 6279 h 746109"/>
              <a:gd name="connsiteX1" fmla="*/ 340235 w 340235"/>
              <a:gd name="connsiteY1" fmla="*/ 0 h 746109"/>
              <a:gd name="connsiteX2" fmla="*/ 338324 w 340235"/>
              <a:gd name="connsiteY2" fmla="*/ 734928 h 746109"/>
              <a:gd name="connsiteX3" fmla="*/ 0 w 340235"/>
              <a:gd name="connsiteY3" fmla="*/ 746109 h 746109"/>
              <a:gd name="connsiteX4" fmla="*/ 150825 w 340235"/>
              <a:gd name="connsiteY4" fmla="*/ 6279 h 746109"/>
              <a:gd name="connsiteX0" fmla="*/ 150825 w 340235"/>
              <a:gd name="connsiteY0" fmla="*/ 0 h 739830"/>
              <a:gd name="connsiteX1" fmla="*/ 340235 w 340235"/>
              <a:gd name="connsiteY1" fmla="*/ 10654 h 739830"/>
              <a:gd name="connsiteX2" fmla="*/ 338324 w 340235"/>
              <a:gd name="connsiteY2" fmla="*/ 728649 h 739830"/>
              <a:gd name="connsiteX3" fmla="*/ 0 w 340235"/>
              <a:gd name="connsiteY3" fmla="*/ 739830 h 739830"/>
              <a:gd name="connsiteX4" fmla="*/ 150825 w 340235"/>
              <a:gd name="connsiteY4" fmla="*/ 0 h 739830"/>
              <a:gd name="connsiteX0" fmla="*/ 154572 w 343982"/>
              <a:gd name="connsiteY0" fmla="*/ 0 h 739830"/>
              <a:gd name="connsiteX1" fmla="*/ 343982 w 343982"/>
              <a:gd name="connsiteY1" fmla="*/ 10654 h 739830"/>
              <a:gd name="connsiteX2" fmla="*/ 342071 w 343982"/>
              <a:gd name="connsiteY2" fmla="*/ 728649 h 739830"/>
              <a:gd name="connsiteX3" fmla="*/ 0 w 343982"/>
              <a:gd name="connsiteY3" fmla="*/ 739830 h 739830"/>
              <a:gd name="connsiteX4" fmla="*/ 154572 w 343982"/>
              <a:gd name="connsiteY4" fmla="*/ 0 h 73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82" h="739830">
                <a:moveTo>
                  <a:pt x="154572" y="0"/>
                </a:moveTo>
                <a:lnTo>
                  <a:pt x="343982" y="10654"/>
                </a:lnTo>
                <a:cubicBezTo>
                  <a:pt x="343982" y="292008"/>
                  <a:pt x="342071" y="447295"/>
                  <a:pt x="342071" y="728649"/>
                </a:cubicBezTo>
                <a:lnTo>
                  <a:pt x="0" y="739830"/>
                </a:lnTo>
                <a:lnTo>
                  <a:pt x="154572"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nvGrpSpPr>
          <p:cNvPr id="12" name="Group 11"/>
          <p:cNvGrpSpPr/>
          <p:nvPr/>
        </p:nvGrpSpPr>
        <p:grpSpPr>
          <a:xfrm>
            <a:off x="232936" y="6324600"/>
            <a:ext cx="7001728" cy="458755"/>
            <a:chOff x="232936" y="6324600"/>
            <a:chExt cx="7001728" cy="458755"/>
          </a:xfrm>
        </p:grpSpPr>
        <p:sp>
          <p:nvSpPr>
            <p:cNvPr id="13" name="TextBox 12"/>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868392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a:t>
            </a:r>
            <a:r>
              <a:rPr lang="en-US" dirty="0" smtClean="0"/>
              <a:t>13</a:t>
            </a:r>
            <a:endParaRPr lang="en-US" dirty="0"/>
          </a:p>
        </p:txBody>
      </p:sp>
      <p:sp>
        <p:nvSpPr>
          <p:cNvPr id="4" name="TextBox 3"/>
          <p:cNvSpPr txBox="1"/>
          <p:nvPr/>
        </p:nvSpPr>
        <p:spPr>
          <a:xfrm>
            <a:off x="2192733" y="3871785"/>
            <a:ext cx="3493800" cy="738664"/>
          </a:xfrm>
          <a:prstGeom prst="rect">
            <a:avLst/>
          </a:prstGeom>
          <a:noFill/>
        </p:spPr>
        <p:txBody>
          <a:bodyPr wrap="square" rtlCol="0">
            <a:spAutoFit/>
          </a:bodyPr>
          <a:lstStyle/>
          <a:p>
            <a:r>
              <a:rPr lang="en-US" sz="4200" b="1" dirty="0">
                <a:solidFill>
                  <a:srgbClr val="92D050"/>
                </a:solidFill>
                <a:latin typeface="Arial" charset="0"/>
                <a:ea typeface="Arial" charset="0"/>
                <a:cs typeface="Arial" charset="0"/>
              </a:rPr>
              <a:t>dependency</a:t>
            </a:r>
          </a:p>
        </p:txBody>
      </p:sp>
      <p:sp>
        <p:nvSpPr>
          <p:cNvPr id="5" name="TextBox 4"/>
          <p:cNvSpPr txBox="1"/>
          <p:nvPr/>
        </p:nvSpPr>
        <p:spPr>
          <a:xfrm>
            <a:off x="3410533" y="1852164"/>
            <a:ext cx="2943860" cy="861774"/>
          </a:xfrm>
          <a:prstGeom prst="rect">
            <a:avLst/>
          </a:prstGeom>
          <a:noFill/>
        </p:spPr>
        <p:txBody>
          <a:bodyPr wrap="square" rtlCol="0">
            <a:spAutoFit/>
          </a:bodyPr>
          <a:lstStyle/>
          <a:p>
            <a:r>
              <a:rPr lang="en-US" sz="5000" dirty="0">
                <a:solidFill>
                  <a:schemeClr val="accent1">
                    <a:lumMod val="75000"/>
                  </a:schemeClr>
                </a:solidFill>
                <a:latin typeface="Arial" charset="0"/>
                <a:ea typeface="Arial" charset="0"/>
                <a:cs typeface="Arial" charset="0"/>
              </a:rPr>
              <a:t>addiction</a:t>
            </a:r>
          </a:p>
        </p:txBody>
      </p:sp>
      <p:sp>
        <p:nvSpPr>
          <p:cNvPr id="7" name="TextBox 6"/>
          <p:cNvSpPr txBox="1"/>
          <p:nvPr/>
        </p:nvSpPr>
        <p:spPr>
          <a:xfrm>
            <a:off x="1486244" y="2565737"/>
            <a:ext cx="3430669" cy="646331"/>
          </a:xfrm>
          <a:prstGeom prst="rect">
            <a:avLst/>
          </a:prstGeom>
          <a:noFill/>
        </p:spPr>
        <p:txBody>
          <a:bodyPr wrap="square" rtlCol="0">
            <a:spAutoFit/>
          </a:bodyPr>
          <a:lstStyle/>
          <a:p>
            <a:r>
              <a:rPr lang="en-US" sz="3600" dirty="0">
                <a:solidFill>
                  <a:srgbClr val="FFC000"/>
                </a:solidFill>
                <a:latin typeface="Arial" charset="0"/>
                <a:ea typeface="Arial" charset="0"/>
                <a:cs typeface="Arial" charset="0"/>
              </a:rPr>
              <a:t>felony offense</a:t>
            </a:r>
          </a:p>
        </p:txBody>
      </p:sp>
      <p:sp>
        <p:nvSpPr>
          <p:cNvPr id="8" name="TextBox 7"/>
          <p:cNvSpPr txBox="1"/>
          <p:nvPr/>
        </p:nvSpPr>
        <p:spPr>
          <a:xfrm>
            <a:off x="5637626" y="3856419"/>
            <a:ext cx="2956560" cy="646331"/>
          </a:xfrm>
          <a:prstGeom prst="rect">
            <a:avLst/>
          </a:prstGeom>
          <a:noFill/>
        </p:spPr>
        <p:txBody>
          <a:bodyPr wrap="square" rtlCol="0">
            <a:spAutoFit/>
          </a:bodyPr>
          <a:lstStyle/>
          <a:p>
            <a:r>
              <a:rPr lang="en-US" dirty="0">
                <a:solidFill>
                  <a:srgbClr val="FFC000"/>
                </a:solidFill>
                <a:latin typeface="Arial" charset="0"/>
                <a:ea typeface="Arial" charset="0"/>
                <a:cs typeface="Arial" charset="0"/>
              </a:rPr>
              <a:t>damaged relationships with family members or friends</a:t>
            </a:r>
            <a:endParaRPr lang="en-US" b="1" dirty="0">
              <a:solidFill>
                <a:srgbClr val="FFC000"/>
              </a:solidFill>
              <a:latin typeface="Arial" charset="0"/>
              <a:ea typeface="Arial" charset="0"/>
              <a:cs typeface="Arial" charset="0"/>
            </a:endParaRPr>
          </a:p>
        </p:txBody>
      </p:sp>
      <p:sp>
        <p:nvSpPr>
          <p:cNvPr id="9" name="TextBox 8"/>
          <p:cNvSpPr txBox="1"/>
          <p:nvPr/>
        </p:nvSpPr>
        <p:spPr>
          <a:xfrm>
            <a:off x="1600200" y="965537"/>
            <a:ext cx="2717218" cy="369332"/>
          </a:xfrm>
          <a:prstGeom prst="rect">
            <a:avLst/>
          </a:prstGeom>
          <a:noFill/>
        </p:spPr>
        <p:txBody>
          <a:bodyPr wrap="square" rtlCol="0">
            <a:spAutoFit/>
          </a:bodyPr>
          <a:lstStyle/>
          <a:p>
            <a:r>
              <a:rPr lang="en-US" b="1" dirty="0">
                <a:solidFill>
                  <a:srgbClr val="FFC000"/>
                </a:solidFill>
                <a:latin typeface="Arial" charset="0"/>
                <a:ea typeface="Arial" charset="0"/>
                <a:cs typeface="Arial" charset="0"/>
              </a:rPr>
              <a:t>expulsion from school</a:t>
            </a:r>
          </a:p>
        </p:txBody>
      </p:sp>
      <p:sp>
        <p:nvSpPr>
          <p:cNvPr id="10" name="TextBox 9"/>
          <p:cNvSpPr txBox="1"/>
          <p:nvPr/>
        </p:nvSpPr>
        <p:spPr>
          <a:xfrm>
            <a:off x="821756" y="3754371"/>
            <a:ext cx="1447800" cy="1015663"/>
          </a:xfrm>
          <a:prstGeom prst="rect">
            <a:avLst/>
          </a:prstGeom>
          <a:noFill/>
        </p:spPr>
        <p:txBody>
          <a:bodyPr wrap="square" rtlCol="0">
            <a:spAutoFit/>
          </a:bodyPr>
          <a:lstStyle/>
          <a:p>
            <a:r>
              <a:rPr lang="en-US" sz="6000" b="1" dirty="0">
                <a:solidFill>
                  <a:schemeClr val="accent1">
                    <a:lumMod val="75000"/>
                  </a:schemeClr>
                </a:solidFill>
                <a:latin typeface="Arial" charset="0"/>
                <a:ea typeface="Arial" charset="0"/>
                <a:cs typeface="Arial" charset="0"/>
              </a:rPr>
              <a:t>jail</a:t>
            </a:r>
          </a:p>
        </p:txBody>
      </p:sp>
      <p:sp>
        <p:nvSpPr>
          <p:cNvPr id="11" name="TextBox 10"/>
          <p:cNvSpPr txBox="1"/>
          <p:nvPr/>
        </p:nvSpPr>
        <p:spPr>
          <a:xfrm>
            <a:off x="6245116" y="1498937"/>
            <a:ext cx="1815286" cy="430887"/>
          </a:xfrm>
          <a:prstGeom prst="rect">
            <a:avLst/>
          </a:prstGeom>
          <a:noFill/>
        </p:spPr>
        <p:txBody>
          <a:bodyPr wrap="square" rtlCol="0">
            <a:spAutoFit/>
          </a:bodyPr>
          <a:lstStyle/>
          <a:p>
            <a:r>
              <a:rPr lang="en-US" sz="2200" dirty="0">
                <a:solidFill>
                  <a:schemeClr val="tx1">
                    <a:lumMod val="50000"/>
                    <a:lumOff val="50000"/>
                  </a:schemeClr>
                </a:solidFill>
                <a:latin typeface="Arial" charset="0"/>
                <a:ea typeface="Arial" charset="0"/>
                <a:cs typeface="Arial" charset="0"/>
              </a:rPr>
              <a:t>legal fines</a:t>
            </a:r>
          </a:p>
        </p:txBody>
      </p:sp>
      <p:sp>
        <p:nvSpPr>
          <p:cNvPr id="13" name="TextBox 12"/>
          <p:cNvSpPr txBox="1"/>
          <p:nvPr/>
        </p:nvSpPr>
        <p:spPr>
          <a:xfrm>
            <a:off x="1048464" y="3192343"/>
            <a:ext cx="4005269" cy="646331"/>
          </a:xfrm>
          <a:prstGeom prst="rect">
            <a:avLst/>
          </a:prstGeom>
          <a:noFill/>
        </p:spPr>
        <p:txBody>
          <a:bodyPr wrap="square" rtlCol="0">
            <a:spAutoFit/>
          </a:bodyPr>
          <a:lstStyle/>
          <a:p>
            <a:r>
              <a:rPr lang="en-US" sz="3600" b="1" dirty="0">
                <a:solidFill>
                  <a:srgbClr val="00B0F0"/>
                </a:solidFill>
                <a:latin typeface="Arial" charset="0"/>
                <a:ea typeface="Arial" charset="0"/>
                <a:cs typeface="Arial" charset="0"/>
              </a:rPr>
              <a:t>decline in grades</a:t>
            </a:r>
          </a:p>
        </p:txBody>
      </p:sp>
      <p:sp>
        <p:nvSpPr>
          <p:cNvPr id="14" name="TextBox 13"/>
          <p:cNvSpPr txBox="1"/>
          <p:nvPr/>
        </p:nvSpPr>
        <p:spPr>
          <a:xfrm>
            <a:off x="4629733" y="2565737"/>
            <a:ext cx="1828800" cy="646331"/>
          </a:xfrm>
          <a:prstGeom prst="rect">
            <a:avLst/>
          </a:prstGeom>
          <a:noFill/>
        </p:spPr>
        <p:txBody>
          <a:bodyPr wrap="square" rtlCol="0">
            <a:spAutoFit/>
          </a:bodyPr>
          <a:lstStyle/>
          <a:p>
            <a:r>
              <a:rPr lang="en-US" sz="3600" b="1" dirty="0">
                <a:solidFill>
                  <a:srgbClr val="92D050"/>
                </a:solidFill>
                <a:latin typeface="Arial" charset="0"/>
                <a:ea typeface="Arial" charset="0"/>
                <a:cs typeface="Arial" charset="0"/>
              </a:rPr>
              <a:t>nausea</a:t>
            </a:r>
          </a:p>
        </p:txBody>
      </p:sp>
      <p:sp>
        <p:nvSpPr>
          <p:cNvPr id="15" name="TextBox 14"/>
          <p:cNvSpPr txBox="1"/>
          <p:nvPr/>
        </p:nvSpPr>
        <p:spPr>
          <a:xfrm>
            <a:off x="6166160" y="2108537"/>
            <a:ext cx="2901640" cy="461665"/>
          </a:xfrm>
          <a:prstGeom prst="rect">
            <a:avLst/>
          </a:prstGeom>
          <a:noFill/>
        </p:spPr>
        <p:txBody>
          <a:bodyPr wrap="square" rtlCol="0">
            <a:spAutoFit/>
          </a:bodyPr>
          <a:lstStyle/>
          <a:p>
            <a:r>
              <a:rPr lang="en-US" sz="2400" b="1" dirty="0">
                <a:solidFill>
                  <a:srgbClr val="00B0F0"/>
                </a:solidFill>
                <a:latin typeface="Arial" charset="0"/>
                <a:ea typeface="Arial" charset="0"/>
                <a:cs typeface="Arial" charset="0"/>
              </a:rPr>
              <a:t>shallow breathing</a:t>
            </a:r>
          </a:p>
        </p:txBody>
      </p:sp>
      <p:sp>
        <p:nvSpPr>
          <p:cNvPr id="16" name="TextBox 15"/>
          <p:cNvSpPr txBox="1"/>
          <p:nvPr/>
        </p:nvSpPr>
        <p:spPr>
          <a:xfrm>
            <a:off x="694054" y="1956137"/>
            <a:ext cx="2811146" cy="646331"/>
          </a:xfrm>
          <a:prstGeom prst="rect">
            <a:avLst/>
          </a:prstGeom>
          <a:noFill/>
        </p:spPr>
        <p:txBody>
          <a:bodyPr wrap="square" rtlCol="0">
            <a:spAutoFit/>
          </a:bodyPr>
          <a:lstStyle/>
          <a:p>
            <a:r>
              <a:rPr lang="en-US" sz="3600" b="1" dirty="0">
                <a:solidFill>
                  <a:srgbClr val="92D050"/>
                </a:solidFill>
                <a:latin typeface="Arial" charset="0"/>
                <a:ea typeface="Arial" charset="0"/>
                <a:cs typeface="Arial" charset="0"/>
              </a:rPr>
              <a:t>drowsiness</a:t>
            </a:r>
          </a:p>
        </p:txBody>
      </p:sp>
      <p:sp>
        <p:nvSpPr>
          <p:cNvPr id="17" name="TextBox 16"/>
          <p:cNvSpPr txBox="1"/>
          <p:nvPr/>
        </p:nvSpPr>
        <p:spPr>
          <a:xfrm>
            <a:off x="5239333" y="3133038"/>
            <a:ext cx="2438400" cy="707886"/>
          </a:xfrm>
          <a:prstGeom prst="rect">
            <a:avLst/>
          </a:prstGeom>
          <a:noFill/>
        </p:spPr>
        <p:txBody>
          <a:bodyPr wrap="square" rtlCol="0">
            <a:spAutoFit/>
          </a:bodyPr>
          <a:lstStyle/>
          <a:p>
            <a:r>
              <a:rPr lang="en-US" sz="4000" dirty="0">
                <a:solidFill>
                  <a:schemeClr val="tx1">
                    <a:lumMod val="50000"/>
                    <a:lumOff val="50000"/>
                  </a:schemeClr>
                </a:solidFill>
                <a:latin typeface="Arial" charset="0"/>
                <a:ea typeface="Arial" charset="0"/>
                <a:cs typeface="Arial" charset="0"/>
              </a:rPr>
              <a:t>confusion</a:t>
            </a:r>
          </a:p>
        </p:txBody>
      </p:sp>
      <p:sp>
        <p:nvSpPr>
          <p:cNvPr id="18" name="TextBox 17"/>
          <p:cNvSpPr txBox="1"/>
          <p:nvPr/>
        </p:nvSpPr>
        <p:spPr>
          <a:xfrm>
            <a:off x="1283736" y="4623137"/>
            <a:ext cx="3135864" cy="1015663"/>
          </a:xfrm>
          <a:prstGeom prst="rect">
            <a:avLst/>
          </a:prstGeom>
          <a:noFill/>
        </p:spPr>
        <p:txBody>
          <a:bodyPr wrap="square" rtlCol="0">
            <a:spAutoFit/>
          </a:bodyPr>
          <a:lstStyle/>
          <a:p>
            <a:pPr algn="ctr"/>
            <a:r>
              <a:rPr lang="en-US" sz="3000" dirty="0" smtClean="0">
                <a:solidFill>
                  <a:schemeClr val="tx1">
                    <a:lumMod val="50000"/>
                    <a:lumOff val="50000"/>
                  </a:schemeClr>
                </a:solidFill>
                <a:latin typeface="Arial" charset="0"/>
                <a:ea typeface="Arial" charset="0"/>
                <a:cs typeface="Arial" charset="0"/>
              </a:rPr>
              <a:t>Emergency department visits</a:t>
            </a:r>
            <a:endParaRPr lang="en-US" sz="3000" dirty="0">
              <a:solidFill>
                <a:schemeClr val="tx1">
                  <a:lumMod val="50000"/>
                  <a:lumOff val="50000"/>
                </a:schemeClr>
              </a:solidFill>
              <a:latin typeface="Arial" charset="0"/>
              <a:ea typeface="Arial" charset="0"/>
              <a:cs typeface="Arial" charset="0"/>
            </a:endParaRPr>
          </a:p>
        </p:txBody>
      </p:sp>
      <p:sp>
        <p:nvSpPr>
          <p:cNvPr id="19" name="TextBox 18"/>
          <p:cNvSpPr txBox="1"/>
          <p:nvPr/>
        </p:nvSpPr>
        <p:spPr>
          <a:xfrm>
            <a:off x="4304060" y="4445674"/>
            <a:ext cx="4621501" cy="1015663"/>
          </a:xfrm>
          <a:prstGeom prst="rect">
            <a:avLst/>
          </a:prstGeom>
          <a:noFill/>
        </p:spPr>
        <p:txBody>
          <a:bodyPr wrap="square" rtlCol="0">
            <a:spAutoFit/>
          </a:bodyPr>
          <a:lstStyle/>
          <a:p>
            <a:r>
              <a:rPr lang="en-US" sz="6000" b="1" dirty="0">
                <a:solidFill>
                  <a:schemeClr val="accent1">
                    <a:lumMod val="75000"/>
                  </a:schemeClr>
                </a:solidFill>
                <a:latin typeface="Arial" charset="0"/>
                <a:ea typeface="Arial" charset="0"/>
                <a:cs typeface="Arial" charset="0"/>
              </a:rPr>
              <a:t>loss of job</a:t>
            </a:r>
          </a:p>
        </p:txBody>
      </p:sp>
      <p:sp>
        <p:nvSpPr>
          <p:cNvPr id="20" name="TextBox 19"/>
          <p:cNvSpPr txBox="1"/>
          <p:nvPr/>
        </p:nvSpPr>
        <p:spPr>
          <a:xfrm>
            <a:off x="2057400" y="1270337"/>
            <a:ext cx="4153838" cy="769441"/>
          </a:xfrm>
          <a:prstGeom prst="rect">
            <a:avLst/>
          </a:prstGeom>
          <a:noFill/>
        </p:spPr>
        <p:txBody>
          <a:bodyPr wrap="square" rtlCol="0">
            <a:spAutoFit/>
          </a:bodyPr>
          <a:lstStyle/>
          <a:p>
            <a:r>
              <a:rPr lang="en-US" sz="4400" b="1" dirty="0">
                <a:solidFill>
                  <a:srgbClr val="00B0F0"/>
                </a:solidFill>
                <a:latin typeface="Arial" charset="0"/>
                <a:ea typeface="Arial" charset="0"/>
                <a:cs typeface="Arial" charset="0"/>
              </a:rPr>
              <a:t>drug overdose</a:t>
            </a:r>
          </a:p>
        </p:txBody>
      </p:sp>
      <p:sp>
        <p:nvSpPr>
          <p:cNvPr id="2" name="TextBox 1"/>
          <p:cNvSpPr txBox="1"/>
          <p:nvPr/>
        </p:nvSpPr>
        <p:spPr>
          <a:xfrm>
            <a:off x="4572000" y="584537"/>
            <a:ext cx="3430669" cy="923330"/>
          </a:xfrm>
          <a:prstGeom prst="rect">
            <a:avLst/>
          </a:prstGeom>
          <a:noFill/>
        </p:spPr>
        <p:txBody>
          <a:bodyPr wrap="square" rtlCol="0">
            <a:spAutoFit/>
          </a:bodyPr>
          <a:lstStyle/>
          <a:p>
            <a:r>
              <a:rPr lang="en-US" sz="5400" b="1" dirty="0">
                <a:solidFill>
                  <a:schemeClr val="accent1">
                    <a:lumMod val="75000"/>
                  </a:schemeClr>
                </a:solidFill>
              </a:rPr>
              <a:t>d</a:t>
            </a:r>
            <a:r>
              <a:rPr lang="en-US" sz="5400" b="1" dirty="0" smtClean="0">
                <a:solidFill>
                  <a:schemeClr val="accent1">
                    <a:lumMod val="75000"/>
                  </a:schemeClr>
                </a:solidFill>
              </a:rPr>
              <a:t>rug rehab</a:t>
            </a:r>
            <a:endParaRPr lang="en-US" sz="5400" b="1" dirty="0">
              <a:solidFill>
                <a:schemeClr val="accent1">
                  <a:lumMod val="75000"/>
                </a:schemeClr>
              </a:solidFill>
            </a:endParaRPr>
          </a:p>
        </p:txBody>
      </p:sp>
      <p:grpSp>
        <p:nvGrpSpPr>
          <p:cNvPr id="22" name="Group 21"/>
          <p:cNvGrpSpPr/>
          <p:nvPr/>
        </p:nvGrpSpPr>
        <p:grpSpPr>
          <a:xfrm>
            <a:off x="232936" y="6324600"/>
            <a:ext cx="7001728" cy="458755"/>
            <a:chOff x="232936" y="6324600"/>
            <a:chExt cx="7001728" cy="458755"/>
          </a:xfrm>
        </p:grpSpPr>
        <p:sp>
          <p:nvSpPr>
            <p:cNvPr id="23" name="TextBox 22"/>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3223890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idx="4294967295"/>
          </p:nvPr>
        </p:nvSpPr>
        <p:spPr>
          <a:xfrm>
            <a:off x="264886" y="609600"/>
            <a:ext cx="8610600" cy="1143000"/>
          </a:xfrm>
          <a:prstGeom prst="rect">
            <a:avLst/>
          </a:prstGeom>
        </p:spPr>
        <p:txBody>
          <a:bodyPr>
            <a:noAutofit/>
          </a:bodyPr>
          <a:lstStyle/>
          <a:p>
            <a:pPr algn="l"/>
            <a:r>
              <a:rPr lang="en-US" dirty="0">
                <a:solidFill>
                  <a:schemeClr val="accent1">
                    <a:lumMod val="75000"/>
                  </a:schemeClr>
                </a:solidFill>
                <a:latin typeface="Arial"/>
                <a:cs typeface="Arial"/>
              </a:rPr>
              <a:t>Take action in a drug </a:t>
            </a:r>
            <a:br>
              <a:rPr lang="en-US" dirty="0">
                <a:solidFill>
                  <a:schemeClr val="accent1">
                    <a:lumMod val="75000"/>
                  </a:schemeClr>
                </a:solidFill>
                <a:latin typeface="Arial"/>
                <a:cs typeface="Arial"/>
              </a:rPr>
            </a:br>
            <a:r>
              <a:rPr lang="en-US" dirty="0">
                <a:solidFill>
                  <a:schemeClr val="accent1">
                    <a:lumMod val="75000"/>
                  </a:schemeClr>
                </a:solidFill>
                <a:latin typeface="Arial"/>
                <a:cs typeface="Arial"/>
              </a:rPr>
              <a:t>overdose situation:</a:t>
            </a:r>
          </a:p>
        </p:txBody>
      </p:sp>
      <p:sp>
        <p:nvSpPr>
          <p:cNvPr id="7" name="Content Placeholder 6"/>
          <p:cNvSpPr>
            <a:spLocks noGrp="1"/>
          </p:cNvSpPr>
          <p:nvPr>
            <p:ph idx="4294967295"/>
          </p:nvPr>
        </p:nvSpPr>
        <p:spPr>
          <a:xfrm>
            <a:off x="381000" y="2438400"/>
            <a:ext cx="7391400" cy="2778760"/>
          </a:xfrm>
          <a:prstGeom prst="rect">
            <a:avLst/>
          </a:prstGeom>
        </p:spPr>
        <p:txBody>
          <a:bodyPr>
            <a:normAutofit/>
          </a:bodyPr>
          <a:lstStyle/>
          <a:p>
            <a:pPr marL="514350" indent="-514350">
              <a:buFont typeface="+mj-lt"/>
              <a:buAutoNum type="arabicPeriod"/>
            </a:pPr>
            <a:r>
              <a:rPr lang="en-US" sz="2800" dirty="0">
                <a:solidFill>
                  <a:srgbClr val="7F7F7F"/>
                </a:solidFill>
                <a:latin typeface="Arial"/>
                <a:cs typeface="Arial"/>
              </a:rPr>
              <a:t>Call 9-1-1</a:t>
            </a:r>
          </a:p>
          <a:p>
            <a:pPr marL="514350" indent="-514350">
              <a:buFont typeface="+mj-lt"/>
              <a:buAutoNum type="arabicPeriod"/>
            </a:pPr>
            <a:r>
              <a:rPr lang="en-US" sz="2800" dirty="0">
                <a:solidFill>
                  <a:srgbClr val="7F7F7F"/>
                </a:solidFill>
                <a:latin typeface="Arial"/>
                <a:cs typeface="Arial"/>
              </a:rPr>
              <a:t>Move individual to recovery position</a:t>
            </a:r>
          </a:p>
          <a:p>
            <a:pPr marL="514350" indent="-514350">
              <a:buFont typeface="+mj-lt"/>
              <a:buAutoNum type="arabicPeriod"/>
            </a:pPr>
            <a:r>
              <a:rPr lang="en-US" sz="2800" dirty="0">
                <a:solidFill>
                  <a:srgbClr val="7F7F7F"/>
                </a:solidFill>
                <a:latin typeface="Arial"/>
                <a:cs typeface="Arial"/>
              </a:rPr>
              <a:t>If available, administer naloxone</a:t>
            </a:r>
          </a:p>
          <a:p>
            <a:pPr marL="514350" indent="-514350">
              <a:buFont typeface="+mj-lt"/>
              <a:buAutoNum type="arabicPeriod"/>
            </a:pPr>
            <a:r>
              <a:rPr lang="en-US" sz="2800" dirty="0">
                <a:solidFill>
                  <a:srgbClr val="7F7F7F"/>
                </a:solidFill>
                <a:latin typeface="Arial"/>
                <a:cs typeface="Arial"/>
              </a:rPr>
              <a:t>Stay with the person until                            help arrives</a:t>
            </a:r>
          </a:p>
          <a:p>
            <a:pPr marL="514350" indent="-514350">
              <a:buFont typeface="+mj-lt"/>
              <a:buAutoNum type="arabicPeriod"/>
            </a:pPr>
            <a:endParaRPr lang="en-US" sz="2800" dirty="0">
              <a:solidFill>
                <a:schemeClr val="tx1">
                  <a:lumMod val="65000"/>
                  <a:lumOff val="35000"/>
                </a:schemeClr>
              </a:solidFill>
            </a:endParaRPr>
          </a:p>
        </p:txBody>
      </p:sp>
      <p:sp>
        <p:nvSpPr>
          <p:cNvPr id="10"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a:t>GenerationRx.org  14</a:t>
            </a: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53357" y="3114121"/>
            <a:ext cx="4466336" cy="2788839"/>
          </a:xfrm>
          <a:prstGeom prst="rect">
            <a:avLst/>
          </a:prstGeom>
        </p:spPr>
      </p:pic>
      <p:sp>
        <p:nvSpPr>
          <p:cNvPr id="4" name="TextBox 3"/>
          <p:cNvSpPr txBox="1"/>
          <p:nvPr/>
        </p:nvSpPr>
        <p:spPr>
          <a:xfrm>
            <a:off x="7638230" y="4592784"/>
            <a:ext cx="1200970" cy="1015663"/>
          </a:xfrm>
          <a:prstGeom prst="rect">
            <a:avLst/>
          </a:prstGeom>
          <a:noFill/>
        </p:spPr>
        <p:txBody>
          <a:bodyPr wrap="none" rtlCol="0">
            <a:spAutoFit/>
          </a:bodyPr>
          <a:lstStyle/>
          <a:p>
            <a:pPr algn="ctr"/>
            <a:r>
              <a:rPr lang="en-US" sz="1500" dirty="0">
                <a:latin typeface="Arial" charset="0"/>
                <a:ea typeface="Arial" charset="0"/>
                <a:cs typeface="Arial" charset="0"/>
              </a:rPr>
              <a:t>Knee stops </a:t>
            </a:r>
          </a:p>
          <a:p>
            <a:pPr algn="ctr"/>
            <a:r>
              <a:rPr lang="en-US" sz="1500" dirty="0">
                <a:latin typeface="Arial" charset="0"/>
                <a:ea typeface="Arial" charset="0"/>
                <a:cs typeface="Arial" charset="0"/>
              </a:rPr>
              <a:t>body from </a:t>
            </a:r>
          </a:p>
          <a:p>
            <a:pPr algn="ctr"/>
            <a:r>
              <a:rPr lang="en-US" sz="1500" dirty="0">
                <a:latin typeface="Arial" charset="0"/>
                <a:ea typeface="Arial" charset="0"/>
                <a:cs typeface="Arial" charset="0"/>
              </a:rPr>
              <a:t>rolling onto </a:t>
            </a:r>
          </a:p>
          <a:p>
            <a:pPr algn="ctr"/>
            <a:r>
              <a:rPr lang="en-US" sz="1500" dirty="0">
                <a:latin typeface="Arial" charset="0"/>
                <a:ea typeface="Arial" charset="0"/>
                <a:cs typeface="Arial" charset="0"/>
              </a:rPr>
              <a:t>stomach</a:t>
            </a:r>
          </a:p>
        </p:txBody>
      </p:sp>
      <p:sp>
        <p:nvSpPr>
          <p:cNvPr id="9" name="TextBox 8"/>
          <p:cNvSpPr txBox="1"/>
          <p:nvPr/>
        </p:nvSpPr>
        <p:spPr>
          <a:xfrm>
            <a:off x="8132840" y="2194705"/>
            <a:ext cx="976549" cy="784830"/>
          </a:xfrm>
          <a:prstGeom prst="rect">
            <a:avLst/>
          </a:prstGeom>
          <a:noFill/>
        </p:spPr>
        <p:txBody>
          <a:bodyPr wrap="none" rtlCol="0">
            <a:spAutoFit/>
          </a:bodyPr>
          <a:lstStyle/>
          <a:p>
            <a:pPr algn="ctr"/>
            <a:r>
              <a:rPr lang="en-US" sz="1500" dirty="0">
                <a:latin typeface="Arial" charset="0"/>
                <a:ea typeface="Arial" charset="0"/>
                <a:cs typeface="Arial" charset="0"/>
              </a:rPr>
              <a:t>Hand </a:t>
            </a:r>
          </a:p>
          <a:p>
            <a:pPr algn="ctr"/>
            <a:r>
              <a:rPr lang="en-US" sz="1500" dirty="0">
                <a:latin typeface="Arial" charset="0"/>
                <a:ea typeface="Arial" charset="0"/>
                <a:cs typeface="Arial" charset="0"/>
              </a:rPr>
              <a:t>supports </a:t>
            </a:r>
          </a:p>
          <a:p>
            <a:pPr algn="ctr"/>
            <a:r>
              <a:rPr lang="en-US" sz="1500" dirty="0">
                <a:latin typeface="Arial" charset="0"/>
                <a:ea typeface="Arial" charset="0"/>
                <a:cs typeface="Arial" charset="0"/>
              </a:rPr>
              <a:t>head</a:t>
            </a:r>
          </a:p>
        </p:txBody>
      </p:sp>
      <p:cxnSp>
        <p:nvCxnSpPr>
          <p:cNvPr id="12" name="Straight Arrow Connector 11"/>
          <p:cNvCxnSpPr/>
          <p:nvPr/>
        </p:nvCxnSpPr>
        <p:spPr>
          <a:xfrm flipH="1">
            <a:off x="8316315" y="2965239"/>
            <a:ext cx="304800" cy="6082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7086600" y="4800600"/>
            <a:ext cx="558962" cy="144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232936" y="6324600"/>
            <a:ext cx="7001728" cy="458755"/>
            <a:chOff x="232936" y="6324600"/>
            <a:chExt cx="7001728" cy="458755"/>
          </a:xfrm>
        </p:grpSpPr>
        <p:sp>
          <p:nvSpPr>
            <p:cNvPr id="14" name="TextBox 13"/>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25483994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idx="4294967295"/>
          </p:nvPr>
        </p:nvSpPr>
        <p:spPr>
          <a:xfrm>
            <a:off x="228600" y="457200"/>
            <a:ext cx="8610600" cy="1143000"/>
          </a:xfrm>
          <a:prstGeom prst="rect">
            <a:avLst/>
          </a:prstGeom>
        </p:spPr>
        <p:txBody>
          <a:bodyPr>
            <a:noAutofit/>
          </a:bodyPr>
          <a:lstStyle/>
          <a:p>
            <a:pPr algn="l"/>
            <a:r>
              <a:rPr lang="en-US" dirty="0" smtClean="0">
                <a:solidFill>
                  <a:schemeClr val="accent1">
                    <a:lumMod val="75000"/>
                  </a:schemeClr>
                </a:solidFill>
                <a:latin typeface="Arial"/>
                <a:cs typeface="Arial"/>
              </a:rPr>
              <a:t>Naloxone reverses                opioid drug overdoses</a:t>
            </a:r>
            <a:endParaRPr lang="en-US" dirty="0">
              <a:solidFill>
                <a:schemeClr val="accent1">
                  <a:lumMod val="75000"/>
                </a:schemeClr>
              </a:solidFill>
              <a:latin typeface="Arial"/>
              <a:cs typeface="Arial"/>
            </a:endParaRPr>
          </a:p>
        </p:txBody>
      </p:sp>
      <p:sp>
        <p:nvSpPr>
          <p:cNvPr id="7" name="Content Placeholder 6"/>
          <p:cNvSpPr>
            <a:spLocks noGrp="1"/>
          </p:cNvSpPr>
          <p:nvPr>
            <p:ph idx="4294967295"/>
          </p:nvPr>
        </p:nvSpPr>
        <p:spPr>
          <a:xfrm>
            <a:off x="4114800" y="2286000"/>
            <a:ext cx="4343400" cy="3276600"/>
          </a:xfrm>
          <a:prstGeom prst="rect">
            <a:avLst/>
          </a:prstGeom>
        </p:spPr>
        <p:txBody>
          <a:bodyPr>
            <a:normAutofit/>
          </a:bodyPr>
          <a:lstStyle/>
          <a:p>
            <a:r>
              <a:rPr lang="en-US" sz="2800" dirty="0" smtClean="0">
                <a:solidFill>
                  <a:srgbClr val="7F7F7F"/>
                </a:solidFill>
                <a:latin typeface="Arial"/>
                <a:cs typeface="Arial"/>
              </a:rPr>
              <a:t>Delivery as an intranasal spray increasingly common</a:t>
            </a:r>
            <a:endParaRPr lang="en-US" sz="2800" dirty="0">
              <a:solidFill>
                <a:srgbClr val="7F7F7F"/>
              </a:solidFill>
              <a:latin typeface="Arial"/>
              <a:cs typeface="Arial"/>
            </a:endParaRPr>
          </a:p>
          <a:p>
            <a:r>
              <a:rPr lang="en-US" sz="2800" dirty="0" smtClean="0">
                <a:solidFill>
                  <a:srgbClr val="7F7F7F"/>
                </a:solidFill>
                <a:latin typeface="Arial"/>
                <a:cs typeface="Arial"/>
              </a:rPr>
              <a:t>Naloxone access varies from state to state</a:t>
            </a:r>
          </a:p>
          <a:p>
            <a:r>
              <a:rPr lang="en-US" sz="2800" dirty="0" smtClean="0">
                <a:solidFill>
                  <a:srgbClr val="7F7F7F"/>
                </a:solidFill>
                <a:latin typeface="Arial"/>
                <a:cs typeface="Arial"/>
              </a:rPr>
              <a:t>Consider precautions with naloxone use</a:t>
            </a:r>
            <a:endParaRPr lang="en-US" sz="2400" dirty="0">
              <a:solidFill>
                <a:srgbClr val="7F7F7F"/>
              </a:solidFill>
              <a:latin typeface="Arial"/>
              <a:cs typeface="Arial"/>
            </a:endParaRPr>
          </a:p>
          <a:p>
            <a:pPr marL="514350" indent="-514350">
              <a:buFont typeface="+mj-lt"/>
              <a:buAutoNum type="arabicPeriod"/>
            </a:pPr>
            <a:endParaRPr lang="en-US" sz="2800" dirty="0" smtClean="0">
              <a:solidFill>
                <a:schemeClr val="tx1">
                  <a:lumMod val="65000"/>
                  <a:lumOff val="35000"/>
                </a:schemeClr>
              </a:solidFill>
            </a:endParaRPr>
          </a:p>
        </p:txBody>
      </p:sp>
      <p:sp>
        <p:nvSpPr>
          <p:cNvPr id="5"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err="1" smtClean="0">
                <a:ln>
                  <a:noFill/>
                </a:ln>
                <a:solidFill>
                  <a:prstClr val="white"/>
                </a:solidFill>
                <a:effectLst/>
                <a:uLnTx/>
                <a:uFillTx/>
                <a:latin typeface="Arial"/>
                <a:ea typeface="+mn-ea"/>
                <a:cs typeface="Arial"/>
              </a:rPr>
              <a:t>GenerationRx.org</a:t>
            </a:r>
            <a:r>
              <a:rPr kumimoji="0" lang="en-US" sz="950" b="0" i="0" u="none" strike="noStrike" kern="1200" cap="none" spc="0" normalizeH="0" baseline="0" noProof="0" dirty="0" smtClean="0">
                <a:ln>
                  <a:noFill/>
                </a:ln>
                <a:solidFill>
                  <a:prstClr val="white"/>
                </a:solidFill>
                <a:effectLst/>
                <a:uLnTx/>
                <a:uFillTx/>
                <a:latin typeface="Arial"/>
                <a:ea typeface="+mn-ea"/>
                <a:cs typeface="Arial"/>
              </a:rPr>
              <a:t>  15</a:t>
            </a:r>
            <a:endParaRPr kumimoji="0" lang="en-US" sz="950" b="0" i="0" u="none" strike="noStrike" kern="1200" cap="none" spc="0" normalizeH="0" baseline="0" noProof="0" dirty="0">
              <a:ln>
                <a:noFill/>
              </a:ln>
              <a:solidFill>
                <a:prstClr val="white"/>
              </a:solidFill>
              <a:effectLst/>
              <a:uLnTx/>
              <a:uFillTx/>
              <a:latin typeface="Arial"/>
              <a:ea typeface="+mn-ea"/>
              <a:cs typeface="Aria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904999"/>
            <a:ext cx="3581400" cy="4002741"/>
          </a:xfrm>
          <a:prstGeom prst="rect">
            <a:avLst/>
          </a:prstGeom>
        </p:spPr>
      </p:pic>
      <p:grpSp>
        <p:nvGrpSpPr>
          <p:cNvPr id="9" name="Group 8"/>
          <p:cNvGrpSpPr/>
          <p:nvPr/>
        </p:nvGrpSpPr>
        <p:grpSpPr>
          <a:xfrm>
            <a:off x="232936" y="6324600"/>
            <a:ext cx="7001728" cy="458755"/>
            <a:chOff x="232936" y="6324600"/>
            <a:chExt cx="7001728" cy="458755"/>
          </a:xfrm>
        </p:grpSpPr>
        <p:sp>
          <p:nvSpPr>
            <p:cNvPr id="10" name="TextBox 9"/>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19034871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flipH="1">
            <a:off x="721880" y="-237685"/>
            <a:ext cx="3352799" cy="4742572"/>
          </a:xfrm>
          <a:prstGeom prst="rect">
            <a:avLst/>
          </a:prstGeom>
        </p:spPr>
      </p:pic>
      <p:sp>
        <p:nvSpPr>
          <p:cNvPr id="8" name="Title 2"/>
          <p:cNvSpPr>
            <a:spLocks noGrp="1"/>
          </p:cNvSpPr>
          <p:nvPr>
            <p:ph type="title" idx="4294967295"/>
          </p:nvPr>
        </p:nvSpPr>
        <p:spPr>
          <a:xfrm>
            <a:off x="228600" y="990600"/>
            <a:ext cx="4191000" cy="1981200"/>
          </a:xfrm>
          <a:prstGeom prst="rect">
            <a:avLst/>
          </a:prstGeom>
        </p:spPr>
        <p:txBody>
          <a:bodyPr>
            <a:noAutofit/>
          </a:bodyPr>
          <a:lstStyle/>
          <a:p>
            <a:pPr algn="l"/>
            <a:r>
              <a:rPr lang="en-US" b="1" dirty="0" smtClean="0">
                <a:solidFill>
                  <a:srgbClr val="FFC000"/>
                </a:solidFill>
                <a:latin typeface="Arial"/>
                <a:cs typeface="Arial"/>
              </a:rPr>
              <a:t>Module 2:</a:t>
            </a:r>
            <a:br>
              <a:rPr lang="en-US" b="1" dirty="0" smtClean="0">
                <a:solidFill>
                  <a:srgbClr val="FFC000"/>
                </a:solidFill>
                <a:latin typeface="Arial"/>
                <a:cs typeface="Arial"/>
              </a:rPr>
            </a:br>
            <a:r>
              <a:rPr lang="en-US" b="1" dirty="0" smtClean="0">
                <a:solidFill>
                  <a:srgbClr val="FFC000"/>
                </a:solidFill>
                <a:latin typeface="Arial"/>
                <a:cs typeface="Arial"/>
              </a:rPr>
              <a:t>Prescription</a:t>
            </a:r>
            <a:br>
              <a:rPr lang="en-US" b="1" dirty="0" smtClean="0">
                <a:solidFill>
                  <a:srgbClr val="FFC000"/>
                </a:solidFill>
                <a:latin typeface="Arial"/>
                <a:cs typeface="Arial"/>
              </a:rPr>
            </a:br>
            <a:r>
              <a:rPr lang="en-US" b="1" dirty="0" smtClean="0">
                <a:solidFill>
                  <a:srgbClr val="FFC000"/>
                </a:solidFill>
                <a:latin typeface="Arial"/>
                <a:cs typeface="Arial"/>
              </a:rPr>
              <a:t>Stimulants</a:t>
            </a:r>
            <a:r>
              <a:rPr lang="en-US" dirty="0">
                <a:solidFill>
                  <a:schemeClr val="accent1">
                    <a:lumMod val="75000"/>
                  </a:schemeClr>
                </a:solidFill>
                <a:latin typeface="Arial"/>
                <a:cs typeface="Arial"/>
              </a:rPr>
              <a:t/>
            </a:r>
            <a:br>
              <a:rPr lang="en-US" dirty="0">
                <a:solidFill>
                  <a:schemeClr val="accent1">
                    <a:lumMod val="75000"/>
                  </a:schemeClr>
                </a:solidFill>
                <a:latin typeface="Arial"/>
                <a:cs typeface="Arial"/>
              </a:rPr>
            </a:br>
            <a:r>
              <a:rPr lang="en-US" dirty="0">
                <a:solidFill>
                  <a:schemeClr val="accent1">
                    <a:lumMod val="75000"/>
                  </a:schemeClr>
                </a:solidFill>
                <a:latin typeface="Arial"/>
                <a:cs typeface="Arial"/>
              </a:rPr>
              <a:t/>
            </a:r>
            <a:br>
              <a:rPr lang="en-US" dirty="0">
                <a:solidFill>
                  <a:schemeClr val="accent1">
                    <a:lumMod val="75000"/>
                  </a:schemeClr>
                </a:solidFill>
                <a:latin typeface="Arial"/>
                <a:cs typeface="Arial"/>
              </a:rPr>
            </a:br>
            <a:endParaRPr lang="en-US" dirty="0">
              <a:solidFill>
                <a:schemeClr val="accent1">
                  <a:lumMod val="75000"/>
                </a:schemeClr>
              </a:solidFill>
              <a:latin typeface="Arial"/>
              <a:cs typeface="Arial"/>
            </a:endParaRPr>
          </a:p>
        </p:txBody>
      </p:sp>
      <p:sp>
        <p:nvSpPr>
          <p:cNvPr id="10"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a:t>
            </a:r>
            <a:r>
              <a:rPr lang="en-US" dirty="0" smtClean="0"/>
              <a:t>16</a:t>
            </a:r>
            <a:endParaRPr lang="en-US" dirty="0"/>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40006" y="546847"/>
            <a:ext cx="4903994" cy="4939553"/>
          </a:xfrm>
          <a:prstGeom prst="rect">
            <a:avLst/>
          </a:prstGeom>
        </p:spPr>
      </p:pic>
      <p:grpSp>
        <p:nvGrpSpPr>
          <p:cNvPr id="7" name="Group 6"/>
          <p:cNvGrpSpPr/>
          <p:nvPr/>
        </p:nvGrpSpPr>
        <p:grpSpPr>
          <a:xfrm>
            <a:off x="232936" y="6324600"/>
            <a:ext cx="7001728" cy="458755"/>
            <a:chOff x="232936" y="6324600"/>
            <a:chExt cx="7001728" cy="458755"/>
          </a:xfrm>
        </p:grpSpPr>
        <p:sp>
          <p:nvSpPr>
            <p:cNvPr id="9" name="TextBox 8"/>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2576726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stretch>
            <a:fillRect/>
          </a:stretch>
        </p:blipFill>
        <p:spPr>
          <a:xfrm rot="16200000" flipH="1">
            <a:off x="2171703" y="-1673155"/>
            <a:ext cx="3809999" cy="8153395"/>
          </a:xfrm>
          <a:prstGeom prst="rect">
            <a:avLst/>
          </a:prstGeom>
        </p:spPr>
      </p:pic>
      <p:sp>
        <p:nvSpPr>
          <p:cNvPr id="12" name="Title 2"/>
          <p:cNvSpPr>
            <a:spLocks noGrp="1"/>
          </p:cNvSpPr>
          <p:nvPr>
            <p:ph type="title" idx="4294967295"/>
          </p:nvPr>
        </p:nvSpPr>
        <p:spPr>
          <a:xfrm>
            <a:off x="533399" y="803343"/>
            <a:ext cx="7620001" cy="3200400"/>
          </a:xfrm>
          <a:prstGeom prst="rect">
            <a:avLst/>
          </a:prstGeom>
        </p:spPr>
        <p:txBody>
          <a:bodyPr>
            <a:noAutofit/>
          </a:bodyPr>
          <a:lstStyle/>
          <a:p>
            <a:pPr algn="l" eaLnBrk="1" hangingPunct="1"/>
            <a:r>
              <a:rPr lang="en-US" altLang="en-US" sz="4800" b="1" dirty="0">
                <a:solidFill>
                  <a:srgbClr val="FFC000"/>
                </a:solidFill>
                <a:latin typeface="Arial"/>
                <a:cs typeface="Arial"/>
              </a:rPr>
              <a:t>Video:</a:t>
            </a:r>
            <a:br>
              <a:rPr lang="en-US" altLang="en-US" sz="4800" b="1" dirty="0">
                <a:solidFill>
                  <a:srgbClr val="FFC000"/>
                </a:solidFill>
                <a:latin typeface="Arial"/>
                <a:cs typeface="Arial"/>
              </a:rPr>
            </a:br>
            <a:r>
              <a:rPr lang="en-US" altLang="en-US" sz="4800" b="1" dirty="0">
                <a:solidFill>
                  <a:srgbClr val="FFC000"/>
                </a:solidFill>
                <a:latin typeface="Arial"/>
                <a:cs typeface="Arial"/>
              </a:rPr>
              <a:t>The Impact of Misusing Prescription </a:t>
            </a:r>
            <a:r>
              <a:rPr lang="en-US" altLang="en-US" sz="4800" b="1" dirty="0" smtClean="0">
                <a:solidFill>
                  <a:srgbClr val="FFC000"/>
                </a:solidFill>
                <a:latin typeface="Arial"/>
                <a:cs typeface="Arial"/>
              </a:rPr>
              <a:t>Stimulants</a:t>
            </a:r>
            <a:endParaRPr lang="en-US" altLang="en-US" sz="4800" b="1" dirty="0">
              <a:solidFill>
                <a:srgbClr val="FFC000"/>
              </a:solidFill>
              <a:latin typeface="Arial"/>
              <a:cs typeface="Arial"/>
            </a:endParaRPr>
          </a:p>
        </p:txBody>
      </p:sp>
      <p:sp>
        <p:nvSpPr>
          <p:cNvPr id="7"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a:t>
            </a:r>
            <a:r>
              <a:rPr lang="en-US" dirty="0" smtClean="0"/>
              <a:t>17</a:t>
            </a:r>
            <a:endParaRPr lang="en-US" dirty="0"/>
          </a:p>
        </p:txBody>
      </p:sp>
      <p:pic>
        <p:nvPicPr>
          <p:cNvPr id="3" name="Picture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209800" y="3429000"/>
            <a:ext cx="4061044" cy="2600493"/>
          </a:xfrm>
          <a:prstGeom prst="rect">
            <a:avLst/>
          </a:prstGeom>
          <a:ln>
            <a:solidFill>
              <a:schemeClr val="tx1">
                <a:lumMod val="65000"/>
                <a:lumOff val="35000"/>
              </a:schemeClr>
            </a:solidFill>
          </a:ln>
        </p:spPr>
      </p:pic>
      <p:grpSp>
        <p:nvGrpSpPr>
          <p:cNvPr id="9" name="Group 8"/>
          <p:cNvGrpSpPr/>
          <p:nvPr/>
        </p:nvGrpSpPr>
        <p:grpSpPr>
          <a:xfrm>
            <a:off x="232936" y="6324600"/>
            <a:ext cx="7001728" cy="458755"/>
            <a:chOff x="232936" y="6324600"/>
            <a:chExt cx="7001728" cy="458755"/>
          </a:xfrm>
        </p:grpSpPr>
        <p:sp>
          <p:nvSpPr>
            <p:cNvPr id="10" name="TextBox 9"/>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3846186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6702" y="0"/>
            <a:ext cx="3783394" cy="2520168"/>
          </a:xfrm>
          <a:prstGeom prst="rect">
            <a:avLst/>
          </a:prstGeom>
        </p:spPr>
      </p:pic>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solidFill>
                  <a:prstClr val="white"/>
                </a:solidFill>
              </a:rPr>
              <a:t>GenerationRx.org</a:t>
            </a:r>
            <a:r>
              <a:rPr lang="en-US" dirty="0" smtClean="0">
                <a:solidFill>
                  <a:prstClr val="white"/>
                </a:solidFill>
              </a:rPr>
              <a:t>  22</a:t>
            </a:r>
            <a:endParaRPr lang="en-US" dirty="0">
              <a:solidFill>
                <a:prstClr val="white"/>
              </a:solidFill>
            </a:endParaRPr>
          </a:p>
        </p:txBody>
      </p:sp>
      <p:sp>
        <p:nvSpPr>
          <p:cNvPr id="7" name="Content Placeholder 6"/>
          <p:cNvSpPr txBox="1">
            <a:spLocks/>
          </p:cNvSpPr>
          <p:nvPr/>
        </p:nvSpPr>
        <p:spPr>
          <a:xfrm>
            <a:off x="533400" y="2819400"/>
            <a:ext cx="7391400" cy="34290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sz="2400" dirty="0" smtClean="0">
                <a:solidFill>
                  <a:srgbClr val="7F7F7F"/>
                </a:solidFill>
                <a:latin typeface="Arial"/>
                <a:cs typeface="Arial"/>
              </a:rPr>
              <a:t>Can the misuse of prescription stimulants improve your grades?</a:t>
            </a:r>
          </a:p>
          <a:p>
            <a:pPr marL="514350" indent="-514350">
              <a:buFont typeface="+mj-lt"/>
              <a:buAutoNum type="arabicPeriod"/>
            </a:pPr>
            <a:r>
              <a:rPr lang="en-US" sz="2400" dirty="0" smtClean="0">
                <a:solidFill>
                  <a:srgbClr val="7F7F7F"/>
                </a:solidFill>
                <a:latin typeface="Arial"/>
                <a:cs typeface="Arial"/>
              </a:rPr>
              <a:t>When you ask someone for their medication, </a:t>
            </a:r>
            <a:br>
              <a:rPr lang="en-US" sz="2400" dirty="0" smtClean="0">
                <a:solidFill>
                  <a:srgbClr val="7F7F7F"/>
                </a:solidFill>
                <a:latin typeface="Arial"/>
                <a:cs typeface="Arial"/>
              </a:rPr>
            </a:br>
            <a:r>
              <a:rPr lang="en-US" sz="2400" dirty="0" smtClean="0">
                <a:solidFill>
                  <a:srgbClr val="7F7F7F"/>
                </a:solidFill>
                <a:latin typeface="Arial"/>
                <a:cs typeface="Arial"/>
              </a:rPr>
              <a:t>how do you think this request makes them feel?</a:t>
            </a:r>
          </a:p>
          <a:p>
            <a:pPr marL="514350" indent="-514350">
              <a:buFont typeface="+mj-lt"/>
              <a:buAutoNum type="arabicPeriod"/>
            </a:pPr>
            <a:r>
              <a:rPr lang="en-US" sz="2400" dirty="0" smtClean="0">
                <a:solidFill>
                  <a:srgbClr val="7F7F7F"/>
                </a:solidFill>
                <a:latin typeface="Arial"/>
                <a:cs typeface="Arial"/>
              </a:rPr>
              <a:t>Is mixing alcohol with prescription stimulants       a big deal?</a:t>
            </a:r>
            <a:endParaRPr lang="en-US" sz="2400" dirty="0">
              <a:solidFill>
                <a:srgbClr val="7F7F7F"/>
              </a:solidFill>
              <a:latin typeface="Arial"/>
              <a:cs typeface="Arial"/>
            </a:endParaRPr>
          </a:p>
          <a:p>
            <a:pPr marL="514350" indent="-514350">
              <a:buFont typeface="+mj-lt"/>
              <a:buAutoNum type="arabicPeriod"/>
            </a:pPr>
            <a:endParaRPr lang="en-US" sz="2400" dirty="0">
              <a:solidFill>
                <a:schemeClr val="tx1">
                  <a:lumMod val="65000"/>
                  <a:lumOff val="35000"/>
                </a:schemeClr>
              </a:solidFill>
            </a:endParaRPr>
          </a:p>
        </p:txBody>
      </p:sp>
      <p:sp>
        <p:nvSpPr>
          <p:cNvPr id="12" name="TextBox 11"/>
          <p:cNvSpPr txBox="1"/>
          <p:nvPr/>
        </p:nvSpPr>
        <p:spPr>
          <a:xfrm>
            <a:off x="533400" y="2143780"/>
            <a:ext cx="4439036" cy="523220"/>
          </a:xfrm>
          <a:prstGeom prst="rect">
            <a:avLst/>
          </a:prstGeom>
          <a:noFill/>
        </p:spPr>
        <p:txBody>
          <a:bodyPr wrap="none" rtlCol="0">
            <a:spAutoFit/>
          </a:bodyPr>
          <a:lstStyle/>
          <a:p>
            <a:r>
              <a:rPr lang="en-US" sz="2800" b="1" dirty="0" smtClean="0">
                <a:solidFill>
                  <a:srgbClr val="00B0F0"/>
                </a:solidFill>
                <a:latin typeface="Arial" panose="020B0604020202020204" pitchFamily="34" charset="0"/>
                <a:cs typeface="Arial" panose="020B0604020202020204" pitchFamily="34" charset="0"/>
              </a:rPr>
              <a:t>Discuss in small groups:</a:t>
            </a:r>
            <a:endParaRPr lang="en-US" sz="2800" b="1" dirty="0">
              <a:solidFill>
                <a:srgbClr val="00B0F0"/>
              </a:solidFill>
              <a:latin typeface="Arial" panose="020B0604020202020204" pitchFamily="34" charset="0"/>
              <a:cs typeface="Arial" panose="020B0604020202020204" pitchFamily="34" charset="0"/>
            </a:endParaRPr>
          </a:p>
        </p:txBody>
      </p:sp>
      <p:sp>
        <p:nvSpPr>
          <p:cNvPr id="14" name="Rectangle 4"/>
          <p:cNvSpPr/>
          <p:nvPr/>
        </p:nvSpPr>
        <p:spPr>
          <a:xfrm>
            <a:off x="350" y="685800"/>
            <a:ext cx="5771383" cy="1362808"/>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00427"/>
              <a:gd name="connsiteY0" fmla="*/ 0 h 1362808"/>
              <a:gd name="connsiteX1" fmla="*/ 5800427 w 5800427"/>
              <a:gd name="connsiteY1" fmla="*/ 119944 h 1362808"/>
              <a:gd name="connsiteX2" fmla="*/ 5565531 w 5800427"/>
              <a:gd name="connsiteY2" fmla="*/ 1134209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59886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469575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42953 w 5800427"/>
              <a:gd name="connsiteY2" fmla="*/ 1151143 h 1362808"/>
              <a:gd name="connsiteX3" fmla="*/ 0 w 5800427"/>
              <a:gd name="connsiteY3" fmla="*/ 1362808 h 1362808"/>
              <a:gd name="connsiteX4" fmla="*/ 8793 w 5800427"/>
              <a:gd name="connsiteY4" fmla="*/ 0 h 1362808"/>
              <a:gd name="connsiteX0" fmla="*/ 8793 w 5732694"/>
              <a:gd name="connsiteY0" fmla="*/ 0 h 1362808"/>
              <a:gd name="connsiteX1" fmla="*/ 5732694 w 5732694"/>
              <a:gd name="connsiteY1" fmla="*/ 125588 h 1362808"/>
              <a:gd name="connsiteX2" fmla="*/ 5542953 w 5732694"/>
              <a:gd name="connsiteY2" fmla="*/ 1151143 h 1362808"/>
              <a:gd name="connsiteX3" fmla="*/ 0 w 5732694"/>
              <a:gd name="connsiteY3" fmla="*/ 1362808 h 1362808"/>
              <a:gd name="connsiteX4" fmla="*/ 8793 w 5732694"/>
              <a:gd name="connsiteY4" fmla="*/ 0 h 1362808"/>
              <a:gd name="connsiteX0" fmla="*/ 8793 w 5783494"/>
              <a:gd name="connsiteY0" fmla="*/ 0 h 1362808"/>
              <a:gd name="connsiteX1" fmla="*/ 5783494 w 5783494"/>
              <a:gd name="connsiteY1" fmla="*/ 131232 h 1362808"/>
              <a:gd name="connsiteX2" fmla="*/ 5542953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452119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524787 w 5783494"/>
              <a:gd name="connsiteY2" fmla="*/ 1151143 h 1362808"/>
              <a:gd name="connsiteX3" fmla="*/ 0 w 5783494"/>
              <a:gd name="connsiteY3" fmla="*/ 1362808 h 1362808"/>
              <a:gd name="connsiteX4" fmla="*/ 8793 w 5783494"/>
              <a:gd name="connsiteY4" fmla="*/ 0 h 1362808"/>
              <a:gd name="connsiteX0" fmla="*/ 8793 w 5710827"/>
              <a:gd name="connsiteY0" fmla="*/ 0 h 1362808"/>
              <a:gd name="connsiteX1" fmla="*/ 5710827 w 5710827"/>
              <a:gd name="connsiteY1" fmla="*/ 131232 h 1362808"/>
              <a:gd name="connsiteX2" fmla="*/ 5524787 w 5710827"/>
              <a:gd name="connsiteY2" fmla="*/ 1151143 h 1362808"/>
              <a:gd name="connsiteX3" fmla="*/ 0 w 5710827"/>
              <a:gd name="connsiteY3" fmla="*/ 1362808 h 1362808"/>
              <a:gd name="connsiteX4" fmla="*/ 8793 w 5710827"/>
              <a:gd name="connsiteY4" fmla="*/ 0 h 1362808"/>
              <a:gd name="connsiteX0" fmla="*/ 8793 w 5771383"/>
              <a:gd name="connsiteY0" fmla="*/ 0 h 1362808"/>
              <a:gd name="connsiteX1" fmla="*/ 5771383 w 5771383"/>
              <a:gd name="connsiteY1" fmla="*/ 137288 h 1362808"/>
              <a:gd name="connsiteX2" fmla="*/ 5524787 w 5771383"/>
              <a:gd name="connsiteY2" fmla="*/ 1151143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419279 w 5771383"/>
              <a:gd name="connsiteY2" fmla="*/ 1155051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532602 w 5771383"/>
              <a:gd name="connsiteY2" fmla="*/ 1151144 h 1362808"/>
              <a:gd name="connsiteX3" fmla="*/ 0 w 5771383"/>
              <a:gd name="connsiteY3" fmla="*/ 1362808 h 1362808"/>
              <a:gd name="connsiteX4" fmla="*/ 8793 w 5771383"/>
              <a:gd name="connsiteY4" fmla="*/ 0 h 136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1383" h="1362808">
                <a:moveTo>
                  <a:pt x="8793" y="0"/>
                </a:moveTo>
                <a:lnTo>
                  <a:pt x="5771383" y="137288"/>
                </a:lnTo>
                <a:lnTo>
                  <a:pt x="5532602" y="1151144"/>
                </a:lnTo>
                <a:lnTo>
                  <a:pt x="0" y="1362808"/>
                </a:lnTo>
                <a:lnTo>
                  <a:pt x="8793"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p:cNvSpPr txBox="1">
            <a:spLocks/>
          </p:cNvSpPr>
          <p:nvPr/>
        </p:nvSpPr>
        <p:spPr>
          <a:xfrm>
            <a:off x="381000" y="990600"/>
            <a:ext cx="4988209"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FFC000"/>
                </a:solidFill>
                <a:latin typeface="Arial"/>
                <a:cs typeface="Arial"/>
              </a:rPr>
              <a:t>Module 2: </a:t>
            </a:r>
            <a:r>
              <a:rPr lang="en-US" b="1" dirty="0" smtClean="0">
                <a:solidFill>
                  <a:srgbClr val="92D050"/>
                </a:solidFill>
                <a:latin typeface="Arial"/>
                <a:cs typeface="Arial"/>
              </a:rPr>
              <a:t/>
            </a:r>
            <a:br>
              <a:rPr lang="en-US" b="1" dirty="0" smtClean="0">
                <a:solidFill>
                  <a:srgbClr val="92D050"/>
                </a:solidFill>
                <a:latin typeface="Arial"/>
                <a:cs typeface="Arial"/>
              </a:rPr>
            </a:br>
            <a:r>
              <a:rPr lang="en-US" b="1" dirty="0" smtClean="0">
                <a:solidFill>
                  <a:srgbClr val="92D050"/>
                </a:solidFill>
                <a:latin typeface="Arial"/>
                <a:cs typeface="Arial"/>
              </a:rPr>
              <a:t/>
            </a:r>
            <a:br>
              <a:rPr lang="en-US" b="1" dirty="0" smtClean="0">
                <a:solidFill>
                  <a:srgbClr val="92D050"/>
                </a:solidFill>
                <a:latin typeface="Arial"/>
                <a:cs typeface="Arial"/>
              </a:rPr>
            </a:br>
            <a:endParaRPr lang="en-US" b="1" dirty="0">
              <a:solidFill>
                <a:srgbClr val="92D050"/>
              </a:solidFill>
              <a:latin typeface="Arial"/>
              <a:cs typeface="Arial"/>
            </a:endParaRPr>
          </a:p>
        </p:txBody>
      </p:sp>
      <p:sp>
        <p:nvSpPr>
          <p:cNvPr id="16" name="Rectangle 4"/>
          <p:cNvSpPr/>
          <p:nvPr/>
        </p:nvSpPr>
        <p:spPr>
          <a:xfrm>
            <a:off x="8802281" y="869585"/>
            <a:ext cx="343982" cy="739830"/>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8801101"/>
              <a:gd name="connsiteY0" fmla="*/ 0 h 1362808"/>
              <a:gd name="connsiteX1" fmla="*/ 8801101 w 8801101"/>
              <a:gd name="connsiteY1" fmla="*/ 158262 h 1362808"/>
              <a:gd name="connsiteX2" fmla="*/ 5565531 w 8801101"/>
              <a:gd name="connsiteY2" fmla="*/ 1134209 h 1362808"/>
              <a:gd name="connsiteX3" fmla="*/ 0 w 8801101"/>
              <a:gd name="connsiteY3" fmla="*/ 1362808 h 1362808"/>
              <a:gd name="connsiteX4" fmla="*/ 8793 w 8801101"/>
              <a:gd name="connsiteY4" fmla="*/ 0 h 1362808"/>
              <a:gd name="connsiteX0" fmla="*/ 8793 w 8801101"/>
              <a:gd name="connsiteY0" fmla="*/ 0 h 1362808"/>
              <a:gd name="connsiteX1" fmla="*/ 8801101 w 8801101"/>
              <a:gd name="connsiteY1" fmla="*/ 158262 h 1362808"/>
              <a:gd name="connsiteX2" fmla="*/ 8801100 w 8801101"/>
              <a:gd name="connsiteY2" fmla="*/ 1002324 h 1362808"/>
              <a:gd name="connsiteX3" fmla="*/ 0 w 8801101"/>
              <a:gd name="connsiteY3" fmla="*/ 1362808 h 1362808"/>
              <a:gd name="connsiteX4" fmla="*/ 8793 w 8801101"/>
              <a:gd name="connsiteY4" fmla="*/ 0 h 1362808"/>
              <a:gd name="connsiteX0" fmla="*/ 7069016 w 8801101"/>
              <a:gd name="connsiteY0" fmla="*/ 0 h 1230924"/>
              <a:gd name="connsiteX1" fmla="*/ 8801101 w 8801101"/>
              <a:gd name="connsiteY1" fmla="*/ 26378 h 1230924"/>
              <a:gd name="connsiteX2" fmla="*/ 8801100 w 8801101"/>
              <a:gd name="connsiteY2" fmla="*/ 870440 h 1230924"/>
              <a:gd name="connsiteX3" fmla="*/ 0 w 8801101"/>
              <a:gd name="connsiteY3" fmla="*/ 1230924 h 1230924"/>
              <a:gd name="connsiteX4" fmla="*/ 7069016 w 8801101"/>
              <a:gd name="connsiteY4" fmla="*/ 0 h 1230924"/>
              <a:gd name="connsiteX0" fmla="*/ 167055 w 1899140"/>
              <a:gd name="connsiteY0" fmla="*/ 0 h 958362"/>
              <a:gd name="connsiteX1" fmla="*/ 1899140 w 1899140"/>
              <a:gd name="connsiteY1" fmla="*/ 26378 h 958362"/>
              <a:gd name="connsiteX2" fmla="*/ 1899139 w 1899140"/>
              <a:gd name="connsiteY2" fmla="*/ 870440 h 958362"/>
              <a:gd name="connsiteX3" fmla="*/ 0 w 1899140"/>
              <a:gd name="connsiteY3" fmla="*/ 958362 h 958362"/>
              <a:gd name="connsiteX4" fmla="*/ 167055 w 1899140"/>
              <a:gd name="connsiteY4" fmla="*/ 0 h 958362"/>
              <a:gd name="connsiteX0" fmla="*/ 1626578 w 1899140"/>
              <a:gd name="connsiteY0" fmla="*/ 0 h 931986"/>
              <a:gd name="connsiteX1" fmla="*/ 1899140 w 1899140"/>
              <a:gd name="connsiteY1" fmla="*/ 2 h 931986"/>
              <a:gd name="connsiteX2" fmla="*/ 1899139 w 1899140"/>
              <a:gd name="connsiteY2" fmla="*/ 844064 h 931986"/>
              <a:gd name="connsiteX3" fmla="*/ 0 w 1899140"/>
              <a:gd name="connsiteY3" fmla="*/ 931986 h 931986"/>
              <a:gd name="connsiteX4" fmla="*/ 1626578 w 1899140"/>
              <a:gd name="connsiteY4" fmla="*/ 0 h 931986"/>
              <a:gd name="connsiteX0" fmla="*/ 272563 w 545125"/>
              <a:gd name="connsiteY0" fmla="*/ 0 h 870440"/>
              <a:gd name="connsiteX1" fmla="*/ 545125 w 545125"/>
              <a:gd name="connsiteY1" fmla="*/ 2 h 870440"/>
              <a:gd name="connsiteX2" fmla="*/ 545124 w 545125"/>
              <a:gd name="connsiteY2" fmla="*/ 844064 h 870440"/>
              <a:gd name="connsiteX3" fmla="*/ 0 w 545125"/>
              <a:gd name="connsiteY3" fmla="*/ 870440 h 870440"/>
              <a:gd name="connsiteX4" fmla="*/ 272563 w 545125"/>
              <a:gd name="connsiteY4" fmla="*/ 0 h 870440"/>
              <a:gd name="connsiteX0" fmla="*/ 202224 w 474786"/>
              <a:gd name="connsiteY0" fmla="*/ 0 h 844064"/>
              <a:gd name="connsiteX1" fmla="*/ 474786 w 474786"/>
              <a:gd name="connsiteY1" fmla="*/ 2 h 844064"/>
              <a:gd name="connsiteX2" fmla="*/ 474785 w 474786"/>
              <a:gd name="connsiteY2" fmla="*/ 844064 h 844064"/>
              <a:gd name="connsiteX3" fmla="*/ 0 w 474786"/>
              <a:gd name="connsiteY3" fmla="*/ 729763 h 844064"/>
              <a:gd name="connsiteX4" fmla="*/ 202224 w 474786"/>
              <a:gd name="connsiteY4" fmla="*/ 0 h 844064"/>
              <a:gd name="connsiteX0" fmla="*/ 395655 w 668217"/>
              <a:gd name="connsiteY0" fmla="*/ 0 h 844064"/>
              <a:gd name="connsiteX1" fmla="*/ 668217 w 668217"/>
              <a:gd name="connsiteY1" fmla="*/ 2 h 844064"/>
              <a:gd name="connsiteX2" fmla="*/ 668216 w 668217"/>
              <a:gd name="connsiteY2" fmla="*/ 844064 h 844064"/>
              <a:gd name="connsiteX3" fmla="*/ 0 w 668217"/>
              <a:gd name="connsiteY3" fmla="*/ 553917 h 844064"/>
              <a:gd name="connsiteX4" fmla="*/ 395655 w 668217"/>
              <a:gd name="connsiteY4" fmla="*/ 0 h 844064"/>
              <a:gd name="connsiteX0" fmla="*/ 395655 w 668217"/>
              <a:gd name="connsiteY0" fmla="*/ 0 h 703387"/>
              <a:gd name="connsiteX1" fmla="*/ 668217 w 668217"/>
              <a:gd name="connsiteY1" fmla="*/ 2 h 703387"/>
              <a:gd name="connsiteX2" fmla="*/ 659424 w 668217"/>
              <a:gd name="connsiteY2" fmla="*/ 703387 h 703387"/>
              <a:gd name="connsiteX3" fmla="*/ 0 w 668217"/>
              <a:gd name="connsiteY3" fmla="*/ 553917 h 703387"/>
              <a:gd name="connsiteX4" fmla="*/ 395655 w 668217"/>
              <a:gd name="connsiteY4" fmla="*/ 0 h 703387"/>
              <a:gd name="connsiteX0" fmla="*/ 395655 w 668217"/>
              <a:gd name="connsiteY0" fmla="*/ 0 h 826479"/>
              <a:gd name="connsiteX1" fmla="*/ 668217 w 668217"/>
              <a:gd name="connsiteY1" fmla="*/ 2 h 826479"/>
              <a:gd name="connsiteX2" fmla="*/ 659424 w 668217"/>
              <a:gd name="connsiteY2" fmla="*/ 826479 h 826479"/>
              <a:gd name="connsiteX3" fmla="*/ 0 w 668217"/>
              <a:gd name="connsiteY3" fmla="*/ 553917 h 826479"/>
              <a:gd name="connsiteX4" fmla="*/ 395655 w 668217"/>
              <a:gd name="connsiteY4" fmla="*/ 0 h 826479"/>
              <a:gd name="connsiteX0" fmla="*/ 184640 w 457202"/>
              <a:gd name="connsiteY0" fmla="*/ 0 h 844063"/>
              <a:gd name="connsiteX1" fmla="*/ 457202 w 457202"/>
              <a:gd name="connsiteY1" fmla="*/ 2 h 844063"/>
              <a:gd name="connsiteX2" fmla="*/ 448409 w 457202"/>
              <a:gd name="connsiteY2" fmla="*/ 826479 h 844063"/>
              <a:gd name="connsiteX3" fmla="*/ 0 w 457202"/>
              <a:gd name="connsiteY3" fmla="*/ 844063 h 844063"/>
              <a:gd name="connsiteX4" fmla="*/ 184640 w 457202"/>
              <a:gd name="connsiteY4" fmla="*/ 0 h 844063"/>
              <a:gd name="connsiteX0" fmla="*/ 272563 w 457202"/>
              <a:gd name="connsiteY0" fmla="*/ 193429 h 844061"/>
              <a:gd name="connsiteX1" fmla="*/ 457202 w 457202"/>
              <a:gd name="connsiteY1" fmla="*/ 0 h 844061"/>
              <a:gd name="connsiteX2" fmla="*/ 448409 w 457202"/>
              <a:gd name="connsiteY2" fmla="*/ 826477 h 844061"/>
              <a:gd name="connsiteX3" fmla="*/ 0 w 457202"/>
              <a:gd name="connsiteY3" fmla="*/ 844061 h 844061"/>
              <a:gd name="connsiteX4" fmla="*/ 272563 w 457202"/>
              <a:gd name="connsiteY4" fmla="*/ 193429 h 844061"/>
              <a:gd name="connsiteX0" fmla="*/ 281356 w 457202"/>
              <a:gd name="connsiteY0" fmla="*/ 26375 h 844061"/>
              <a:gd name="connsiteX1" fmla="*/ 457202 w 457202"/>
              <a:gd name="connsiteY1" fmla="*/ 0 h 844061"/>
              <a:gd name="connsiteX2" fmla="*/ 448409 w 457202"/>
              <a:gd name="connsiteY2" fmla="*/ 826477 h 844061"/>
              <a:gd name="connsiteX3" fmla="*/ 0 w 457202"/>
              <a:gd name="connsiteY3" fmla="*/ 844061 h 844061"/>
              <a:gd name="connsiteX4" fmla="*/ 281356 w 457202"/>
              <a:gd name="connsiteY4" fmla="*/ 26375 h 844061"/>
              <a:gd name="connsiteX0" fmla="*/ 158264 w 334110"/>
              <a:gd name="connsiteY0" fmla="*/ 26375 h 844061"/>
              <a:gd name="connsiteX1" fmla="*/ 334110 w 334110"/>
              <a:gd name="connsiteY1" fmla="*/ 0 h 844061"/>
              <a:gd name="connsiteX2" fmla="*/ 325317 w 334110"/>
              <a:gd name="connsiteY2" fmla="*/ 826477 h 844061"/>
              <a:gd name="connsiteX3" fmla="*/ 0 w 334110"/>
              <a:gd name="connsiteY3" fmla="*/ 844061 h 844061"/>
              <a:gd name="connsiteX4" fmla="*/ 158264 w 334110"/>
              <a:gd name="connsiteY4" fmla="*/ 26375 h 844061"/>
              <a:gd name="connsiteX0" fmla="*/ 170790 w 346636"/>
              <a:gd name="connsiteY0" fmla="*/ 26375 h 831534"/>
              <a:gd name="connsiteX1" fmla="*/ 346636 w 346636"/>
              <a:gd name="connsiteY1" fmla="*/ 0 h 831534"/>
              <a:gd name="connsiteX2" fmla="*/ 337843 w 346636"/>
              <a:gd name="connsiteY2" fmla="*/ 826477 h 831534"/>
              <a:gd name="connsiteX3" fmla="*/ 0 w 346636"/>
              <a:gd name="connsiteY3" fmla="*/ 831534 h 831534"/>
              <a:gd name="connsiteX4" fmla="*/ 170790 w 346636"/>
              <a:gd name="connsiteY4" fmla="*/ 26375 h 831534"/>
              <a:gd name="connsiteX0" fmla="*/ 152001 w 346636"/>
              <a:gd name="connsiteY0" fmla="*/ 0 h 836474"/>
              <a:gd name="connsiteX1" fmla="*/ 346636 w 346636"/>
              <a:gd name="connsiteY1" fmla="*/ 4940 h 836474"/>
              <a:gd name="connsiteX2" fmla="*/ 337843 w 346636"/>
              <a:gd name="connsiteY2" fmla="*/ 831417 h 836474"/>
              <a:gd name="connsiteX3" fmla="*/ 0 w 346636"/>
              <a:gd name="connsiteY3" fmla="*/ 836474 h 836474"/>
              <a:gd name="connsiteX4" fmla="*/ 152001 w 346636"/>
              <a:gd name="connsiteY4" fmla="*/ 0 h 836474"/>
              <a:gd name="connsiteX0" fmla="*/ 145738 w 346636"/>
              <a:gd name="connsiteY0" fmla="*/ 176687 h 831534"/>
              <a:gd name="connsiteX1" fmla="*/ 346636 w 346636"/>
              <a:gd name="connsiteY1" fmla="*/ 0 h 831534"/>
              <a:gd name="connsiteX2" fmla="*/ 337843 w 346636"/>
              <a:gd name="connsiteY2" fmla="*/ 826477 h 831534"/>
              <a:gd name="connsiteX3" fmla="*/ 0 w 346636"/>
              <a:gd name="connsiteY3" fmla="*/ 831534 h 831534"/>
              <a:gd name="connsiteX4" fmla="*/ 145738 w 346636"/>
              <a:gd name="connsiteY4" fmla="*/ 176687 h 831534"/>
              <a:gd name="connsiteX0" fmla="*/ 145738 w 337843"/>
              <a:gd name="connsiteY0" fmla="*/ 120320 h 775167"/>
              <a:gd name="connsiteX1" fmla="*/ 334110 w 337843"/>
              <a:gd name="connsiteY1" fmla="*/ 0 h 775167"/>
              <a:gd name="connsiteX2" fmla="*/ 337843 w 337843"/>
              <a:gd name="connsiteY2" fmla="*/ 770110 h 775167"/>
              <a:gd name="connsiteX3" fmla="*/ 0 w 337843"/>
              <a:gd name="connsiteY3" fmla="*/ 775167 h 775167"/>
              <a:gd name="connsiteX4" fmla="*/ 145738 w 337843"/>
              <a:gd name="connsiteY4" fmla="*/ 120320 h 775167"/>
              <a:gd name="connsiteX0" fmla="*/ 145738 w 337843"/>
              <a:gd name="connsiteY0" fmla="*/ 164161 h 819008"/>
              <a:gd name="connsiteX1" fmla="*/ 334110 w 337843"/>
              <a:gd name="connsiteY1" fmla="*/ 0 h 819008"/>
              <a:gd name="connsiteX2" fmla="*/ 337843 w 337843"/>
              <a:gd name="connsiteY2" fmla="*/ 813951 h 819008"/>
              <a:gd name="connsiteX3" fmla="*/ 0 w 337843"/>
              <a:gd name="connsiteY3" fmla="*/ 819008 h 819008"/>
              <a:gd name="connsiteX4" fmla="*/ 145738 w 337843"/>
              <a:gd name="connsiteY4" fmla="*/ 164161 h 819008"/>
              <a:gd name="connsiteX0" fmla="*/ 189579 w 337843"/>
              <a:gd name="connsiteY0" fmla="*/ 0 h 823948"/>
              <a:gd name="connsiteX1" fmla="*/ 334110 w 337843"/>
              <a:gd name="connsiteY1" fmla="*/ 4940 h 823948"/>
              <a:gd name="connsiteX2" fmla="*/ 337843 w 337843"/>
              <a:gd name="connsiteY2" fmla="*/ 818891 h 823948"/>
              <a:gd name="connsiteX3" fmla="*/ 0 w 337843"/>
              <a:gd name="connsiteY3" fmla="*/ 823948 h 823948"/>
              <a:gd name="connsiteX4" fmla="*/ 189579 w 337843"/>
              <a:gd name="connsiteY4" fmla="*/ 0 h 823948"/>
              <a:gd name="connsiteX0" fmla="*/ 145738 w 294002"/>
              <a:gd name="connsiteY0" fmla="*/ 0 h 818891"/>
              <a:gd name="connsiteX1" fmla="*/ 290269 w 294002"/>
              <a:gd name="connsiteY1" fmla="*/ 4940 h 818891"/>
              <a:gd name="connsiteX2" fmla="*/ 294002 w 294002"/>
              <a:gd name="connsiteY2" fmla="*/ 818891 h 818891"/>
              <a:gd name="connsiteX3" fmla="*/ 0 w 294002"/>
              <a:gd name="connsiteY3" fmla="*/ 698688 h 818891"/>
              <a:gd name="connsiteX4" fmla="*/ 145738 w 294002"/>
              <a:gd name="connsiteY4" fmla="*/ 0 h 818891"/>
              <a:gd name="connsiteX0" fmla="*/ 164527 w 312791"/>
              <a:gd name="connsiteY0" fmla="*/ 0 h 836474"/>
              <a:gd name="connsiteX1" fmla="*/ 309058 w 312791"/>
              <a:gd name="connsiteY1" fmla="*/ 4940 h 836474"/>
              <a:gd name="connsiteX2" fmla="*/ 312791 w 312791"/>
              <a:gd name="connsiteY2" fmla="*/ 818891 h 836474"/>
              <a:gd name="connsiteX3" fmla="*/ 0 w 312791"/>
              <a:gd name="connsiteY3" fmla="*/ 836474 h 836474"/>
              <a:gd name="connsiteX4" fmla="*/ 164527 w 312791"/>
              <a:gd name="connsiteY4" fmla="*/ 0 h 836474"/>
              <a:gd name="connsiteX0" fmla="*/ 195842 w 344106"/>
              <a:gd name="connsiteY0" fmla="*/ 0 h 830210"/>
              <a:gd name="connsiteX1" fmla="*/ 340373 w 344106"/>
              <a:gd name="connsiteY1" fmla="*/ 4940 h 830210"/>
              <a:gd name="connsiteX2" fmla="*/ 344106 w 344106"/>
              <a:gd name="connsiteY2" fmla="*/ 818891 h 830210"/>
              <a:gd name="connsiteX3" fmla="*/ 0 w 344106"/>
              <a:gd name="connsiteY3" fmla="*/ 830210 h 830210"/>
              <a:gd name="connsiteX4" fmla="*/ 195842 w 344106"/>
              <a:gd name="connsiteY4" fmla="*/ 0 h 830210"/>
              <a:gd name="connsiteX0" fmla="*/ 178909 w 327173"/>
              <a:gd name="connsiteY0" fmla="*/ 0 h 818921"/>
              <a:gd name="connsiteX1" fmla="*/ 323440 w 327173"/>
              <a:gd name="connsiteY1" fmla="*/ 4940 h 818921"/>
              <a:gd name="connsiteX2" fmla="*/ 327173 w 327173"/>
              <a:gd name="connsiteY2" fmla="*/ 818891 h 818921"/>
              <a:gd name="connsiteX3" fmla="*/ 0 w 327173"/>
              <a:gd name="connsiteY3" fmla="*/ 818921 h 818921"/>
              <a:gd name="connsiteX4" fmla="*/ 178909 w 327173"/>
              <a:gd name="connsiteY4" fmla="*/ 0 h 818921"/>
              <a:gd name="connsiteX0" fmla="*/ 156607 w 327173"/>
              <a:gd name="connsiteY0" fmla="*/ 635 h 813981"/>
              <a:gd name="connsiteX1" fmla="*/ 323440 w 327173"/>
              <a:gd name="connsiteY1" fmla="*/ 0 h 813981"/>
              <a:gd name="connsiteX2" fmla="*/ 327173 w 327173"/>
              <a:gd name="connsiteY2" fmla="*/ 813951 h 813981"/>
              <a:gd name="connsiteX3" fmla="*/ 0 w 327173"/>
              <a:gd name="connsiteY3" fmla="*/ 813981 h 813981"/>
              <a:gd name="connsiteX4" fmla="*/ 156607 w 327173"/>
              <a:gd name="connsiteY4" fmla="*/ 635 h 813981"/>
              <a:gd name="connsiteX0" fmla="*/ 167758 w 338324"/>
              <a:gd name="connsiteY0" fmla="*/ 635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635 h 825132"/>
              <a:gd name="connsiteX0" fmla="*/ 167758 w 338324"/>
              <a:gd name="connsiteY0" fmla="*/ 11924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11924 h 825132"/>
              <a:gd name="connsiteX0" fmla="*/ 167758 w 340235"/>
              <a:gd name="connsiteY0" fmla="*/ 0 h 813208"/>
              <a:gd name="connsiteX1" fmla="*/ 340235 w 340235"/>
              <a:gd name="connsiteY1" fmla="*/ 21943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0 h 813208"/>
              <a:gd name="connsiteX1" fmla="*/ 340235 w 340235"/>
              <a:gd name="connsiteY1" fmla="*/ 5010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11924 h 808198"/>
              <a:gd name="connsiteX1" fmla="*/ 340235 w 340235"/>
              <a:gd name="connsiteY1" fmla="*/ 0 h 808198"/>
              <a:gd name="connsiteX2" fmla="*/ 338324 w 340235"/>
              <a:gd name="connsiteY2" fmla="*/ 797017 h 808198"/>
              <a:gd name="connsiteX3" fmla="*/ 0 w 340235"/>
              <a:gd name="connsiteY3" fmla="*/ 808198 h 808198"/>
              <a:gd name="connsiteX4" fmla="*/ 167758 w 340235"/>
              <a:gd name="connsiteY4" fmla="*/ 11924 h 808198"/>
              <a:gd name="connsiteX0" fmla="*/ 156469 w 340235"/>
              <a:gd name="connsiteY0" fmla="*/ 17568 h 808198"/>
              <a:gd name="connsiteX1" fmla="*/ 340235 w 340235"/>
              <a:gd name="connsiteY1" fmla="*/ 0 h 808198"/>
              <a:gd name="connsiteX2" fmla="*/ 338324 w 340235"/>
              <a:gd name="connsiteY2" fmla="*/ 797017 h 808198"/>
              <a:gd name="connsiteX3" fmla="*/ 0 w 340235"/>
              <a:gd name="connsiteY3" fmla="*/ 808198 h 808198"/>
              <a:gd name="connsiteX4" fmla="*/ 156469 w 340235"/>
              <a:gd name="connsiteY4" fmla="*/ 17568 h 808198"/>
              <a:gd name="connsiteX0" fmla="*/ 156469 w 345880"/>
              <a:gd name="connsiteY0" fmla="*/ 0 h 790630"/>
              <a:gd name="connsiteX1" fmla="*/ 345880 w 345880"/>
              <a:gd name="connsiteY1" fmla="*/ 10654 h 790630"/>
              <a:gd name="connsiteX2" fmla="*/ 338324 w 345880"/>
              <a:gd name="connsiteY2" fmla="*/ 779449 h 790630"/>
              <a:gd name="connsiteX3" fmla="*/ 0 w 345880"/>
              <a:gd name="connsiteY3" fmla="*/ 790630 h 790630"/>
              <a:gd name="connsiteX4" fmla="*/ 156469 w 345880"/>
              <a:gd name="connsiteY4" fmla="*/ 0 h 790630"/>
              <a:gd name="connsiteX0" fmla="*/ 156469 w 345880"/>
              <a:gd name="connsiteY0" fmla="*/ 11923 h 779976"/>
              <a:gd name="connsiteX1" fmla="*/ 345880 w 345880"/>
              <a:gd name="connsiteY1" fmla="*/ 0 h 779976"/>
              <a:gd name="connsiteX2" fmla="*/ 338324 w 345880"/>
              <a:gd name="connsiteY2" fmla="*/ 768795 h 779976"/>
              <a:gd name="connsiteX3" fmla="*/ 0 w 345880"/>
              <a:gd name="connsiteY3" fmla="*/ 779976 h 779976"/>
              <a:gd name="connsiteX4" fmla="*/ 156469 w 345880"/>
              <a:gd name="connsiteY4" fmla="*/ 11923 h 779976"/>
              <a:gd name="connsiteX0" fmla="*/ 156469 w 340235"/>
              <a:gd name="connsiteY0" fmla="*/ 0 h 768053"/>
              <a:gd name="connsiteX1" fmla="*/ 340235 w 340235"/>
              <a:gd name="connsiteY1" fmla="*/ 21944 h 768053"/>
              <a:gd name="connsiteX2" fmla="*/ 338324 w 340235"/>
              <a:gd name="connsiteY2" fmla="*/ 756872 h 768053"/>
              <a:gd name="connsiteX3" fmla="*/ 0 w 340235"/>
              <a:gd name="connsiteY3" fmla="*/ 768053 h 768053"/>
              <a:gd name="connsiteX4" fmla="*/ 156469 w 340235"/>
              <a:gd name="connsiteY4" fmla="*/ 0 h 768053"/>
              <a:gd name="connsiteX0" fmla="*/ 150825 w 340235"/>
              <a:gd name="connsiteY0" fmla="*/ 6279 h 746109"/>
              <a:gd name="connsiteX1" fmla="*/ 340235 w 340235"/>
              <a:gd name="connsiteY1" fmla="*/ 0 h 746109"/>
              <a:gd name="connsiteX2" fmla="*/ 338324 w 340235"/>
              <a:gd name="connsiteY2" fmla="*/ 734928 h 746109"/>
              <a:gd name="connsiteX3" fmla="*/ 0 w 340235"/>
              <a:gd name="connsiteY3" fmla="*/ 746109 h 746109"/>
              <a:gd name="connsiteX4" fmla="*/ 150825 w 340235"/>
              <a:gd name="connsiteY4" fmla="*/ 6279 h 746109"/>
              <a:gd name="connsiteX0" fmla="*/ 150825 w 340235"/>
              <a:gd name="connsiteY0" fmla="*/ 0 h 739830"/>
              <a:gd name="connsiteX1" fmla="*/ 340235 w 340235"/>
              <a:gd name="connsiteY1" fmla="*/ 10654 h 739830"/>
              <a:gd name="connsiteX2" fmla="*/ 338324 w 340235"/>
              <a:gd name="connsiteY2" fmla="*/ 728649 h 739830"/>
              <a:gd name="connsiteX3" fmla="*/ 0 w 340235"/>
              <a:gd name="connsiteY3" fmla="*/ 739830 h 739830"/>
              <a:gd name="connsiteX4" fmla="*/ 150825 w 340235"/>
              <a:gd name="connsiteY4" fmla="*/ 0 h 739830"/>
              <a:gd name="connsiteX0" fmla="*/ 154572 w 343982"/>
              <a:gd name="connsiteY0" fmla="*/ 0 h 739830"/>
              <a:gd name="connsiteX1" fmla="*/ 343982 w 343982"/>
              <a:gd name="connsiteY1" fmla="*/ 10654 h 739830"/>
              <a:gd name="connsiteX2" fmla="*/ 342071 w 343982"/>
              <a:gd name="connsiteY2" fmla="*/ 728649 h 739830"/>
              <a:gd name="connsiteX3" fmla="*/ 0 w 343982"/>
              <a:gd name="connsiteY3" fmla="*/ 739830 h 739830"/>
              <a:gd name="connsiteX4" fmla="*/ 154572 w 343982"/>
              <a:gd name="connsiteY4" fmla="*/ 0 h 73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82" h="739830">
                <a:moveTo>
                  <a:pt x="154572" y="0"/>
                </a:moveTo>
                <a:lnTo>
                  <a:pt x="343982" y="10654"/>
                </a:lnTo>
                <a:cubicBezTo>
                  <a:pt x="343982" y="292008"/>
                  <a:pt x="342071" y="447295"/>
                  <a:pt x="342071" y="728649"/>
                </a:cubicBezTo>
                <a:lnTo>
                  <a:pt x="0" y="739830"/>
                </a:lnTo>
                <a:lnTo>
                  <a:pt x="154572"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nvGrpSpPr>
          <p:cNvPr id="13" name="Group 12"/>
          <p:cNvGrpSpPr/>
          <p:nvPr/>
        </p:nvGrpSpPr>
        <p:grpSpPr>
          <a:xfrm>
            <a:off x="232936" y="6324600"/>
            <a:ext cx="7001728" cy="458755"/>
            <a:chOff x="232936" y="6324600"/>
            <a:chExt cx="7001728" cy="458755"/>
          </a:xfrm>
        </p:grpSpPr>
        <p:sp>
          <p:nvSpPr>
            <p:cNvPr id="17" name="TextBox 16"/>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2652502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dirty="0" smtClean="0"/>
              <a:t>GenerationRx.org  </a:t>
            </a:r>
            <a:fld id="{A9D08C3E-74CE-4F95-B426-E90F7E2ED6EF}" type="slidenum">
              <a:rPr lang="en-US" smtClean="0"/>
              <a:pPr/>
              <a:t>2</a:t>
            </a:fld>
            <a:endParaRPr lang="en-US"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2130068"/>
            <a:ext cx="7924800" cy="3359864"/>
          </a:xfrm>
          <a:prstGeom prst="rect">
            <a:avLst/>
          </a:prstGeom>
        </p:spPr>
      </p:pic>
      <p:sp>
        <p:nvSpPr>
          <p:cNvPr id="4" name="Title 2"/>
          <p:cNvSpPr txBox="1">
            <a:spLocks/>
          </p:cNvSpPr>
          <p:nvPr/>
        </p:nvSpPr>
        <p:spPr>
          <a:xfrm>
            <a:off x="304800" y="455434"/>
            <a:ext cx="8610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1">
                    <a:lumMod val="75000"/>
                  </a:schemeClr>
                </a:solidFill>
                <a:latin typeface="Arial"/>
                <a:cs typeface="Arial"/>
              </a:rPr>
              <a:t>Prescription drug misuse is a </a:t>
            </a:r>
            <a:r>
              <a:rPr lang="en-US" b="1" dirty="0" smtClean="0">
                <a:solidFill>
                  <a:srgbClr val="FFC000"/>
                </a:solidFill>
                <a:latin typeface="Arial"/>
                <a:cs typeface="Arial"/>
              </a:rPr>
              <a:t>national epidemic</a:t>
            </a:r>
            <a:endParaRPr lang="en-US" b="1" dirty="0">
              <a:solidFill>
                <a:srgbClr val="FFC000"/>
              </a:solidFill>
              <a:latin typeface="Arial"/>
              <a:cs typeface="Arial"/>
            </a:endParaRPr>
          </a:p>
        </p:txBody>
      </p:sp>
      <p:grpSp>
        <p:nvGrpSpPr>
          <p:cNvPr id="6" name="Group 5"/>
          <p:cNvGrpSpPr/>
          <p:nvPr/>
        </p:nvGrpSpPr>
        <p:grpSpPr>
          <a:xfrm>
            <a:off x="232936" y="6324600"/>
            <a:ext cx="7001728" cy="458755"/>
            <a:chOff x="232936" y="6324600"/>
            <a:chExt cx="7001728" cy="458755"/>
          </a:xfrm>
        </p:grpSpPr>
        <p:sp>
          <p:nvSpPr>
            <p:cNvPr id="7" name="TextBox 6"/>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2646246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6702" y="0"/>
            <a:ext cx="3783394" cy="2520168"/>
          </a:xfrm>
          <a:prstGeom prst="rect">
            <a:avLst/>
          </a:prstGeom>
        </p:spPr>
      </p:pic>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solidFill>
                  <a:prstClr val="white"/>
                </a:solidFill>
              </a:rPr>
              <a:t>GenerationRx.org</a:t>
            </a:r>
            <a:r>
              <a:rPr lang="en-US" dirty="0" smtClean="0">
                <a:solidFill>
                  <a:prstClr val="white"/>
                </a:solidFill>
              </a:rPr>
              <a:t>  18</a:t>
            </a:r>
            <a:endParaRPr lang="en-US" dirty="0">
              <a:solidFill>
                <a:prstClr val="white"/>
              </a:solidFill>
            </a:endParaRPr>
          </a:p>
        </p:txBody>
      </p:sp>
      <p:sp>
        <p:nvSpPr>
          <p:cNvPr id="7" name="Content Placeholder 6"/>
          <p:cNvSpPr txBox="1">
            <a:spLocks/>
          </p:cNvSpPr>
          <p:nvPr/>
        </p:nvSpPr>
        <p:spPr>
          <a:xfrm>
            <a:off x="533400" y="2819400"/>
            <a:ext cx="7391400" cy="34290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sz="2400" dirty="0" smtClean="0">
                <a:solidFill>
                  <a:srgbClr val="7F7F7F"/>
                </a:solidFill>
                <a:latin typeface="Arial"/>
                <a:cs typeface="Arial"/>
              </a:rPr>
              <a:t>Can the misuse of prescription stimulants improve your grades?</a:t>
            </a:r>
          </a:p>
          <a:p>
            <a:pPr marL="514350" indent="-514350">
              <a:buFont typeface="+mj-lt"/>
              <a:buAutoNum type="arabicPeriod"/>
            </a:pPr>
            <a:endParaRPr lang="en-US" sz="2400" dirty="0">
              <a:solidFill>
                <a:schemeClr val="tx1">
                  <a:lumMod val="65000"/>
                  <a:lumOff val="35000"/>
                </a:schemeClr>
              </a:solidFill>
            </a:endParaRPr>
          </a:p>
        </p:txBody>
      </p:sp>
      <p:sp>
        <p:nvSpPr>
          <p:cNvPr id="14" name="TextBox 13"/>
          <p:cNvSpPr txBox="1"/>
          <p:nvPr/>
        </p:nvSpPr>
        <p:spPr>
          <a:xfrm>
            <a:off x="533400" y="2143780"/>
            <a:ext cx="4439036" cy="523220"/>
          </a:xfrm>
          <a:prstGeom prst="rect">
            <a:avLst/>
          </a:prstGeom>
          <a:noFill/>
        </p:spPr>
        <p:txBody>
          <a:bodyPr wrap="none" rtlCol="0">
            <a:spAutoFit/>
          </a:bodyPr>
          <a:lstStyle/>
          <a:p>
            <a:r>
              <a:rPr lang="en-US" sz="2800" b="1" dirty="0" smtClean="0">
                <a:solidFill>
                  <a:srgbClr val="00B0F0"/>
                </a:solidFill>
                <a:latin typeface="Arial" panose="020B0604020202020204" pitchFamily="34" charset="0"/>
                <a:cs typeface="Arial" panose="020B0604020202020204" pitchFamily="34" charset="0"/>
              </a:rPr>
              <a:t>Discuss in small groups:</a:t>
            </a:r>
            <a:endParaRPr lang="en-US" sz="2800" b="1" dirty="0">
              <a:solidFill>
                <a:srgbClr val="00B0F0"/>
              </a:solidFill>
              <a:latin typeface="Arial" panose="020B0604020202020204" pitchFamily="34" charset="0"/>
              <a:cs typeface="Arial" panose="020B0604020202020204" pitchFamily="34" charset="0"/>
            </a:endParaRPr>
          </a:p>
        </p:txBody>
      </p:sp>
      <p:sp>
        <p:nvSpPr>
          <p:cNvPr id="17" name="Rectangle 4"/>
          <p:cNvSpPr/>
          <p:nvPr/>
        </p:nvSpPr>
        <p:spPr>
          <a:xfrm>
            <a:off x="350" y="685800"/>
            <a:ext cx="5771383" cy="1362808"/>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00427"/>
              <a:gd name="connsiteY0" fmla="*/ 0 h 1362808"/>
              <a:gd name="connsiteX1" fmla="*/ 5800427 w 5800427"/>
              <a:gd name="connsiteY1" fmla="*/ 119944 h 1362808"/>
              <a:gd name="connsiteX2" fmla="*/ 5565531 w 5800427"/>
              <a:gd name="connsiteY2" fmla="*/ 1134209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59886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469575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42953 w 5800427"/>
              <a:gd name="connsiteY2" fmla="*/ 1151143 h 1362808"/>
              <a:gd name="connsiteX3" fmla="*/ 0 w 5800427"/>
              <a:gd name="connsiteY3" fmla="*/ 1362808 h 1362808"/>
              <a:gd name="connsiteX4" fmla="*/ 8793 w 5800427"/>
              <a:gd name="connsiteY4" fmla="*/ 0 h 1362808"/>
              <a:gd name="connsiteX0" fmla="*/ 8793 w 5732694"/>
              <a:gd name="connsiteY0" fmla="*/ 0 h 1362808"/>
              <a:gd name="connsiteX1" fmla="*/ 5732694 w 5732694"/>
              <a:gd name="connsiteY1" fmla="*/ 125588 h 1362808"/>
              <a:gd name="connsiteX2" fmla="*/ 5542953 w 5732694"/>
              <a:gd name="connsiteY2" fmla="*/ 1151143 h 1362808"/>
              <a:gd name="connsiteX3" fmla="*/ 0 w 5732694"/>
              <a:gd name="connsiteY3" fmla="*/ 1362808 h 1362808"/>
              <a:gd name="connsiteX4" fmla="*/ 8793 w 5732694"/>
              <a:gd name="connsiteY4" fmla="*/ 0 h 1362808"/>
              <a:gd name="connsiteX0" fmla="*/ 8793 w 5783494"/>
              <a:gd name="connsiteY0" fmla="*/ 0 h 1362808"/>
              <a:gd name="connsiteX1" fmla="*/ 5783494 w 5783494"/>
              <a:gd name="connsiteY1" fmla="*/ 131232 h 1362808"/>
              <a:gd name="connsiteX2" fmla="*/ 5542953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452119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524787 w 5783494"/>
              <a:gd name="connsiteY2" fmla="*/ 1151143 h 1362808"/>
              <a:gd name="connsiteX3" fmla="*/ 0 w 5783494"/>
              <a:gd name="connsiteY3" fmla="*/ 1362808 h 1362808"/>
              <a:gd name="connsiteX4" fmla="*/ 8793 w 5783494"/>
              <a:gd name="connsiteY4" fmla="*/ 0 h 1362808"/>
              <a:gd name="connsiteX0" fmla="*/ 8793 w 5710827"/>
              <a:gd name="connsiteY0" fmla="*/ 0 h 1362808"/>
              <a:gd name="connsiteX1" fmla="*/ 5710827 w 5710827"/>
              <a:gd name="connsiteY1" fmla="*/ 131232 h 1362808"/>
              <a:gd name="connsiteX2" fmla="*/ 5524787 w 5710827"/>
              <a:gd name="connsiteY2" fmla="*/ 1151143 h 1362808"/>
              <a:gd name="connsiteX3" fmla="*/ 0 w 5710827"/>
              <a:gd name="connsiteY3" fmla="*/ 1362808 h 1362808"/>
              <a:gd name="connsiteX4" fmla="*/ 8793 w 5710827"/>
              <a:gd name="connsiteY4" fmla="*/ 0 h 1362808"/>
              <a:gd name="connsiteX0" fmla="*/ 8793 w 5771383"/>
              <a:gd name="connsiteY0" fmla="*/ 0 h 1362808"/>
              <a:gd name="connsiteX1" fmla="*/ 5771383 w 5771383"/>
              <a:gd name="connsiteY1" fmla="*/ 137288 h 1362808"/>
              <a:gd name="connsiteX2" fmla="*/ 5524787 w 5771383"/>
              <a:gd name="connsiteY2" fmla="*/ 1151143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419279 w 5771383"/>
              <a:gd name="connsiteY2" fmla="*/ 1155051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532602 w 5771383"/>
              <a:gd name="connsiteY2" fmla="*/ 1151144 h 1362808"/>
              <a:gd name="connsiteX3" fmla="*/ 0 w 5771383"/>
              <a:gd name="connsiteY3" fmla="*/ 1362808 h 1362808"/>
              <a:gd name="connsiteX4" fmla="*/ 8793 w 5771383"/>
              <a:gd name="connsiteY4" fmla="*/ 0 h 136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1383" h="1362808">
                <a:moveTo>
                  <a:pt x="8793" y="0"/>
                </a:moveTo>
                <a:lnTo>
                  <a:pt x="5771383" y="137288"/>
                </a:lnTo>
                <a:lnTo>
                  <a:pt x="5532602" y="1151144"/>
                </a:lnTo>
                <a:lnTo>
                  <a:pt x="0" y="1362808"/>
                </a:lnTo>
                <a:lnTo>
                  <a:pt x="8793"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2"/>
          <p:cNvSpPr txBox="1">
            <a:spLocks/>
          </p:cNvSpPr>
          <p:nvPr/>
        </p:nvSpPr>
        <p:spPr>
          <a:xfrm>
            <a:off x="381000" y="990600"/>
            <a:ext cx="4988209"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FFC000"/>
                </a:solidFill>
                <a:latin typeface="Arial"/>
                <a:cs typeface="Arial"/>
              </a:rPr>
              <a:t>Module 2: </a:t>
            </a:r>
            <a:r>
              <a:rPr lang="en-US" b="1" dirty="0" smtClean="0">
                <a:solidFill>
                  <a:srgbClr val="92D050"/>
                </a:solidFill>
                <a:latin typeface="Arial"/>
                <a:cs typeface="Arial"/>
              </a:rPr>
              <a:t/>
            </a:r>
            <a:br>
              <a:rPr lang="en-US" b="1" dirty="0" smtClean="0">
                <a:solidFill>
                  <a:srgbClr val="92D050"/>
                </a:solidFill>
                <a:latin typeface="Arial"/>
                <a:cs typeface="Arial"/>
              </a:rPr>
            </a:br>
            <a:r>
              <a:rPr lang="en-US" b="1" dirty="0" smtClean="0">
                <a:solidFill>
                  <a:srgbClr val="92D050"/>
                </a:solidFill>
                <a:latin typeface="Arial"/>
                <a:cs typeface="Arial"/>
              </a:rPr>
              <a:t/>
            </a:r>
            <a:br>
              <a:rPr lang="en-US" b="1" dirty="0" smtClean="0">
                <a:solidFill>
                  <a:srgbClr val="92D050"/>
                </a:solidFill>
                <a:latin typeface="Arial"/>
                <a:cs typeface="Arial"/>
              </a:rPr>
            </a:br>
            <a:endParaRPr lang="en-US" b="1" dirty="0">
              <a:solidFill>
                <a:srgbClr val="92D050"/>
              </a:solidFill>
              <a:latin typeface="Arial"/>
              <a:cs typeface="Arial"/>
            </a:endParaRPr>
          </a:p>
        </p:txBody>
      </p:sp>
      <p:sp>
        <p:nvSpPr>
          <p:cNvPr id="19" name="Rectangle 4"/>
          <p:cNvSpPr/>
          <p:nvPr/>
        </p:nvSpPr>
        <p:spPr>
          <a:xfrm>
            <a:off x="8802281" y="869585"/>
            <a:ext cx="343982" cy="739830"/>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8801101"/>
              <a:gd name="connsiteY0" fmla="*/ 0 h 1362808"/>
              <a:gd name="connsiteX1" fmla="*/ 8801101 w 8801101"/>
              <a:gd name="connsiteY1" fmla="*/ 158262 h 1362808"/>
              <a:gd name="connsiteX2" fmla="*/ 5565531 w 8801101"/>
              <a:gd name="connsiteY2" fmla="*/ 1134209 h 1362808"/>
              <a:gd name="connsiteX3" fmla="*/ 0 w 8801101"/>
              <a:gd name="connsiteY3" fmla="*/ 1362808 h 1362808"/>
              <a:gd name="connsiteX4" fmla="*/ 8793 w 8801101"/>
              <a:gd name="connsiteY4" fmla="*/ 0 h 1362808"/>
              <a:gd name="connsiteX0" fmla="*/ 8793 w 8801101"/>
              <a:gd name="connsiteY0" fmla="*/ 0 h 1362808"/>
              <a:gd name="connsiteX1" fmla="*/ 8801101 w 8801101"/>
              <a:gd name="connsiteY1" fmla="*/ 158262 h 1362808"/>
              <a:gd name="connsiteX2" fmla="*/ 8801100 w 8801101"/>
              <a:gd name="connsiteY2" fmla="*/ 1002324 h 1362808"/>
              <a:gd name="connsiteX3" fmla="*/ 0 w 8801101"/>
              <a:gd name="connsiteY3" fmla="*/ 1362808 h 1362808"/>
              <a:gd name="connsiteX4" fmla="*/ 8793 w 8801101"/>
              <a:gd name="connsiteY4" fmla="*/ 0 h 1362808"/>
              <a:gd name="connsiteX0" fmla="*/ 7069016 w 8801101"/>
              <a:gd name="connsiteY0" fmla="*/ 0 h 1230924"/>
              <a:gd name="connsiteX1" fmla="*/ 8801101 w 8801101"/>
              <a:gd name="connsiteY1" fmla="*/ 26378 h 1230924"/>
              <a:gd name="connsiteX2" fmla="*/ 8801100 w 8801101"/>
              <a:gd name="connsiteY2" fmla="*/ 870440 h 1230924"/>
              <a:gd name="connsiteX3" fmla="*/ 0 w 8801101"/>
              <a:gd name="connsiteY3" fmla="*/ 1230924 h 1230924"/>
              <a:gd name="connsiteX4" fmla="*/ 7069016 w 8801101"/>
              <a:gd name="connsiteY4" fmla="*/ 0 h 1230924"/>
              <a:gd name="connsiteX0" fmla="*/ 167055 w 1899140"/>
              <a:gd name="connsiteY0" fmla="*/ 0 h 958362"/>
              <a:gd name="connsiteX1" fmla="*/ 1899140 w 1899140"/>
              <a:gd name="connsiteY1" fmla="*/ 26378 h 958362"/>
              <a:gd name="connsiteX2" fmla="*/ 1899139 w 1899140"/>
              <a:gd name="connsiteY2" fmla="*/ 870440 h 958362"/>
              <a:gd name="connsiteX3" fmla="*/ 0 w 1899140"/>
              <a:gd name="connsiteY3" fmla="*/ 958362 h 958362"/>
              <a:gd name="connsiteX4" fmla="*/ 167055 w 1899140"/>
              <a:gd name="connsiteY4" fmla="*/ 0 h 958362"/>
              <a:gd name="connsiteX0" fmla="*/ 1626578 w 1899140"/>
              <a:gd name="connsiteY0" fmla="*/ 0 h 931986"/>
              <a:gd name="connsiteX1" fmla="*/ 1899140 w 1899140"/>
              <a:gd name="connsiteY1" fmla="*/ 2 h 931986"/>
              <a:gd name="connsiteX2" fmla="*/ 1899139 w 1899140"/>
              <a:gd name="connsiteY2" fmla="*/ 844064 h 931986"/>
              <a:gd name="connsiteX3" fmla="*/ 0 w 1899140"/>
              <a:gd name="connsiteY3" fmla="*/ 931986 h 931986"/>
              <a:gd name="connsiteX4" fmla="*/ 1626578 w 1899140"/>
              <a:gd name="connsiteY4" fmla="*/ 0 h 931986"/>
              <a:gd name="connsiteX0" fmla="*/ 272563 w 545125"/>
              <a:gd name="connsiteY0" fmla="*/ 0 h 870440"/>
              <a:gd name="connsiteX1" fmla="*/ 545125 w 545125"/>
              <a:gd name="connsiteY1" fmla="*/ 2 h 870440"/>
              <a:gd name="connsiteX2" fmla="*/ 545124 w 545125"/>
              <a:gd name="connsiteY2" fmla="*/ 844064 h 870440"/>
              <a:gd name="connsiteX3" fmla="*/ 0 w 545125"/>
              <a:gd name="connsiteY3" fmla="*/ 870440 h 870440"/>
              <a:gd name="connsiteX4" fmla="*/ 272563 w 545125"/>
              <a:gd name="connsiteY4" fmla="*/ 0 h 870440"/>
              <a:gd name="connsiteX0" fmla="*/ 202224 w 474786"/>
              <a:gd name="connsiteY0" fmla="*/ 0 h 844064"/>
              <a:gd name="connsiteX1" fmla="*/ 474786 w 474786"/>
              <a:gd name="connsiteY1" fmla="*/ 2 h 844064"/>
              <a:gd name="connsiteX2" fmla="*/ 474785 w 474786"/>
              <a:gd name="connsiteY2" fmla="*/ 844064 h 844064"/>
              <a:gd name="connsiteX3" fmla="*/ 0 w 474786"/>
              <a:gd name="connsiteY3" fmla="*/ 729763 h 844064"/>
              <a:gd name="connsiteX4" fmla="*/ 202224 w 474786"/>
              <a:gd name="connsiteY4" fmla="*/ 0 h 844064"/>
              <a:gd name="connsiteX0" fmla="*/ 395655 w 668217"/>
              <a:gd name="connsiteY0" fmla="*/ 0 h 844064"/>
              <a:gd name="connsiteX1" fmla="*/ 668217 w 668217"/>
              <a:gd name="connsiteY1" fmla="*/ 2 h 844064"/>
              <a:gd name="connsiteX2" fmla="*/ 668216 w 668217"/>
              <a:gd name="connsiteY2" fmla="*/ 844064 h 844064"/>
              <a:gd name="connsiteX3" fmla="*/ 0 w 668217"/>
              <a:gd name="connsiteY3" fmla="*/ 553917 h 844064"/>
              <a:gd name="connsiteX4" fmla="*/ 395655 w 668217"/>
              <a:gd name="connsiteY4" fmla="*/ 0 h 844064"/>
              <a:gd name="connsiteX0" fmla="*/ 395655 w 668217"/>
              <a:gd name="connsiteY0" fmla="*/ 0 h 703387"/>
              <a:gd name="connsiteX1" fmla="*/ 668217 w 668217"/>
              <a:gd name="connsiteY1" fmla="*/ 2 h 703387"/>
              <a:gd name="connsiteX2" fmla="*/ 659424 w 668217"/>
              <a:gd name="connsiteY2" fmla="*/ 703387 h 703387"/>
              <a:gd name="connsiteX3" fmla="*/ 0 w 668217"/>
              <a:gd name="connsiteY3" fmla="*/ 553917 h 703387"/>
              <a:gd name="connsiteX4" fmla="*/ 395655 w 668217"/>
              <a:gd name="connsiteY4" fmla="*/ 0 h 703387"/>
              <a:gd name="connsiteX0" fmla="*/ 395655 w 668217"/>
              <a:gd name="connsiteY0" fmla="*/ 0 h 826479"/>
              <a:gd name="connsiteX1" fmla="*/ 668217 w 668217"/>
              <a:gd name="connsiteY1" fmla="*/ 2 h 826479"/>
              <a:gd name="connsiteX2" fmla="*/ 659424 w 668217"/>
              <a:gd name="connsiteY2" fmla="*/ 826479 h 826479"/>
              <a:gd name="connsiteX3" fmla="*/ 0 w 668217"/>
              <a:gd name="connsiteY3" fmla="*/ 553917 h 826479"/>
              <a:gd name="connsiteX4" fmla="*/ 395655 w 668217"/>
              <a:gd name="connsiteY4" fmla="*/ 0 h 826479"/>
              <a:gd name="connsiteX0" fmla="*/ 184640 w 457202"/>
              <a:gd name="connsiteY0" fmla="*/ 0 h 844063"/>
              <a:gd name="connsiteX1" fmla="*/ 457202 w 457202"/>
              <a:gd name="connsiteY1" fmla="*/ 2 h 844063"/>
              <a:gd name="connsiteX2" fmla="*/ 448409 w 457202"/>
              <a:gd name="connsiteY2" fmla="*/ 826479 h 844063"/>
              <a:gd name="connsiteX3" fmla="*/ 0 w 457202"/>
              <a:gd name="connsiteY3" fmla="*/ 844063 h 844063"/>
              <a:gd name="connsiteX4" fmla="*/ 184640 w 457202"/>
              <a:gd name="connsiteY4" fmla="*/ 0 h 844063"/>
              <a:gd name="connsiteX0" fmla="*/ 272563 w 457202"/>
              <a:gd name="connsiteY0" fmla="*/ 193429 h 844061"/>
              <a:gd name="connsiteX1" fmla="*/ 457202 w 457202"/>
              <a:gd name="connsiteY1" fmla="*/ 0 h 844061"/>
              <a:gd name="connsiteX2" fmla="*/ 448409 w 457202"/>
              <a:gd name="connsiteY2" fmla="*/ 826477 h 844061"/>
              <a:gd name="connsiteX3" fmla="*/ 0 w 457202"/>
              <a:gd name="connsiteY3" fmla="*/ 844061 h 844061"/>
              <a:gd name="connsiteX4" fmla="*/ 272563 w 457202"/>
              <a:gd name="connsiteY4" fmla="*/ 193429 h 844061"/>
              <a:gd name="connsiteX0" fmla="*/ 281356 w 457202"/>
              <a:gd name="connsiteY0" fmla="*/ 26375 h 844061"/>
              <a:gd name="connsiteX1" fmla="*/ 457202 w 457202"/>
              <a:gd name="connsiteY1" fmla="*/ 0 h 844061"/>
              <a:gd name="connsiteX2" fmla="*/ 448409 w 457202"/>
              <a:gd name="connsiteY2" fmla="*/ 826477 h 844061"/>
              <a:gd name="connsiteX3" fmla="*/ 0 w 457202"/>
              <a:gd name="connsiteY3" fmla="*/ 844061 h 844061"/>
              <a:gd name="connsiteX4" fmla="*/ 281356 w 457202"/>
              <a:gd name="connsiteY4" fmla="*/ 26375 h 844061"/>
              <a:gd name="connsiteX0" fmla="*/ 158264 w 334110"/>
              <a:gd name="connsiteY0" fmla="*/ 26375 h 844061"/>
              <a:gd name="connsiteX1" fmla="*/ 334110 w 334110"/>
              <a:gd name="connsiteY1" fmla="*/ 0 h 844061"/>
              <a:gd name="connsiteX2" fmla="*/ 325317 w 334110"/>
              <a:gd name="connsiteY2" fmla="*/ 826477 h 844061"/>
              <a:gd name="connsiteX3" fmla="*/ 0 w 334110"/>
              <a:gd name="connsiteY3" fmla="*/ 844061 h 844061"/>
              <a:gd name="connsiteX4" fmla="*/ 158264 w 334110"/>
              <a:gd name="connsiteY4" fmla="*/ 26375 h 844061"/>
              <a:gd name="connsiteX0" fmla="*/ 170790 w 346636"/>
              <a:gd name="connsiteY0" fmla="*/ 26375 h 831534"/>
              <a:gd name="connsiteX1" fmla="*/ 346636 w 346636"/>
              <a:gd name="connsiteY1" fmla="*/ 0 h 831534"/>
              <a:gd name="connsiteX2" fmla="*/ 337843 w 346636"/>
              <a:gd name="connsiteY2" fmla="*/ 826477 h 831534"/>
              <a:gd name="connsiteX3" fmla="*/ 0 w 346636"/>
              <a:gd name="connsiteY3" fmla="*/ 831534 h 831534"/>
              <a:gd name="connsiteX4" fmla="*/ 170790 w 346636"/>
              <a:gd name="connsiteY4" fmla="*/ 26375 h 831534"/>
              <a:gd name="connsiteX0" fmla="*/ 152001 w 346636"/>
              <a:gd name="connsiteY0" fmla="*/ 0 h 836474"/>
              <a:gd name="connsiteX1" fmla="*/ 346636 w 346636"/>
              <a:gd name="connsiteY1" fmla="*/ 4940 h 836474"/>
              <a:gd name="connsiteX2" fmla="*/ 337843 w 346636"/>
              <a:gd name="connsiteY2" fmla="*/ 831417 h 836474"/>
              <a:gd name="connsiteX3" fmla="*/ 0 w 346636"/>
              <a:gd name="connsiteY3" fmla="*/ 836474 h 836474"/>
              <a:gd name="connsiteX4" fmla="*/ 152001 w 346636"/>
              <a:gd name="connsiteY4" fmla="*/ 0 h 836474"/>
              <a:gd name="connsiteX0" fmla="*/ 145738 w 346636"/>
              <a:gd name="connsiteY0" fmla="*/ 176687 h 831534"/>
              <a:gd name="connsiteX1" fmla="*/ 346636 w 346636"/>
              <a:gd name="connsiteY1" fmla="*/ 0 h 831534"/>
              <a:gd name="connsiteX2" fmla="*/ 337843 w 346636"/>
              <a:gd name="connsiteY2" fmla="*/ 826477 h 831534"/>
              <a:gd name="connsiteX3" fmla="*/ 0 w 346636"/>
              <a:gd name="connsiteY3" fmla="*/ 831534 h 831534"/>
              <a:gd name="connsiteX4" fmla="*/ 145738 w 346636"/>
              <a:gd name="connsiteY4" fmla="*/ 176687 h 831534"/>
              <a:gd name="connsiteX0" fmla="*/ 145738 w 337843"/>
              <a:gd name="connsiteY0" fmla="*/ 120320 h 775167"/>
              <a:gd name="connsiteX1" fmla="*/ 334110 w 337843"/>
              <a:gd name="connsiteY1" fmla="*/ 0 h 775167"/>
              <a:gd name="connsiteX2" fmla="*/ 337843 w 337843"/>
              <a:gd name="connsiteY2" fmla="*/ 770110 h 775167"/>
              <a:gd name="connsiteX3" fmla="*/ 0 w 337843"/>
              <a:gd name="connsiteY3" fmla="*/ 775167 h 775167"/>
              <a:gd name="connsiteX4" fmla="*/ 145738 w 337843"/>
              <a:gd name="connsiteY4" fmla="*/ 120320 h 775167"/>
              <a:gd name="connsiteX0" fmla="*/ 145738 w 337843"/>
              <a:gd name="connsiteY0" fmla="*/ 164161 h 819008"/>
              <a:gd name="connsiteX1" fmla="*/ 334110 w 337843"/>
              <a:gd name="connsiteY1" fmla="*/ 0 h 819008"/>
              <a:gd name="connsiteX2" fmla="*/ 337843 w 337843"/>
              <a:gd name="connsiteY2" fmla="*/ 813951 h 819008"/>
              <a:gd name="connsiteX3" fmla="*/ 0 w 337843"/>
              <a:gd name="connsiteY3" fmla="*/ 819008 h 819008"/>
              <a:gd name="connsiteX4" fmla="*/ 145738 w 337843"/>
              <a:gd name="connsiteY4" fmla="*/ 164161 h 819008"/>
              <a:gd name="connsiteX0" fmla="*/ 189579 w 337843"/>
              <a:gd name="connsiteY0" fmla="*/ 0 h 823948"/>
              <a:gd name="connsiteX1" fmla="*/ 334110 w 337843"/>
              <a:gd name="connsiteY1" fmla="*/ 4940 h 823948"/>
              <a:gd name="connsiteX2" fmla="*/ 337843 w 337843"/>
              <a:gd name="connsiteY2" fmla="*/ 818891 h 823948"/>
              <a:gd name="connsiteX3" fmla="*/ 0 w 337843"/>
              <a:gd name="connsiteY3" fmla="*/ 823948 h 823948"/>
              <a:gd name="connsiteX4" fmla="*/ 189579 w 337843"/>
              <a:gd name="connsiteY4" fmla="*/ 0 h 823948"/>
              <a:gd name="connsiteX0" fmla="*/ 145738 w 294002"/>
              <a:gd name="connsiteY0" fmla="*/ 0 h 818891"/>
              <a:gd name="connsiteX1" fmla="*/ 290269 w 294002"/>
              <a:gd name="connsiteY1" fmla="*/ 4940 h 818891"/>
              <a:gd name="connsiteX2" fmla="*/ 294002 w 294002"/>
              <a:gd name="connsiteY2" fmla="*/ 818891 h 818891"/>
              <a:gd name="connsiteX3" fmla="*/ 0 w 294002"/>
              <a:gd name="connsiteY3" fmla="*/ 698688 h 818891"/>
              <a:gd name="connsiteX4" fmla="*/ 145738 w 294002"/>
              <a:gd name="connsiteY4" fmla="*/ 0 h 818891"/>
              <a:gd name="connsiteX0" fmla="*/ 164527 w 312791"/>
              <a:gd name="connsiteY0" fmla="*/ 0 h 836474"/>
              <a:gd name="connsiteX1" fmla="*/ 309058 w 312791"/>
              <a:gd name="connsiteY1" fmla="*/ 4940 h 836474"/>
              <a:gd name="connsiteX2" fmla="*/ 312791 w 312791"/>
              <a:gd name="connsiteY2" fmla="*/ 818891 h 836474"/>
              <a:gd name="connsiteX3" fmla="*/ 0 w 312791"/>
              <a:gd name="connsiteY3" fmla="*/ 836474 h 836474"/>
              <a:gd name="connsiteX4" fmla="*/ 164527 w 312791"/>
              <a:gd name="connsiteY4" fmla="*/ 0 h 836474"/>
              <a:gd name="connsiteX0" fmla="*/ 195842 w 344106"/>
              <a:gd name="connsiteY0" fmla="*/ 0 h 830210"/>
              <a:gd name="connsiteX1" fmla="*/ 340373 w 344106"/>
              <a:gd name="connsiteY1" fmla="*/ 4940 h 830210"/>
              <a:gd name="connsiteX2" fmla="*/ 344106 w 344106"/>
              <a:gd name="connsiteY2" fmla="*/ 818891 h 830210"/>
              <a:gd name="connsiteX3" fmla="*/ 0 w 344106"/>
              <a:gd name="connsiteY3" fmla="*/ 830210 h 830210"/>
              <a:gd name="connsiteX4" fmla="*/ 195842 w 344106"/>
              <a:gd name="connsiteY4" fmla="*/ 0 h 830210"/>
              <a:gd name="connsiteX0" fmla="*/ 178909 w 327173"/>
              <a:gd name="connsiteY0" fmla="*/ 0 h 818921"/>
              <a:gd name="connsiteX1" fmla="*/ 323440 w 327173"/>
              <a:gd name="connsiteY1" fmla="*/ 4940 h 818921"/>
              <a:gd name="connsiteX2" fmla="*/ 327173 w 327173"/>
              <a:gd name="connsiteY2" fmla="*/ 818891 h 818921"/>
              <a:gd name="connsiteX3" fmla="*/ 0 w 327173"/>
              <a:gd name="connsiteY3" fmla="*/ 818921 h 818921"/>
              <a:gd name="connsiteX4" fmla="*/ 178909 w 327173"/>
              <a:gd name="connsiteY4" fmla="*/ 0 h 818921"/>
              <a:gd name="connsiteX0" fmla="*/ 156607 w 327173"/>
              <a:gd name="connsiteY0" fmla="*/ 635 h 813981"/>
              <a:gd name="connsiteX1" fmla="*/ 323440 w 327173"/>
              <a:gd name="connsiteY1" fmla="*/ 0 h 813981"/>
              <a:gd name="connsiteX2" fmla="*/ 327173 w 327173"/>
              <a:gd name="connsiteY2" fmla="*/ 813951 h 813981"/>
              <a:gd name="connsiteX3" fmla="*/ 0 w 327173"/>
              <a:gd name="connsiteY3" fmla="*/ 813981 h 813981"/>
              <a:gd name="connsiteX4" fmla="*/ 156607 w 327173"/>
              <a:gd name="connsiteY4" fmla="*/ 635 h 813981"/>
              <a:gd name="connsiteX0" fmla="*/ 167758 w 338324"/>
              <a:gd name="connsiteY0" fmla="*/ 635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635 h 825132"/>
              <a:gd name="connsiteX0" fmla="*/ 167758 w 338324"/>
              <a:gd name="connsiteY0" fmla="*/ 11924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11924 h 825132"/>
              <a:gd name="connsiteX0" fmla="*/ 167758 w 340235"/>
              <a:gd name="connsiteY0" fmla="*/ 0 h 813208"/>
              <a:gd name="connsiteX1" fmla="*/ 340235 w 340235"/>
              <a:gd name="connsiteY1" fmla="*/ 21943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0 h 813208"/>
              <a:gd name="connsiteX1" fmla="*/ 340235 w 340235"/>
              <a:gd name="connsiteY1" fmla="*/ 5010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11924 h 808198"/>
              <a:gd name="connsiteX1" fmla="*/ 340235 w 340235"/>
              <a:gd name="connsiteY1" fmla="*/ 0 h 808198"/>
              <a:gd name="connsiteX2" fmla="*/ 338324 w 340235"/>
              <a:gd name="connsiteY2" fmla="*/ 797017 h 808198"/>
              <a:gd name="connsiteX3" fmla="*/ 0 w 340235"/>
              <a:gd name="connsiteY3" fmla="*/ 808198 h 808198"/>
              <a:gd name="connsiteX4" fmla="*/ 167758 w 340235"/>
              <a:gd name="connsiteY4" fmla="*/ 11924 h 808198"/>
              <a:gd name="connsiteX0" fmla="*/ 156469 w 340235"/>
              <a:gd name="connsiteY0" fmla="*/ 17568 h 808198"/>
              <a:gd name="connsiteX1" fmla="*/ 340235 w 340235"/>
              <a:gd name="connsiteY1" fmla="*/ 0 h 808198"/>
              <a:gd name="connsiteX2" fmla="*/ 338324 w 340235"/>
              <a:gd name="connsiteY2" fmla="*/ 797017 h 808198"/>
              <a:gd name="connsiteX3" fmla="*/ 0 w 340235"/>
              <a:gd name="connsiteY3" fmla="*/ 808198 h 808198"/>
              <a:gd name="connsiteX4" fmla="*/ 156469 w 340235"/>
              <a:gd name="connsiteY4" fmla="*/ 17568 h 808198"/>
              <a:gd name="connsiteX0" fmla="*/ 156469 w 345880"/>
              <a:gd name="connsiteY0" fmla="*/ 0 h 790630"/>
              <a:gd name="connsiteX1" fmla="*/ 345880 w 345880"/>
              <a:gd name="connsiteY1" fmla="*/ 10654 h 790630"/>
              <a:gd name="connsiteX2" fmla="*/ 338324 w 345880"/>
              <a:gd name="connsiteY2" fmla="*/ 779449 h 790630"/>
              <a:gd name="connsiteX3" fmla="*/ 0 w 345880"/>
              <a:gd name="connsiteY3" fmla="*/ 790630 h 790630"/>
              <a:gd name="connsiteX4" fmla="*/ 156469 w 345880"/>
              <a:gd name="connsiteY4" fmla="*/ 0 h 790630"/>
              <a:gd name="connsiteX0" fmla="*/ 156469 w 345880"/>
              <a:gd name="connsiteY0" fmla="*/ 11923 h 779976"/>
              <a:gd name="connsiteX1" fmla="*/ 345880 w 345880"/>
              <a:gd name="connsiteY1" fmla="*/ 0 h 779976"/>
              <a:gd name="connsiteX2" fmla="*/ 338324 w 345880"/>
              <a:gd name="connsiteY2" fmla="*/ 768795 h 779976"/>
              <a:gd name="connsiteX3" fmla="*/ 0 w 345880"/>
              <a:gd name="connsiteY3" fmla="*/ 779976 h 779976"/>
              <a:gd name="connsiteX4" fmla="*/ 156469 w 345880"/>
              <a:gd name="connsiteY4" fmla="*/ 11923 h 779976"/>
              <a:gd name="connsiteX0" fmla="*/ 156469 w 340235"/>
              <a:gd name="connsiteY0" fmla="*/ 0 h 768053"/>
              <a:gd name="connsiteX1" fmla="*/ 340235 w 340235"/>
              <a:gd name="connsiteY1" fmla="*/ 21944 h 768053"/>
              <a:gd name="connsiteX2" fmla="*/ 338324 w 340235"/>
              <a:gd name="connsiteY2" fmla="*/ 756872 h 768053"/>
              <a:gd name="connsiteX3" fmla="*/ 0 w 340235"/>
              <a:gd name="connsiteY3" fmla="*/ 768053 h 768053"/>
              <a:gd name="connsiteX4" fmla="*/ 156469 w 340235"/>
              <a:gd name="connsiteY4" fmla="*/ 0 h 768053"/>
              <a:gd name="connsiteX0" fmla="*/ 150825 w 340235"/>
              <a:gd name="connsiteY0" fmla="*/ 6279 h 746109"/>
              <a:gd name="connsiteX1" fmla="*/ 340235 w 340235"/>
              <a:gd name="connsiteY1" fmla="*/ 0 h 746109"/>
              <a:gd name="connsiteX2" fmla="*/ 338324 w 340235"/>
              <a:gd name="connsiteY2" fmla="*/ 734928 h 746109"/>
              <a:gd name="connsiteX3" fmla="*/ 0 w 340235"/>
              <a:gd name="connsiteY3" fmla="*/ 746109 h 746109"/>
              <a:gd name="connsiteX4" fmla="*/ 150825 w 340235"/>
              <a:gd name="connsiteY4" fmla="*/ 6279 h 746109"/>
              <a:gd name="connsiteX0" fmla="*/ 150825 w 340235"/>
              <a:gd name="connsiteY0" fmla="*/ 0 h 739830"/>
              <a:gd name="connsiteX1" fmla="*/ 340235 w 340235"/>
              <a:gd name="connsiteY1" fmla="*/ 10654 h 739830"/>
              <a:gd name="connsiteX2" fmla="*/ 338324 w 340235"/>
              <a:gd name="connsiteY2" fmla="*/ 728649 h 739830"/>
              <a:gd name="connsiteX3" fmla="*/ 0 w 340235"/>
              <a:gd name="connsiteY3" fmla="*/ 739830 h 739830"/>
              <a:gd name="connsiteX4" fmla="*/ 150825 w 340235"/>
              <a:gd name="connsiteY4" fmla="*/ 0 h 739830"/>
              <a:gd name="connsiteX0" fmla="*/ 154572 w 343982"/>
              <a:gd name="connsiteY0" fmla="*/ 0 h 739830"/>
              <a:gd name="connsiteX1" fmla="*/ 343982 w 343982"/>
              <a:gd name="connsiteY1" fmla="*/ 10654 h 739830"/>
              <a:gd name="connsiteX2" fmla="*/ 342071 w 343982"/>
              <a:gd name="connsiteY2" fmla="*/ 728649 h 739830"/>
              <a:gd name="connsiteX3" fmla="*/ 0 w 343982"/>
              <a:gd name="connsiteY3" fmla="*/ 739830 h 739830"/>
              <a:gd name="connsiteX4" fmla="*/ 154572 w 343982"/>
              <a:gd name="connsiteY4" fmla="*/ 0 h 73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82" h="739830">
                <a:moveTo>
                  <a:pt x="154572" y="0"/>
                </a:moveTo>
                <a:lnTo>
                  <a:pt x="343982" y="10654"/>
                </a:lnTo>
                <a:cubicBezTo>
                  <a:pt x="343982" y="292008"/>
                  <a:pt x="342071" y="447295"/>
                  <a:pt x="342071" y="728649"/>
                </a:cubicBezTo>
                <a:lnTo>
                  <a:pt x="0" y="739830"/>
                </a:lnTo>
                <a:lnTo>
                  <a:pt x="154572"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nvGrpSpPr>
          <p:cNvPr id="10" name="Group 9"/>
          <p:cNvGrpSpPr/>
          <p:nvPr/>
        </p:nvGrpSpPr>
        <p:grpSpPr>
          <a:xfrm>
            <a:off x="232936" y="6324600"/>
            <a:ext cx="7001728" cy="458755"/>
            <a:chOff x="232936" y="6324600"/>
            <a:chExt cx="7001728" cy="458755"/>
          </a:xfrm>
        </p:grpSpPr>
        <p:sp>
          <p:nvSpPr>
            <p:cNvPr id="12" name="TextBox 11"/>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2394237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dirty="0" smtClean="0"/>
              <a:t>GenerationRx.org  </a:t>
            </a:r>
            <a:fld id="{A9D08C3E-74CE-4F95-B426-E90F7E2ED6EF}" type="slidenum">
              <a:rPr lang="en-US" smtClean="0"/>
              <a:pPr/>
              <a:t>21</a:t>
            </a:fld>
            <a:endParaRPr lang="en-US" dirty="0"/>
          </a:p>
        </p:txBody>
      </p:sp>
      <p:grpSp>
        <p:nvGrpSpPr>
          <p:cNvPr id="9" name="Group 8"/>
          <p:cNvGrpSpPr/>
          <p:nvPr/>
        </p:nvGrpSpPr>
        <p:grpSpPr>
          <a:xfrm>
            <a:off x="3505200" y="76200"/>
            <a:ext cx="5018532" cy="5962650"/>
            <a:chOff x="2743200" y="57150"/>
            <a:chExt cx="5018532" cy="5962650"/>
          </a:xfrm>
        </p:grpSpPr>
        <p:sp>
          <p:nvSpPr>
            <p:cNvPr id="4" name="Rounded Rectangle 3"/>
            <p:cNvSpPr/>
            <p:nvPr/>
          </p:nvSpPr>
          <p:spPr>
            <a:xfrm>
              <a:off x="2743200" y="533400"/>
              <a:ext cx="5018532" cy="5486400"/>
            </a:xfrm>
            <a:prstGeom prst="roundRect">
              <a:avLst/>
            </a:prstGeom>
            <a:solidFill>
              <a:srgbClr val="305480"/>
            </a:solidFill>
            <a:ln>
              <a:solidFill>
                <a:srgbClr val="3054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2928366" y="685800"/>
              <a:ext cx="4648200" cy="5181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4528566" y="57150"/>
              <a:ext cx="1447800" cy="1104900"/>
              <a:chOff x="914400" y="1638300"/>
              <a:chExt cx="1447800" cy="1104900"/>
            </a:xfrm>
          </p:grpSpPr>
          <p:sp>
            <p:nvSpPr>
              <p:cNvPr id="6" name="Rounded Rectangle 5"/>
              <p:cNvSpPr/>
              <p:nvPr/>
            </p:nvSpPr>
            <p:spPr>
              <a:xfrm>
                <a:off x="914400" y="2057400"/>
                <a:ext cx="1447800" cy="6858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1230059" y="1638300"/>
                <a:ext cx="816483" cy="8382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2" name="Rounded Rectangular Callout 11"/>
          <p:cNvSpPr/>
          <p:nvPr/>
        </p:nvSpPr>
        <p:spPr>
          <a:xfrm>
            <a:off x="165809" y="495300"/>
            <a:ext cx="3154225" cy="1768614"/>
          </a:xfrm>
          <a:prstGeom prst="wedgeRoundRectCallout">
            <a:avLst>
              <a:gd name="adj1" fmla="val 44516"/>
              <a:gd name="adj2" fmla="val 76774"/>
              <a:gd name="adj3" fmla="val 1666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smtClean="0">
                <a:solidFill>
                  <a:schemeClr val="tx1">
                    <a:lumMod val="50000"/>
                    <a:lumOff val="50000"/>
                  </a:schemeClr>
                </a:solidFill>
                <a:latin typeface="Arial" panose="020B0604020202020204" pitchFamily="34" charset="0"/>
                <a:cs typeface="Arial" panose="020B0604020202020204" pitchFamily="34" charset="0"/>
              </a:rPr>
              <a:t>Students who misuse prescription stimulants typically have lower grade-point averages, and they…</a:t>
            </a:r>
            <a:endParaRPr lang="en-US" sz="22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4" name="TextBox 13"/>
          <p:cNvSpPr txBox="1"/>
          <p:nvPr/>
        </p:nvSpPr>
        <p:spPr>
          <a:xfrm>
            <a:off x="4473463" y="1730514"/>
            <a:ext cx="3497058" cy="707886"/>
          </a:xfrm>
          <a:prstGeom prst="rect">
            <a:avLst/>
          </a:prstGeom>
          <a:noFill/>
        </p:spPr>
        <p:txBody>
          <a:bodyPr wrap="square" rtlCol="0">
            <a:spAutoFit/>
          </a:bodyPr>
          <a:lstStyle/>
          <a:p>
            <a:r>
              <a:rPr lang="en-US" sz="2000" dirty="0" smtClean="0">
                <a:solidFill>
                  <a:schemeClr val="tx1">
                    <a:lumMod val="50000"/>
                    <a:lumOff val="50000"/>
                  </a:schemeClr>
                </a:solidFill>
                <a:latin typeface="Arial" panose="020B0604020202020204" pitchFamily="34" charset="0"/>
                <a:cs typeface="Arial" panose="020B0604020202020204" pitchFamily="34" charset="0"/>
              </a:rPr>
              <a:t>Have fewer academic achievements</a:t>
            </a:r>
            <a:endParaRPr lang="en-US" sz="20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5" name="Rectangle 14"/>
          <p:cNvSpPr/>
          <p:nvPr/>
        </p:nvSpPr>
        <p:spPr>
          <a:xfrm>
            <a:off x="3888104" y="1828800"/>
            <a:ext cx="457200" cy="4572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3886200" y="2895600"/>
            <a:ext cx="457200" cy="4572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4473462" y="2743200"/>
            <a:ext cx="3679937" cy="707886"/>
          </a:xfrm>
          <a:prstGeom prst="rect">
            <a:avLst/>
          </a:prstGeom>
          <a:noFill/>
        </p:spPr>
        <p:txBody>
          <a:bodyPr wrap="square" rtlCol="0">
            <a:spAutoFit/>
          </a:bodyPr>
          <a:lstStyle/>
          <a:p>
            <a:r>
              <a:rPr lang="en-US" sz="2000" dirty="0" smtClean="0">
                <a:solidFill>
                  <a:schemeClr val="tx1">
                    <a:lumMod val="50000"/>
                    <a:lumOff val="50000"/>
                  </a:schemeClr>
                </a:solidFill>
                <a:latin typeface="Arial" panose="020B0604020202020204" pitchFamily="34" charset="0"/>
                <a:cs typeface="Arial" panose="020B0604020202020204" pitchFamily="34" charset="0"/>
              </a:rPr>
              <a:t>Commit an illegal act that places several people at risk</a:t>
            </a:r>
            <a:endParaRPr lang="en-US" sz="20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8" name="Rectangle 17"/>
          <p:cNvSpPr/>
          <p:nvPr/>
        </p:nvSpPr>
        <p:spPr>
          <a:xfrm>
            <a:off x="3886200" y="3886200"/>
            <a:ext cx="457200" cy="4572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3886200" y="4876800"/>
            <a:ext cx="457200" cy="4572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4473463" y="4724400"/>
            <a:ext cx="3222737" cy="707886"/>
          </a:xfrm>
          <a:prstGeom prst="rect">
            <a:avLst/>
          </a:prstGeom>
          <a:noFill/>
        </p:spPr>
        <p:txBody>
          <a:bodyPr wrap="square" rtlCol="0">
            <a:spAutoFit/>
          </a:bodyPr>
          <a:lstStyle/>
          <a:p>
            <a:r>
              <a:rPr lang="en-US" sz="2000" dirty="0" smtClean="0">
                <a:solidFill>
                  <a:schemeClr val="tx1">
                    <a:lumMod val="50000"/>
                    <a:lumOff val="50000"/>
                  </a:schemeClr>
                </a:solidFill>
                <a:latin typeface="Arial" panose="020B0604020202020204" pitchFamily="34" charset="0"/>
                <a:cs typeface="Arial" panose="020B0604020202020204" pitchFamily="34" charset="0"/>
              </a:rPr>
              <a:t>Risk losing scholarships and internships</a:t>
            </a:r>
            <a:endParaRPr lang="en-US" sz="20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1" name="TextBox 20"/>
          <p:cNvSpPr txBox="1"/>
          <p:nvPr/>
        </p:nvSpPr>
        <p:spPr>
          <a:xfrm>
            <a:off x="4473463" y="3787914"/>
            <a:ext cx="3375137" cy="707886"/>
          </a:xfrm>
          <a:prstGeom prst="rect">
            <a:avLst/>
          </a:prstGeom>
          <a:noFill/>
        </p:spPr>
        <p:txBody>
          <a:bodyPr wrap="square" rtlCol="0">
            <a:spAutoFit/>
          </a:bodyPr>
          <a:lstStyle/>
          <a:p>
            <a:r>
              <a:rPr lang="en-US" sz="2000" dirty="0" smtClean="0">
                <a:solidFill>
                  <a:schemeClr val="tx1">
                    <a:lumMod val="50000"/>
                    <a:lumOff val="50000"/>
                  </a:schemeClr>
                </a:solidFill>
                <a:latin typeface="Arial" panose="020B0604020202020204" pitchFamily="34" charset="0"/>
                <a:cs typeface="Arial" panose="020B0604020202020204" pitchFamily="34" charset="0"/>
              </a:rPr>
              <a:t>Violate codes of student conduct</a:t>
            </a:r>
            <a:endParaRPr lang="en-US" sz="2000" dirty="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30" name="Group 29"/>
          <p:cNvGrpSpPr/>
          <p:nvPr/>
        </p:nvGrpSpPr>
        <p:grpSpPr>
          <a:xfrm>
            <a:off x="3931046" y="1676400"/>
            <a:ext cx="457588" cy="533400"/>
            <a:chOff x="3937313" y="1386078"/>
            <a:chExt cx="457588" cy="533400"/>
          </a:xfrm>
        </p:grpSpPr>
        <p:cxnSp>
          <p:nvCxnSpPr>
            <p:cNvPr id="31" name="Straight Connector 30"/>
            <p:cNvCxnSpPr/>
            <p:nvPr/>
          </p:nvCxnSpPr>
          <p:spPr>
            <a:xfrm>
              <a:off x="3937313" y="1576578"/>
              <a:ext cx="177800" cy="3429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4092006" y="1386078"/>
              <a:ext cx="302895" cy="5334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3930805" y="2667000"/>
            <a:ext cx="449834" cy="533400"/>
            <a:chOff x="3937313" y="1386078"/>
            <a:chExt cx="449834" cy="533400"/>
          </a:xfrm>
        </p:grpSpPr>
        <p:cxnSp>
          <p:nvCxnSpPr>
            <p:cNvPr id="34" name="Straight Connector 33"/>
            <p:cNvCxnSpPr/>
            <p:nvPr/>
          </p:nvCxnSpPr>
          <p:spPr>
            <a:xfrm>
              <a:off x="3937313" y="1576578"/>
              <a:ext cx="177800" cy="3429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4084252" y="1386078"/>
              <a:ext cx="302895" cy="5334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3910345" y="3733800"/>
            <a:ext cx="449834" cy="533400"/>
            <a:chOff x="3937313" y="1386078"/>
            <a:chExt cx="449834" cy="533400"/>
          </a:xfrm>
        </p:grpSpPr>
        <p:cxnSp>
          <p:nvCxnSpPr>
            <p:cNvPr id="37" name="Straight Connector 36"/>
            <p:cNvCxnSpPr/>
            <p:nvPr/>
          </p:nvCxnSpPr>
          <p:spPr>
            <a:xfrm>
              <a:off x="3937313" y="1576578"/>
              <a:ext cx="177800" cy="3429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4084252" y="1386078"/>
              <a:ext cx="302895" cy="5334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3917980" y="4731639"/>
            <a:ext cx="449834" cy="533400"/>
            <a:chOff x="3937313" y="1386078"/>
            <a:chExt cx="449834" cy="533400"/>
          </a:xfrm>
        </p:grpSpPr>
        <p:cxnSp>
          <p:nvCxnSpPr>
            <p:cNvPr id="40" name="Straight Connector 39"/>
            <p:cNvCxnSpPr/>
            <p:nvPr/>
          </p:nvCxnSpPr>
          <p:spPr>
            <a:xfrm>
              <a:off x="3937313" y="1576578"/>
              <a:ext cx="177800" cy="3429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4084252" y="1386078"/>
              <a:ext cx="302895" cy="5334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232936" y="6324600"/>
            <a:ext cx="7001728" cy="458755"/>
            <a:chOff x="232936" y="6324600"/>
            <a:chExt cx="7001728" cy="458755"/>
          </a:xfrm>
        </p:grpSpPr>
        <p:sp>
          <p:nvSpPr>
            <p:cNvPr id="44" name="TextBox 43"/>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18283828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6702" y="0"/>
            <a:ext cx="3783394" cy="2520168"/>
          </a:xfrm>
          <a:prstGeom prst="rect">
            <a:avLst/>
          </a:prstGeom>
        </p:spPr>
      </p:pic>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solidFill>
                  <a:prstClr val="white"/>
                </a:solidFill>
              </a:rPr>
              <a:t>GenerationRx.org</a:t>
            </a:r>
            <a:r>
              <a:rPr lang="en-US" dirty="0" smtClean="0">
                <a:solidFill>
                  <a:prstClr val="white"/>
                </a:solidFill>
              </a:rPr>
              <a:t>  20</a:t>
            </a:r>
            <a:endParaRPr lang="en-US" dirty="0">
              <a:solidFill>
                <a:prstClr val="white"/>
              </a:solidFill>
            </a:endParaRPr>
          </a:p>
        </p:txBody>
      </p:sp>
      <p:sp>
        <p:nvSpPr>
          <p:cNvPr id="7" name="Content Placeholder 6"/>
          <p:cNvSpPr txBox="1">
            <a:spLocks/>
          </p:cNvSpPr>
          <p:nvPr/>
        </p:nvSpPr>
        <p:spPr>
          <a:xfrm>
            <a:off x="533400" y="2819400"/>
            <a:ext cx="7391400" cy="34290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sz="2400" dirty="0" smtClean="0">
                <a:solidFill>
                  <a:srgbClr val="7F7F7F"/>
                </a:solidFill>
                <a:latin typeface="Arial"/>
                <a:cs typeface="Arial"/>
              </a:rPr>
              <a:t>Can the misuse of prescription stimulants improve your grades?</a:t>
            </a:r>
          </a:p>
          <a:p>
            <a:pPr marL="514350" indent="-514350">
              <a:buFont typeface="+mj-lt"/>
              <a:buAutoNum type="arabicPeriod"/>
            </a:pPr>
            <a:r>
              <a:rPr lang="en-US" sz="2400" dirty="0" smtClean="0">
                <a:solidFill>
                  <a:srgbClr val="7F7F7F"/>
                </a:solidFill>
                <a:latin typeface="Arial"/>
                <a:cs typeface="Arial"/>
              </a:rPr>
              <a:t>When you ask someone for their medication, how do you think this request makes them feel?</a:t>
            </a:r>
          </a:p>
          <a:p>
            <a:pPr marL="514350" indent="-514350">
              <a:buFont typeface="+mj-lt"/>
              <a:buAutoNum type="arabicPeriod"/>
            </a:pPr>
            <a:endParaRPr lang="en-US" sz="2400" dirty="0">
              <a:solidFill>
                <a:schemeClr val="tx1">
                  <a:lumMod val="65000"/>
                  <a:lumOff val="35000"/>
                </a:schemeClr>
              </a:solidFill>
            </a:endParaRPr>
          </a:p>
        </p:txBody>
      </p:sp>
      <p:sp>
        <p:nvSpPr>
          <p:cNvPr id="12" name="TextBox 11"/>
          <p:cNvSpPr txBox="1"/>
          <p:nvPr/>
        </p:nvSpPr>
        <p:spPr>
          <a:xfrm>
            <a:off x="533400" y="2143780"/>
            <a:ext cx="4439036" cy="523220"/>
          </a:xfrm>
          <a:prstGeom prst="rect">
            <a:avLst/>
          </a:prstGeom>
          <a:noFill/>
        </p:spPr>
        <p:txBody>
          <a:bodyPr wrap="none" rtlCol="0">
            <a:spAutoFit/>
          </a:bodyPr>
          <a:lstStyle/>
          <a:p>
            <a:r>
              <a:rPr lang="en-US" sz="2800" b="1" dirty="0" smtClean="0">
                <a:solidFill>
                  <a:srgbClr val="00B0F0"/>
                </a:solidFill>
                <a:latin typeface="Arial" panose="020B0604020202020204" pitchFamily="34" charset="0"/>
                <a:cs typeface="Arial" panose="020B0604020202020204" pitchFamily="34" charset="0"/>
              </a:rPr>
              <a:t>Discuss in small groups:</a:t>
            </a:r>
            <a:endParaRPr lang="en-US" sz="2800" b="1" dirty="0">
              <a:solidFill>
                <a:srgbClr val="00B0F0"/>
              </a:solidFill>
              <a:latin typeface="Arial" panose="020B0604020202020204" pitchFamily="34" charset="0"/>
              <a:cs typeface="Arial" panose="020B0604020202020204" pitchFamily="34" charset="0"/>
            </a:endParaRPr>
          </a:p>
        </p:txBody>
      </p:sp>
      <p:sp>
        <p:nvSpPr>
          <p:cNvPr id="14" name="Rectangle 4"/>
          <p:cNvSpPr/>
          <p:nvPr/>
        </p:nvSpPr>
        <p:spPr>
          <a:xfrm>
            <a:off x="350" y="685800"/>
            <a:ext cx="5771383" cy="1362808"/>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00427"/>
              <a:gd name="connsiteY0" fmla="*/ 0 h 1362808"/>
              <a:gd name="connsiteX1" fmla="*/ 5800427 w 5800427"/>
              <a:gd name="connsiteY1" fmla="*/ 119944 h 1362808"/>
              <a:gd name="connsiteX2" fmla="*/ 5565531 w 5800427"/>
              <a:gd name="connsiteY2" fmla="*/ 1134209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59886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469575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42953 w 5800427"/>
              <a:gd name="connsiteY2" fmla="*/ 1151143 h 1362808"/>
              <a:gd name="connsiteX3" fmla="*/ 0 w 5800427"/>
              <a:gd name="connsiteY3" fmla="*/ 1362808 h 1362808"/>
              <a:gd name="connsiteX4" fmla="*/ 8793 w 5800427"/>
              <a:gd name="connsiteY4" fmla="*/ 0 h 1362808"/>
              <a:gd name="connsiteX0" fmla="*/ 8793 w 5732694"/>
              <a:gd name="connsiteY0" fmla="*/ 0 h 1362808"/>
              <a:gd name="connsiteX1" fmla="*/ 5732694 w 5732694"/>
              <a:gd name="connsiteY1" fmla="*/ 125588 h 1362808"/>
              <a:gd name="connsiteX2" fmla="*/ 5542953 w 5732694"/>
              <a:gd name="connsiteY2" fmla="*/ 1151143 h 1362808"/>
              <a:gd name="connsiteX3" fmla="*/ 0 w 5732694"/>
              <a:gd name="connsiteY3" fmla="*/ 1362808 h 1362808"/>
              <a:gd name="connsiteX4" fmla="*/ 8793 w 5732694"/>
              <a:gd name="connsiteY4" fmla="*/ 0 h 1362808"/>
              <a:gd name="connsiteX0" fmla="*/ 8793 w 5783494"/>
              <a:gd name="connsiteY0" fmla="*/ 0 h 1362808"/>
              <a:gd name="connsiteX1" fmla="*/ 5783494 w 5783494"/>
              <a:gd name="connsiteY1" fmla="*/ 131232 h 1362808"/>
              <a:gd name="connsiteX2" fmla="*/ 5542953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452119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524787 w 5783494"/>
              <a:gd name="connsiteY2" fmla="*/ 1151143 h 1362808"/>
              <a:gd name="connsiteX3" fmla="*/ 0 w 5783494"/>
              <a:gd name="connsiteY3" fmla="*/ 1362808 h 1362808"/>
              <a:gd name="connsiteX4" fmla="*/ 8793 w 5783494"/>
              <a:gd name="connsiteY4" fmla="*/ 0 h 1362808"/>
              <a:gd name="connsiteX0" fmla="*/ 8793 w 5710827"/>
              <a:gd name="connsiteY0" fmla="*/ 0 h 1362808"/>
              <a:gd name="connsiteX1" fmla="*/ 5710827 w 5710827"/>
              <a:gd name="connsiteY1" fmla="*/ 131232 h 1362808"/>
              <a:gd name="connsiteX2" fmla="*/ 5524787 w 5710827"/>
              <a:gd name="connsiteY2" fmla="*/ 1151143 h 1362808"/>
              <a:gd name="connsiteX3" fmla="*/ 0 w 5710827"/>
              <a:gd name="connsiteY3" fmla="*/ 1362808 h 1362808"/>
              <a:gd name="connsiteX4" fmla="*/ 8793 w 5710827"/>
              <a:gd name="connsiteY4" fmla="*/ 0 h 1362808"/>
              <a:gd name="connsiteX0" fmla="*/ 8793 w 5771383"/>
              <a:gd name="connsiteY0" fmla="*/ 0 h 1362808"/>
              <a:gd name="connsiteX1" fmla="*/ 5771383 w 5771383"/>
              <a:gd name="connsiteY1" fmla="*/ 137288 h 1362808"/>
              <a:gd name="connsiteX2" fmla="*/ 5524787 w 5771383"/>
              <a:gd name="connsiteY2" fmla="*/ 1151143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419279 w 5771383"/>
              <a:gd name="connsiteY2" fmla="*/ 1155051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532602 w 5771383"/>
              <a:gd name="connsiteY2" fmla="*/ 1151144 h 1362808"/>
              <a:gd name="connsiteX3" fmla="*/ 0 w 5771383"/>
              <a:gd name="connsiteY3" fmla="*/ 1362808 h 1362808"/>
              <a:gd name="connsiteX4" fmla="*/ 8793 w 5771383"/>
              <a:gd name="connsiteY4" fmla="*/ 0 h 136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1383" h="1362808">
                <a:moveTo>
                  <a:pt x="8793" y="0"/>
                </a:moveTo>
                <a:lnTo>
                  <a:pt x="5771383" y="137288"/>
                </a:lnTo>
                <a:lnTo>
                  <a:pt x="5532602" y="1151144"/>
                </a:lnTo>
                <a:lnTo>
                  <a:pt x="0" y="1362808"/>
                </a:lnTo>
                <a:lnTo>
                  <a:pt x="8793"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p:cNvSpPr txBox="1">
            <a:spLocks/>
          </p:cNvSpPr>
          <p:nvPr/>
        </p:nvSpPr>
        <p:spPr>
          <a:xfrm>
            <a:off x="381000" y="990600"/>
            <a:ext cx="4988209"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FFC000"/>
                </a:solidFill>
                <a:latin typeface="Arial"/>
                <a:cs typeface="Arial"/>
              </a:rPr>
              <a:t>Module 2: </a:t>
            </a:r>
            <a:r>
              <a:rPr lang="en-US" b="1" dirty="0" smtClean="0">
                <a:solidFill>
                  <a:srgbClr val="92D050"/>
                </a:solidFill>
                <a:latin typeface="Arial"/>
                <a:cs typeface="Arial"/>
              </a:rPr>
              <a:t/>
            </a:r>
            <a:br>
              <a:rPr lang="en-US" b="1" dirty="0" smtClean="0">
                <a:solidFill>
                  <a:srgbClr val="92D050"/>
                </a:solidFill>
                <a:latin typeface="Arial"/>
                <a:cs typeface="Arial"/>
              </a:rPr>
            </a:br>
            <a:r>
              <a:rPr lang="en-US" b="1" dirty="0" smtClean="0">
                <a:solidFill>
                  <a:srgbClr val="92D050"/>
                </a:solidFill>
                <a:latin typeface="Arial"/>
                <a:cs typeface="Arial"/>
              </a:rPr>
              <a:t/>
            </a:r>
            <a:br>
              <a:rPr lang="en-US" b="1" dirty="0" smtClean="0">
                <a:solidFill>
                  <a:srgbClr val="92D050"/>
                </a:solidFill>
                <a:latin typeface="Arial"/>
                <a:cs typeface="Arial"/>
              </a:rPr>
            </a:br>
            <a:endParaRPr lang="en-US" b="1" dirty="0">
              <a:solidFill>
                <a:srgbClr val="92D050"/>
              </a:solidFill>
              <a:latin typeface="Arial"/>
              <a:cs typeface="Arial"/>
            </a:endParaRPr>
          </a:p>
        </p:txBody>
      </p:sp>
      <p:sp>
        <p:nvSpPr>
          <p:cNvPr id="16" name="Rectangle 4"/>
          <p:cNvSpPr/>
          <p:nvPr/>
        </p:nvSpPr>
        <p:spPr>
          <a:xfrm>
            <a:off x="8802281" y="869585"/>
            <a:ext cx="343982" cy="739830"/>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8801101"/>
              <a:gd name="connsiteY0" fmla="*/ 0 h 1362808"/>
              <a:gd name="connsiteX1" fmla="*/ 8801101 w 8801101"/>
              <a:gd name="connsiteY1" fmla="*/ 158262 h 1362808"/>
              <a:gd name="connsiteX2" fmla="*/ 5565531 w 8801101"/>
              <a:gd name="connsiteY2" fmla="*/ 1134209 h 1362808"/>
              <a:gd name="connsiteX3" fmla="*/ 0 w 8801101"/>
              <a:gd name="connsiteY3" fmla="*/ 1362808 h 1362808"/>
              <a:gd name="connsiteX4" fmla="*/ 8793 w 8801101"/>
              <a:gd name="connsiteY4" fmla="*/ 0 h 1362808"/>
              <a:gd name="connsiteX0" fmla="*/ 8793 w 8801101"/>
              <a:gd name="connsiteY0" fmla="*/ 0 h 1362808"/>
              <a:gd name="connsiteX1" fmla="*/ 8801101 w 8801101"/>
              <a:gd name="connsiteY1" fmla="*/ 158262 h 1362808"/>
              <a:gd name="connsiteX2" fmla="*/ 8801100 w 8801101"/>
              <a:gd name="connsiteY2" fmla="*/ 1002324 h 1362808"/>
              <a:gd name="connsiteX3" fmla="*/ 0 w 8801101"/>
              <a:gd name="connsiteY3" fmla="*/ 1362808 h 1362808"/>
              <a:gd name="connsiteX4" fmla="*/ 8793 w 8801101"/>
              <a:gd name="connsiteY4" fmla="*/ 0 h 1362808"/>
              <a:gd name="connsiteX0" fmla="*/ 7069016 w 8801101"/>
              <a:gd name="connsiteY0" fmla="*/ 0 h 1230924"/>
              <a:gd name="connsiteX1" fmla="*/ 8801101 w 8801101"/>
              <a:gd name="connsiteY1" fmla="*/ 26378 h 1230924"/>
              <a:gd name="connsiteX2" fmla="*/ 8801100 w 8801101"/>
              <a:gd name="connsiteY2" fmla="*/ 870440 h 1230924"/>
              <a:gd name="connsiteX3" fmla="*/ 0 w 8801101"/>
              <a:gd name="connsiteY3" fmla="*/ 1230924 h 1230924"/>
              <a:gd name="connsiteX4" fmla="*/ 7069016 w 8801101"/>
              <a:gd name="connsiteY4" fmla="*/ 0 h 1230924"/>
              <a:gd name="connsiteX0" fmla="*/ 167055 w 1899140"/>
              <a:gd name="connsiteY0" fmla="*/ 0 h 958362"/>
              <a:gd name="connsiteX1" fmla="*/ 1899140 w 1899140"/>
              <a:gd name="connsiteY1" fmla="*/ 26378 h 958362"/>
              <a:gd name="connsiteX2" fmla="*/ 1899139 w 1899140"/>
              <a:gd name="connsiteY2" fmla="*/ 870440 h 958362"/>
              <a:gd name="connsiteX3" fmla="*/ 0 w 1899140"/>
              <a:gd name="connsiteY3" fmla="*/ 958362 h 958362"/>
              <a:gd name="connsiteX4" fmla="*/ 167055 w 1899140"/>
              <a:gd name="connsiteY4" fmla="*/ 0 h 958362"/>
              <a:gd name="connsiteX0" fmla="*/ 1626578 w 1899140"/>
              <a:gd name="connsiteY0" fmla="*/ 0 h 931986"/>
              <a:gd name="connsiteX1" fmla="*/ 1899140 w 1899140"/>
              <a:gd name="connsiteY1" fmla="*/ 2 h 931986"/>
              <a:gd name="connsiteX2" fmla="*/ 1899139 w 1899140"/>
              <a:gd name="connsiteY2" fmla="*/ 844064 h 931986"/>
              <a:gd name="connsiteX3" fmla="*/ 0 w 1899140"/>
              <a:gd name="connsiteY3" fmla="*/ 931986 h 931986"/>
              <a:gd name="connsiteX4" fmla="*/ 1626578 w 1899140"/>
              <a:gd name="connsiteY4" fmla="*/ 0 h 931986"/>
              <a:gd name="connsiteX0" fmla="*/ 272563 w 545125"/>
              <a:gd name="connsiteY0" fmla="*/ 0 h 870440"/>
              <a:gd name="connsiteX1" fmla="*/ 545125 w 545125"/>
              <a:gd name="connsiteY1" fmla="*/ 2 h 870440"/>
              <a:gd name="connsiteX2" fmla="*/ 545124 w 545125"/>
              <a:gd name="connsiteY2" fmla="*/ 844064 h 870440"/>
              <a:gd name="connsiteX3" fmla="*/ 0 w 545125"/>
              <a:gd name="connsiteY3" fmla="*/ 870440 h 870440"/>
              <a:gd name="connsiteX4" fmla="*/ 272563 w 545125"/>
              <a:gd name="connsiteY4" fmla="*/ 0 h 870440"/>
              <a:gd name="connsiteX0" fmla="*/ 202224 w 474786"/>
              <a:gd name="connsiteY0" fmla="*/ 0 h 844064"/>
              <a:gd name="connsiteX1" fmla="*/ 474786 w 474786"/>
              <a:gd name="connsiteY1" fmla="*/ 2 h 844064"/>
              <a:gd name="connsiteX2" fmla="*/ 474785 w 474786"/>
              <a:gd name="connsiteY2" fmla="*/ 844064 h 844064"/>
              <a:gd name="connsiteX3" fmla="*/ 0 w 474786"/>
              <a:gd name="connsiteY3" fmla="*/ 729763 h 844064"/>
              <a:gd name="connsiteX4" fmla="*/ 202224 w 474786"/>
              <a:gd name="connsiteY4" fmla="*/ 0 h 844064"/>
              <a:gd name="connsiteX0" fmla="*/ 395655 w 668217"/>
              <a:gd name="connsiteY0" fmla="*/ 0 h 844064"/>
              <a:gd name="connsiteX1" fmla="*/ 668217 w 668217"/>
              <a:gd name="connsiteY1" fmla="*/ 2 h 844064"/>
              <a:gd name="connsiteX2" fmla="*/ 668216 w 668217"/>
              <a:gd name="connsiteY2" fmla="*/ 844064 h 844064"/>
              <a:gd name="connsiteX3" fmla="*/ 0 w 668217"/>
              <a:gd name="connsiteY3" fmla="*/ 553917 h 844064"/>
              <a:gd name="connsiteX4" fmla="*/ 395655 w 668217"/>
              <a:gd name="connsiteY4" fmla="*/ 0 h 844064"/>
              <a:gd name="connsiteX0" fmla="*/ 395655 w 668217"/>
              <a:gd name="connsiteY0" fmla="*/ 0 h 703387"/>
              <a:gd name="connsiteX1" fmla="*/ 668217 w 668217"/>
              <a:gd name="connsiteY1" fmla="*/ 2 h 703387"/>
              <a:gd name="connsiteX2" fmla="*/ 659424 w 668217"/>
              <a:gd name="connsiteY2" fmla="*/ 703387 h 703387"/>
              <a:gd name="connsiteX3" fmla="*/ 0 w 668217"/>
              <a:gd name="connsiteY3" fmla="*/ 553917 h 703387"/>
              <a:gd name="connsiteX4" fmla="*/ 395655 w 668217"/>
              <a:gd name="connsiteY4" fmla="*/ 0 h 703387"/>
              <a:gd name="connsiteX0" fmla="*/ 395655 w 668217"/>
              <a:gd name="connsiteY0" fmla="*/ 0 h 826479"/>
              <a:gd name="connsiteX1" fmla="*/ 668217 w 668217"/>
              <a:gd name="connsiteY1" fmla="*/ 2 h 826479"/>
              <a:gd name="connsiteX2" fmla="*/ 659424 w 668217"/>
              <a:gd name="connsiteY2" fmla="*/ 826479 h 826479"/>
              <a:gd name="connsiteX3" fmla="*/ 0 w 668217"/>
              <a:gd name="connsiteY3" fmla="*/ 553917 h 826479"/>
              <a:gd name="connsiteX4" fmla="*/ 395655 w 668217"/>
              <a:gd name="connsiteY4" fmla="*/ 0 h 826479"/>
              <a:gd name="connsiteX0" fmla="*/ 184640 w 457202"/>
              <a:gd name="connsiteY0" fmla="*/ 0 h 844063"/>
              <a:gd name="connsiteX1" fmla="*/ 457202 w 457202"/>
              <a:gd name="connsiteY1" fmla="*/ 2 h 844063"/>
              <a:gd name="connsiteX2" fmla="*/ 448409 w 457202"/>
              <a:gd name="connsiteY2" fmla="*/ 826479 h 844063"/>
              <a:gd name="connsiteX3" fmla="*/ 0 w 457202"/>
              <a:gd name="connsiteY3" fmla="*/ 844063 h 844063"/>
              <a:gd name="connsiteX4" fmla="*/ 184640 w 457202"/>
              <a:gd name="connsiteY4" fmla="*/ 0 h 844063"/>
              <a:gd name="connsiteX0" fmla="*/ 272563 w 457202"/>
              <a:gd name="connsiteY0" fmla="*/ 193429 h 844061"/>
              <a:gd name="connsiteX1" fmla="*/ 457202 w 457202"/>
              <a:gd name="connsiteY1" fmla="*/ 0 h 844061"/>
              <a:gd name="connsiteX2" fmla="*/ 448409 w 457202"/>
              <a:gd name="connsiteY2" fmla="*/ 826477 h 844061"/>
              <a:gd name="connsiteX3" fmla="*/ 0 w 457202"/>
              <a:gd name="connsiteY3" fmla="*/ 844061 h 844061"/>
              <a:gd name="connsiteX4" fmla="*/ 272563 w 457202"/>
              <a:gd name="connsiteY4" fmla="*/ 193429 h 844061"/>
              <a:gd name="connsiteX0" fmla="*/ 281356 w 457202"/>
              <a:gd name="connsiteY0" fmla="*/ 26375 h 844061"/>
              <a:gd name="connsiteX1" fmla="*/ 457202 w 457202"/>
              <a:gd name="connsiteY1" fmla="*/ 0 h 844061"/>
              <a:gd name="connsiteX2" fmla="*/ 448409 w 457202"/>
              <a:gd name="connsiteY2" fmla="*/ 826477 h 844061"/>
              <a:gd name="connsiteX3" fmla="*/ 0 w 457202"/>
              <a:gd name="connsiteY3" fmla="*/ 844061 h 844061"/>
              <a:gd name="connsiteX4" fmla="*/ 281356 w 457202"/>
              <a:gd name="connsiteY4" fmla="*/ 26375 h 844061"/>
              <a:gd name="connsiteX0" fmla="*/ 158264 w 334110"/>
              <a:gd name="connsiteY0" fmla="*/ 26375 h 844061"/>
              <a:gd name="connsiteX1" fmla="*/ 334110 w 334110"/>
              <a:gd name="connsiteY1" fmla="*/ 0 h 844061"/>
              <a:gd name="connsiteX2" fmla="*/ 325317 w 334110"/>
              <a:gd name="connsiteY2" fmla="*/ 826477 h 844061"/>
              <a:gd name="connsiteX3" fmla="*/ 0 w 334110"/>
              <a:gd name="connsiteY3" fmla="*/ 844061 h 844061"/>
              <a:gd name="connsiteX4" fmla="*/ 158264 w 334110"/>
              <a:gd name="connsiteY4" fmla="*/ 26375 h 844061"/>
              <a:gd name="connsiteX0" fmla="*/ 170790 w 346636"/>
              <a:gd name="connsiteY0" fmla="*/ 26375 h 831534"/>
              <a:gd name="connsiteX1" fmla="*/ 346636 w 346636"/>
              <a:gd name="connsiteY1" fmla="*/ 0 h 831534"/>
              <a:gd name="connsiteX2" fmla="*/ 337843 w 346636"/>
              <a:gd name="connsiteY2" fmla="*/ 826477 h 831534"/>
              <a:gd name="connsiteX3" fmla="*/ 0 w 346636"/>
              <a:gd name="connsiteY3" fmla="*/ 831534 h 831534"/>
              <a:gd name="connsiteX4" fmla="*/ 170790 w 346636"/>
              <a:gd name="connsiteY4" fmla="*/ 26375 h 831534"/>
              <a:gd name="connsiteX0" fmla="*/ 152001 w 346636"/>
              <a:gd name="connsiteY0" fmla="*/ 0 h 836474"/>
              <a:gd name="connsiteX1" fmla="*/ 346636 w 346636"/>
              <a:gd name="connsiteY1" fmla="*/ 4940 h 836474"/>
              <a:gd name="connsiteX2" fmla="*/ 337843 w 346636"/>
              <a:gd name="connsiteY2" fmla="*/ 831417 h 836474"/>
              <a:gd name="connsiteX3" fmla="*/ 0 w 346636"/>
              <a:gd name="connsiteY3" fmla="*/ 836474 h 836474"/>
              <a:gd name="connsiteX4" fmla="*/ 152001 w 346636"/>
              <a:gd name="connsiteY4" fmla="*/ 0 h 836474"/>
              <a:gd name="connsiteX0" fmla="*/ 145738 w 346636"/>
              <a:gd name="connsiteY0" fmla="*/ 176687 h 831534"/>
              <a:gd name="connsiteX1" fmla="*/ 346636 w 346636"/>
              <a:gd name="connsiteY1" fmla="*/ 0 h 831534"/>
              <a:gd name="connsiteX2" fmla="*/ 337843 w 346636"/>
              <a:gd name="connsiteY2" fmla="*/ 826477 h 831534"/>
              <a:gd name="connsiteX3" fmla="*/ 0 w 346636"/>
              <a:gd name="connsiteY3" fmla="*/ 831534 h 831534"/>
              <a:gd name="connsiteX4" fmla="*/ 145738 w 346636"/>
              <a:gd name="connsiteY4" fmla="*/ 176687 h 831534"/>
              <a:gd name="connsiteX0" fmla="*/ 145738 w 337843"/>
              <a:gd name="connsiteY0" fmla="*/ 120320 h 775167"/>
              <a:gd name="connsiteX1" fmla="*/ 334110 w 337843"/>
              <a:gd name="connsiteY1" fmla="*/ 0 h 775167"/>
              <a:gd name="connsiteX2" fmla="*/ 337843 w 337843"/>
              <a:gd name="connsiteY2" fmla="*/ 770110 h 775167"/>
              <a:gd name="connsiteX3" fmla="*/ 0 w 337843"/>
              <a:gd name="connsiteY3" fmla="*/ 775167 h 775167"/>
              <a:gd name="connsiteX4" fmla="*/ 145738 w 337843"/>
              <a:gd name="connsiteY4" fmla="*/ 120320 h 775167"/>
              <a:gd name="connsiteX0" fmla="*/ 145738 w 337843"/>
              <a:gd name="connsiteY0" fmla="*/ 164161 h 819008"/>
              <a:gd name="connsiteX1" fmla="*/ 334110 w 337843"/>
              <a:gd name="connsiteY1" fmla="*/ 0 h 819008"/>
              <a:gd name="connsiteX2" fmla="*/ 337843 w 337843"/>
              <a:gd name="connsiteY2" fmla="*/ 813951 h 819008"/>
              <a:gd name="connsiteX3" fmla="*/ 0 w 337843"/>
              <a:gd name="connsiteY3" fmla="*/ 819008 h 819008"/>
              <a:gd name="connsiteX4" fmla="*/ 145738 w 337843"/>
              <a:gd name="connsiteY4" fmla="*/ 164161 h 819008"/>
              <a:gd name="connsiteX0" fmla="*/ 189579 w 337843"/>
              <a:gd name="connsiteY0" fmla="*/ 0 h 823948"/>
              <a:gd name="connsiteX1" fmla="*/ 334110 w 337843"/>
              <a:gd name="connsiteY1" fmla="*/ 4940 h 823948"/>
              <a:gd name="connsiteX2" fmla="*/ 337843 w 337843"/>
              <a:gd name="connsiteY2" fmla="*/ 818891 h 823948"/>
              <a:gd name="connsiteX3" fmla="*/ 0 w 337843"/>
              <a:gd name="connsiteY3" fmla="*/ 823948 h 823948"/>
              <a:gd name="connsiteX4" fmla="*/ 189579 w 337843"/>
              <a:gd name="connsiteY4" fmla="*/ 0 h 823948"/>
              <a:gd name="connsiteX0" fmla="*/ 145738 w 294002"/>
              <a:gd name="connsiteY0" fmla="*/ 0 h 818891"/>
              <a:gd name="connsiteX1" fmla="*/ 290269 w 294002"/>
              <a:gd name="connsiteY1" fmla="*/ 4940 h 818891"/>
              <a:gd name="connsiteX2" fmla="*/ 294002 w 294002"/>
              <a:gd name="connsiteY2" fmla="*/ 818891 h 818891"/>
              <a:gd name="connsiteX3" fmla="*/ 0 w 294002"/>
              <a:gd name="connsiteY3" fmla="*/ 698688 h 818891"/>
              <a:gd name="connsiteX4" fmla="*/ 145738 w 294002"/>
              <a:gd name="connsiteY4" fmla="*/ 0 h 818891"/>
              <a:gd name="connsiteX0" fmla="*/ 164527 w 312791"/>
              <a:gd name="connsiteY0" fmla="*/ 0 h 836474"/>
              <a:gd name="connsiteX1" fmla="*/ 309058 w 312791"/>
              <a:gd name="connsiteY1" fmla="*/ 4940 h 836474"/>
              <a:gd name="connsiteX2" fmla="*/ 312791 w 312791"/>
              <a:gd name="connsiteY2" fmla="*/ 818891 h 836474"/>
              <a:gd name="connsiteX3" fmla="*/ 0 w 312791"/>
              <a:gd name="connsiteY3" fmla="*/ 836474 h 836474"/>
              <a:gd name="connsiteX4" fmla="*/ 164527 w 312791"/>
              <a:gd name="connsiteY4" fmla="*/ 0 h 836474"/>
              <a:gd name="connsiteX0" fmla="*/ 195842 w 344106"/>
              <a:gd name="connsiteY0" fmla="*/ 0 h 830210"/>
              <a:gd name="connsiteX1" fmla="*/ 340373 w 344106"/>
              <a:gd name="connsiteY1" fmla="*/ 4940 h 830210"/>
              <a:gd name="connsiteX2" fmla="*/ 344106 w 344106"/>
              <a:gd name="connsiteY2" fmla="*/ 818891 h 830210"/>
              <a:gd name="connsiteX3" fmla="*/ 0 w 344106"/>
              <a:gd name="connsiteY3" fmla="*/ 830210 h 830210"/>
              <a:gd name="connsiteX4" fmla="*/ 195842 w 344106"/>
              <a:gd name="connsiteY4" fmla="*/ 0 h 830210"/>
              <a:gd name="connsiteX0" fmla="*/ 178909 w 327173"/>
              <a:gd name="connsiteY0" fmla="*/ 0 h 818921"/>
              <a:gd name="connsiteX1" fmla="*/ 323440 w 327173"/>
              <a:gd name="connsiteY1" fmla="*/ 4940 h 818921"/>
              <a:gd name="connsiteX2" fmla="*/ 327173 w 327173"/>
              <a:gd name="connsiteY2" fmla="*/ 818891 h 818921"/>
              <a:gd name="connsiteX3" fmla="*/ 0 w 327173"/>
              <a:gd name="connsiteY3" fmla="*/ 818921 h 818921"/>
              <a:gd name="connsiteX4" fmla="*/ 178909 w 327173"/>
              <a:gd name="connsiteY4" fmla="*/ 0 h 818921"/>
              <a:gd name="connsiteX0" fmla="*/ 156607 w 327173"/>
              <a:gd name="connsiteY0" fmla="*/ 635 h 813981"/>
              <a:gd name="connsiteX1" fmla="*/ 323440 w 327173"/>
              <a:gd name="connsiteY1" fmla="*/ 0 h 813981"/>
              <a:gd name="connsiteX2" fmla="*/ 327173 w 327173"/>
              <a:gd name="connsiteY2" fmla="*/ 813951 h 813981"/>
              <a:gd name="connsiteX3" fmla="*/ 0 w 327173"/>
              <a:gd name="connsiteY3" fmla="*/ 813981 h 813981"/>
              <a:gd name="connsiteX4" fmla="*/ 156607 w 327173"/>
              <a:gd name="connsiteY4" fmla="*/ 635 h 813981"/>
              <a:gd name="connsiteX0" fmla="*/ 167758 w 338324"/>
              <a:gd name="connsiteY0" fmla="*/ 635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635 h 825132"/>
              <a:gd name="connsiteX0" fmla="*/ 167758 w 338324"/>
              <a:gd name="connsiteY0" fmla="*/ 11924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11924 h 825132"/>
              <a:gd name="connsiteX0" fmla="*/ 167758 w 340235"/>
              <a:gd name="connsiteY0" fmla="*/ 0 h 813208"/>
              <a:gd name="connsiteX1" fmla="*/ 340235 w 340235"/>
              <a:gd name="connsiteY1" fmla="*/ 21943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0 h 813208"/>
              <a:gd name="connsiteX1" fmla="*/ 340235 w 340235"/>
              <a:gd name="connsiteY1" fmla="*/ 5010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11924 h 808198"/>
              <a:gd name="connsiteX1" fmla="*/ 340235 w 340235"/>
              <a:gd name="connsiteY1" fmla="*/ 0 h 808198"/>
              <a:gd name="connsiteX2" fmla="*/ 338324 w 340235"/>
              <a:gd name="connsiteY2" fmla="*/ 797017 h 808198"/>
              <a:gd name="connsiteX3" fmla="*/ 0 w 340235"/>
              <a:gd name="connsiteY3" fmla="*/ 808198 h 808198"/>
              <a:gd name="connsiteX4" fmla="*/ 167758 w 340235"/>
              <a:gd name="connsiteY4" fmla="*/ 11924 h 808198"/>
              <a:gd name="connsiteX0" fmla="*/ 156469 w 340235"/>
              <a:gd name="connsiteY0" fmla="*/ 17568 h 808198"/>
              <a:gd name="connsiteX1" fmla="*/ 340235 w 340235"/>
              <a:gd name="connsiteY1" fmla="*/ 0 h 808198"/>
              <a:gd name="connsiteX2" fmla="*/ 338324 w 340235"/>
              <a:gd name="connsiteY2" fmla="*/ 797017 h 808198"/>
              <a:gd name="connsiteX3" fmla="*/ 0 w 340235"/>
              <a:gd name="connsiteY3" fmla="*/ 808198 h 808198"/>
              <a:gd name="connsiteX4" fmla="*/ 156469 w 340235"/>
              <a:gd name="connsiteY4" fmla="*/ 17568 h 808198"/>
              <a:gd name="connsiteX0" fmla="*/ 156469 w 345880"/>
              <a:gd name="connsiteY0" fmla="*/ 0 h 790630"/>
              <a:gd name="connsiteX1" fmla="*/ 345880 w 345880"/>
              <a:gd name="connsiteY1" fmla="*/ 10654 h 790630"/>
              <a:gd name="connsiteX2" fmla="*/ 338324 w 345880"/>
              <a:gd name="connsiteY2" fmla="*/ 779449 h 790630"/>
              <a:gd name="connsiteX3" fmla="*/ 0 w 345880"/>
              <a:gd name="connsiteY3" fmla="*/ 790630 h 790630"/>
              <a:gd name="connsiteX4" fmla="*/ 156469 w 345880"/>
              <a:gd name="connsiteY4" fmla="*/ 0 h 790630"/>
              <a:gd name="connsiteX0" fmla="*/ 156469 w 345880"/>
              <a:gd name="connsiteY0" fmla="*/ 11923 h 779976"/>
              <a:gd name="connsiteX1" fmla="*/ 345880 w 345880"/>
              <a:gd name="connsiteY1" fmla="*/ 0 h 779976"/>
              <a:gd name="connsiteX2" fmla="*/ 338324 w 345880"/>
              <a:gd name="connsiteY2" fmla="*/ 768795 h 779976"/>
              <a:gd name="connsiteX3" fmla="*/ 0 w 345880"/>
              <a:gd name="connsiteY3" fmla="*/ 779976 h 779976"/>
              <a:gd name="connsiteX4" fmla="*/ 156469 w 345880"/>
              <a:gd name="connsiteY4" fmla="*/ 11923 h 779976"/>
              <a:gd name="connsiteX0" fmla="*/ 156469 w 340235"/>
              <a:gd name="connsiteY0" fmla="*/ 0 h 768053"/>
              <a:gd name="connsiteX1" fmla="*/ 340235 w 340235"/>
              <a:gd name="connsiteY1" fmla="*/ 21944 h 768053"/>
              <a:gd name="connsiteX2" fmla="*/ 338324 w 340235"/>
              <a:gd name="connsiteY2" fmla="*/ 756872 h 768053"/>
              <a:gd name="connsiteX3" fmla="*/ 0 w 340235"/>
              <a:gd name="connsiteY3" fmla="*/ 768053 h 768053"/>
              <a:gd name="connsiteX4" fmla="*/ 156469 w 340235"/>
              <a:gd name="connsiteY4" fmla="*/ 0 h 768053"/>
              <a:gd name="connsiteX0" fmla="*/ 150825 w 340235"/>
              <a:gd name="connsiteY0" fmla="*/ 6279 h 746109"/>
              <a:gd name="connsiteX1" fmla="*/ 340235 w 340235"/>
              <a:gd name="connsiteY1" fmla="*/ 0 h 746109"/>
              <a:gd name="connsiteX2" fmla="*/ 338324 w 340235"/>
              <a:gd name="connsiteY2" fmla="*/ 734928 h 746109"/>
              <a:gd name="connsiteX3" fmla="*/ 0 w 340235"/>
              <a:gd name="connsiteY3" fmla="*/ 746109 h 746109"/>
              <a:gd name="connsiteX4" fmla="*/ 150825 w 340235"/>
              <a:gd name="connsiteY4" fmla="*/ 6279 h 746109"/>
              <a:gd name="connsiteX0" fmla="*/ 150825 w 340235"/>
              <a:gd name="connsiteY0" fmla="*/ 0 h 739830"/>
              <a:gd name="connsiteX1" fmla="*/ 340235 w 340235"/>
              <a:gd name="connsiteY1" fmla="*/ 10654 h 739830"/>
              <a:gd name="connsiteX2" fmla="*/ 338324 w 340235"/>
              <a:gd name="connsiteY2" fmla="*/ 728649 h 739830"/>
              <a:gd name="connsiteX3" fmla="*/ 0 w 340235"/>
              <a:gd name="connsiteY3" fmla="*/ 739830 h 739830"/>
              <a:gd name="connsiteX4" fmla="*/ 150825 w 340235"/>
              <a:gd name="connsiteY4" fmla="*/ 0 h 739830"/>
              <a:gd name="connsiteX0" fmla="*/ 154572 w 343982"/>
              <a:gd name="connsiteY0" fmla="*/ 0 h 739830"/>
              <a:gd name="connsiteX1" fmla="*/ 343982 w 343982"/>
              <a:gd name="connsiteY1" fmla="*/ 10654 h 739830"/>
              <a:gd name="connsiteX2" fmla="*/ 342071 w 343982"/>
              <a:gd name="connsiteY2" fmla="*/ 728649 h 739830"/>
              <a:gd name="connsiteX3" fmla="*/ 0 w 343982"/>
              <a:gd name="connsiteY3" fmla="*/ 739830 h 739830"/>
              <a:gd name="connsiteX4" fmla="*/ 154572 w 343982"/>
              <a:gd name="connsiteY4" fmla="*/ 0 h 73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82" h="739830">
                <a:moveTo>
                  <a:pt x="154572" y="0"/>
                </a:moveTo>
                <a:lnTo>
                  <a:pt x="343982" y="10654"/>
                </a:lnTo>
                <a:cubicBezTo>
                  <a:pt x="343982" y="292008"/>
                  <a:pt x="342071" y="447295"/>
                  <a:pt x="342071" y="728649"/>
                </a:cubicBezTo>
                <a:lnTo>
                  <a:pt x="0" y="739830"/>
                </a:lnTo>
                <a:lnTo>
                  <a:pt x="154572"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nvGrpSpPr>
          <p:cNvPr id="13" name="Group 12"/>
          <p:cNvGrpSpPr/>
          <p:nvPr/>
        </p:nvGrpSpPr>
        <p:grpSpPr>
          <a:xfrm>
            <a:off x="232936" y="6324600"/>
            <a:ext cx="7001728" cy="458755"/>
            <a:chOff x="232936" y="6324600"/>
            <a:chExt cx="7001728" cy="458755"/>
          </a:xfrm>
        </p:grpSpPr>
        <p:sp>
          <p:nvSpPr>
            <p:cNvPr id="17" name="TextBox 16"/>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672196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dirty="0" smtClean="0"/>
              <a:t>GenerationRx.org  </a:t>
            </a:r>
            <a:fld id="{A9D08C3E-74CE-4F95-B426-E90F7E2ED6EF}" type="slidenum">
              <a:rPr lang="en-US" smtClean="0"/>
              <a:pPr/>
              <a:t>23</a:t>
            </a:fld>
            <a:endParaRPr lang="en-US"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56708" y="1295400"/>
            <a:ext cx="4239491" cy="4738255"/>
          </a:xfrm>
          <a:prstGeom prst="rect">
            <a:avLst/>
          </a:prstGeom>
        </p:spPr>
      </p:pic>
      <p:sp>
        <p:nvSpPr>
          <p:cNvPr id="5" name="Rounded Rectangular Callout 4"/>
          <p:cNvSpPr/>
          <p:nvPr/>
        </p:nvSpPr>
        <p:spPr>
          <a:xfrm>
            <a:off x="457200" y="838200"/>
            <a:ext cx="3610873" cy="1524000"/>
          </a:xfrm>
          <a:prstGeom prst="wedgeRoundRectCallout">
            <a:avLst>
              <a:gd name="adj1" fmla="val -46500"/>
              <a:gd name="adj2" fmla="val -81015"/>
              <a:gd name="adj3" fmla="val 16667"/>
            </a:avLst>
          </a:prstGeom>
          <a:solidFill>
            <a:schemeClr val="bg1">
              <a:lumMod val="8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2">
                    <a:lumMod val="75000"/>
                  </a:schemeClr>
                </a:solidFill>
                <a:latin typeface="Arial" panose="020B0604020202020204" pitchFamily="34" charset="0"/>
                <a:cs typeface="Arial" panose="020B0604020202020204" pitchFamily="34" charset="0"/>
              </a:rPr>
              <a:t>When we ask someone </a:t>
            </a:r>
            <a:r>
              <a:rPr lang="en-US" sz="2000" b="1" smtClean="0">
                <a:solidFill>
                  <a:schemeClr val="tx2">
                    <a:lumMod val="75000"/>
                  </a:schemeClr>
                </a:solidFill>
                <a:latin typeface="Arial" panose="020B0604020202020204" pitchFamily="34" charset="0"/>
                <a:cs typeface="Arial" panose="020B0604020202020204" pitchFamily="34" charset="0"/>
              </a:rPr>
              <a:t>to share </a:t>
            </a:r>
            <a:r>
              <a:rPr lang="en-US" sz="2000" b="1" dirty="0" smtClean="0">
                <a:solidFill>
                  <a:schemeClr val="tx2">
                    <a:lumMod val="75000"/>
                  </a:schemeClr>
                </a:solidFill>
                <a:latin typeface="Arial" panose="020B0604020202020204" pitchFamily="34" charset="0"/>
                <a:cs typeface="Arial" panose="020B0604020202020204" pitchFamily="34" charset="0"/>
              </a:rPr>
              <a:t>their medication, they may perceive it as you…</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6" name="Rounded Rectangular Callout 5"/>
          <p:cNvSpPr/>
          <p:nvPr/>
        </p:nvSpPr>
        <p:spPr>
          <a:xfrm>
            <a:off x="609599" y="3272118"/>
            <a:ext cx="2847109" cy="842682"/>
          </a:xfrm>
          <a:prstGeom prst="wedgeRoundRectCallout">
            <a:avLst>
              <a:gd name="adj1" fmla="val 66767"/>
              <a:gd name="adj2" fmla="val -39071"/>
              <a:gd name="adj3" fmla="val 16667"/>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lumMod val="50000"/>
                    <a:lumOff val="50000"/>
                  </a:schemeClr>
                </a:solidFill>
                <a:latin typeface="Arial" panose="020B0604020202020204" pitchFamily="34" charset="0"/>
                <a:cs typeface="Arial" panose="020B0604020202020204" pitchFamily="34" charset="0"/>
              </a:rPr>
              <a:t>Using our friendship to obtain drugs…</a:t>
            </a:r>
            <a:endParaRPr lang="en-US" sz="20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7" name="Rounded Rectangular Callout 6"/>
          <p:cNvSpPr/>
          <p:nvPr/>
        </p:nvSpPr>
        <p:spPr>
          <a:xfrm>
            <a:off x="1046899" y="4865595"/>
            <a:ext cx="2431473" cy="842682"/>
          </a:xfrm>
          <a:prstGeom prst="wedgeRoundRectCallout">
            <a:avLst>
              <a:gd name="adj1" fmla="val 66767"/>
              <a:gd name="adj2" fmla="val -39071"/>
              <a:gd name="adj3" fmla="val 16667"/>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lumMod val="50000"/>
                    <a:lumOff val="50000"/>
                  </a:schemeClr>
                </a:solidFill>
                <a:latin typeface="Arial" panose="020B0604020202020204" pitchFamily="34" charset="0"/>
                <a:cs typeface="Arial" panose="020B0604020202020204" pitchFamily="34" charset="0"/>
              </a:rPr>
              <a:t>Disrespecting my health needs…</a:t>
            </a:r>
            <a:endParaRPr lang="en-US" sz="20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8" name="Rounded Rectangular Callout 7"/>
          <p:cNvSpPr/>
          <p:nvPr/>
        </p:nvSpPr>
        <p:spPr>
          <a:xfrm>
            <a:off x="6712527" y="1011382"/>
            <a:ext cx="2126673" cy="1066800"/>
          </a:xfrm>
          <a:prstGeom prst="wedgeRoundRectCallout">
            <a:avLst>
              <a:gd name="adj1" fmla="val -45484"/>
              <a:gd name="adj2" fmla="val 103966"/>
              <a:gd name="adj3" fmla="val 16667"/>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lumMod val="50000"/>
                    <a:lumOff val="50000"/>
                  </a:schemeClr>
                </a:solidFill>
                <a:latin typeface="Arial" panose="020B0604020202020204" pitchFamily="34" charset="0"/>
                <a:cs typeface="Arial" panose="020B0604020202020204" pitchFamily="34" charset="0"/>
              </a:rPr>
              <a:t>Putting me at risk for getting in trouble…</a:t>
            </a:r>
            <a:endParaRPr lang="en-US" sz="2000" b="1" dirty="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10" name="Group 9"/>
          <p:cNvGrpSpPr/>
          <p:nvPr/>
        </p:nvGrpSpPr>
        <p:grpSpPr>
          <a:xfrm>
            <a:off x="232936" y="6324600"/>
            <a:ext cx="7001728" cy="458755"/>
            <a:chOff x="232936" y="6324600"/>
            <a:chExt cx="7001728" cy="458755"/>
          </a:xfrm>
        </p:grpSpPr>
        <p:sp>
          <p:nvSpPr>
            <p:cNvPr id="11" name="TextBox 10"/>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6905985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6702" y="0"/>
            <a:ext cx="3783394" cy="2520168"/>
          </a:xfrm>
          <a:prstGeom prst="rect">
            <a:avLst/>
          </a:prstGeom>
        </p:spPr>
      </p:pic>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solidFill>
                  <a:prstClr val="white"/>
                </a:solidFill>
              </a:rPr>
              <a:t>GenerationRx.org</a:t>
            </a:r>
            <a:r>
              <a:rPr lang="en-US" dirty="0" smtClean="0">
                <a:solidFill>
                  <a:prstClr val="white"/>
                </a:solidFill>
              </a:rPr>
              <a:t>  22</a:t>
            </a:r>
            <a:endParaRPr lang="en-US" dirty="0">
              <a:solidFill>
                <a:prstClr val="white"/>
              </a:solidFill>
            </a:endParaRPr>
          </a:p>
        </p:txBody>
      </p:sp>
      <p:sp>
        <p:nvSpPr>
          <p:cNvPr id="7" name="Content Placeholder 6"/>
          <p:cNvSpPr txBox="1">
            <a:spLocks/>
          </p:cNvSpPr>
          <p:nvPr/>
        </p:nvSpPr>
        <p:spPr>
          <a:xfrm>
            <a:off x="533400" y="2819400"/>
            <a:ext cx="7391400" cy="34290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sz="2400" dirty="0" smtClean="0">
                <a:solidFill>
                  <a:srgbClr val="7F7F7F"/>
                </a:solidFill>
                <a:latin typeface="Arial"/>
                <a:cs typeface="Arial"/>
              </a:rPr>
              <a:t>Can the misuse of prescription stimulants improve your grades?</a:t>
            </a:r>
          </a:p>
          <a:p>
            <a:pPr marL="514350" indent="-514350">
              <a:buFont typeface="+mj-lt"/>
              <a:buAutoNum type="arabicPeriod"/>
            </a:pPr>
            <a:r>
              <a:rPr lang="en-US" sz="2400" dirty="0" smtClean="0">
                <a:solidFill>
                  <a:srgbClr val="7F7F7F"/>
                </a:solidFill>
                <a:latin typeface="Arial"/>
                <a:cs typeface="Arial"/>
              </a:rPr>
              <a:t>When you ask someone for their medication, </a:t>
            </a:r>
            <a:br>
              <a:rPr lang="en-US" sz="2400" dirty="0" smtClean="0">
                <a:solidFill>
                  <a:srgbClr val="7F7F7F"/>
                </a:solidFill>
                <a:latin typeface="Arial"/>
                <a:cs typeface="Arial"/>
              </a:rPr>
            </a:br>
            <a:r>
              <a:rPr lang="en-US" sz="2400" dirty="0" smtClean="0">
                <a:solidFill>
                  <a:srgbClr val="7F7F7F"/>
                </a:solidFill>
                <a:latin typeface="Arial"/>
                <a:cs typeface="Arial"/>
              </a:rPr>
              <a:t>how do you think this request makes them feel?</a:t>
            </a:r>
          </a:p>
          <a:p>
            <a:pPr marL="514350" indent="-514350">
              <a:buFont typeface="+mj-lt"/>
              <a:buAutoNum type="arabicPeriod"/>
            </a:pPr>
            <a:r>
              <a:rPr lang="en-US" sz="2400" dirty="0" smtClean="0">
                <a:solidFill>
                  <a:srgbClr val="7F7F7F"/>
                </a:solidFill>
                <a:latin typeface="Arial"/>
                <a:cs typeface="Arial"/>
              </a:rPr>
              <a:t>Is mixing alcohol with prescription stimulants       a big deal?</a:t>
            </a:r>
            <a:endParaRPr lang="en-US" sz="2400" dirty="0">
              <a:solidFill>
                <a:srgbClr val="7F7F7F"/>
              </a:solidFill>
              <a:latin typeface="Arial"/>
              <a:cs typeface="Arial"/>
            </a:endParaRPr>
          </a:p>
          <a:p>
            <a:pPr marL="514350" indent="-514350">
              <a:buFont typeface="+mj-lt"/>
              <a:buAutoNum type="arabicPeriod"/>
            </a:pPr>
            <a:endParaRPr lang="en-US" sz="2400" dirty="0">
              <a:solidFill>
                <a:schemeClr val="tx1">
                  <a:lumMod val="65000"/>
                  <a:lumOff val="35000"/>
                </a:schemeClr>
              </a:solidFill>
            </a:endParaRPr>
          </a:p>
        </p:txBody>
      </p:sp>
      <p:sp>
        <p:nvSpPr>
          <p:cNvPr id="12" name="TextBox 11"/>
          <p:cNvSpPr txBox="1"/>
          <p:nvPr/>
        </p:nvSpPr>
        <p:spPr>
          <a:xfrm>
            <a:off x="533400" y="2143780"/>
            <a:ext cx="4439036" cy="523220"/>
          </a:xfrm>
          <a:prstGeom prst="rect">
            <a:avLst/>
          </a:prstGeom>
          <a:noFill/>
        </p:spPr>
        <p:txBody>
          <a:bodyPr wrap="none" rtlCol="0">
            <a:spAutoFit/>
          </a:bodyPr>
          <a:lstStyle/>
          <a:p>
            <a:r>
              <a:rPr lang="en-US" sz="2800" b="1" dirty="0" smtClean="0">
                <a:solidFill>
                  <a:srgbClr val="00B0F0"/>
                </a:solidFill>
                <a:latin typeface="Arial" panose="020B0604020202020204" pitchFamily="34" charset="0"/>
                <a:cs typeface="Arial" panose="020B0604020202020204" pitchFamily="34" charset="0"/>
              </a:rPr>
              <a:t>Discuss in small groups:</a:t>
            </a:r>
            <a:endParaRPr lang="en-US" sz="2800" b="1" dirty="0">
              <a:solidFill>
                <a:srgbClr val="00B0F0"/>
              </a:solidFill>
              <a:latin typeface="Arial" panose="020B0604020202020204" pitchFamily="34" charset="0"/>
              <a:cs typeface="Arial" panose="020B0604020202020204" pitchFamily="34" charset="0"/>
            </a:endParaRPr>
          </a:p>
        </p:txBody>
      </p:sp>
      <p:sp>
        <p:nvSpPr>
          <p:cNvPr id="14" name="Rectangle 4"/>
          <p:cNvSpPr/>
          <p:nvPr/>
        </p:nvSpPr>
        <p:spPr>
          <a:xfrm>
            <a:off x="350" y="685800"/>
            <a:ext cx="5771383" cy="1362808"/>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00427"/>
              <a:gd name="connsiteY0" fmla="*/ 0 h 1362808"/>
              <a:gd name="connsiteX1" fmla="*/ 5800427 w 5800427"/>
              <a:gd name="connsiteY1" fmla="*/ 119944 h 1362808"/>
              <a:gd name="connsiteX2" fmla="*/ 5565531 w 5800427"/>
              <a:gd name="connsiteY2" fmla="*/ 1134209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59886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469575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42953 w 5800427"/>
              <a:gd name="connsiteY2" fmla="*/ 1151143 h 1362808"/>
              <a:gd name="connsiteX3" fmla="*/ 0 w 5800427"/>
              <a:gd name="connsiteY3" fmla="*/ 1362808 h 1362808"/>
              <a:gd name="connsiteX4" fmla="*/ 8793 w 5800427"/>
              <a:gd name="connsiteY4" fmla="*/ 0 h 1362808"/>
              <a:gd name="connsiteX0" fmla="*/ 8793 w 5732694"/>
              <a:gd name="connsiteY0" fmla="*/ 0 h 1362808"/>
              <a:gd name="connsiteX1" fmla="*/ 5732694 w 5732694"/>
              <a:gd name="connsiteY1" fmla="*/ 125588 h 1362808"/>
              <a:gd name="connsiteX2" fmla="*/ 5542953 w 5732694"/>
              <a:gd name="connsiteY2" fmla="*/ 1151143 h 1362808"/>
              <a:gd name="connsiteX3" fmla="*/ 0 w 5732694"/>
              <a:gd name="connsiteY3" fmla="*/ 1362808 h 1362808"/>
              <a:gd name="connsiteX4" fmla="*/ 8793 w 5732694"/>
              <a:gd name="connsiteY4" fmla="*/ 0 h 1362808"/>
              <a:gd name="connsiteX0" fmla="*/ 8793 w 5783494"/>
              <a:gd name="connsiteY0" fmla="*/ 0 h 1362808"/>
              <a:gd name="connsiteX1" fmla="*/ 5783494 w 5783494"/>
              <a:gd name="connsiteY1" fmla="*/ 131232 h 1362808"/>
              <a:gd name="connsiteX2" fmla="*/ 5542953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452119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524787 w 5783494"/>
              <a:gd name="connsiteY2" fmla="*/ 1151143 h 1362808"/>
              <a:gd name="connsiteX3" fmla="*/ 0 w 5783494"/>
              <a:gd name="connsiteY3" fmla="*/ 1362808 h 1362808"/>
              <a:gd name="connsiteX4" fmla="*/ 8793 w 5783494"/>
              <a:gd name="connsiteY4" fmla="*/ 0 h 1362808"/>
              <a:gd name="connsiteX0" fmla="*/ 8793 w 5710827"/>
              <a:gd name="connsiteY0" fmla="*/ 0 h 1362808"/>
              <a:gd name="connsiteX1" fmla="*/ 5710827 w 5710827"/>
              <a:gd name="connsiteY1" fmla="*/ 131232 h 1362808"/>
              <a:gd name="connsiteX2" fmla="*/ 5524787 w 5710827"/>
              <a:gd name="connsiteY2" fmla="*/ 1151143 h 1362808"/>
              <a:gd name="connsiteX3" fmla="*/ 0 w 5710827"/>
              <a:gd name="connsiteY3" fmla="*/ 1362808 h 1362808"/>
              <a:gd name="connsiteX4" fmla="*/ 8793 w 5710827"/>
              <a:gd name="connsiteY4" fmla="*/ 0 h 1362808"/>
              <a:gd name="connsiteX0" fmla="*/ 8793 w 5771383"/>
              <a:gd name="connsiteY0" fmla="*/ 0 h 1362808"/>
              <a:gd name="connsiteX1" fmla="*/ 5771383 w 5771383"/>
              <a:gd name="connsiteY1" fmla="*/ 137288 h 1362808"/>
              <a:gd name="connsiteX2" fmla="*/ 5524787 w 5771383"/>
              <a:gd name="connsiteY2" fmla="*/ 1151143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419279 w 5771383"/>
              <a:gd name="connsiteY2" fmla="*/ 1155051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532602 w 5771383"/>
              <a:gd name="connsiteY2" fmla="*/ 1151144 h 1362808"/>
              <a:gd name="connsiteX3" fmla="*/ 0 w 5771383"/>
              <a:gd name="connsiteY3" fmla="*/ 1362808 h 1362808"/>
              <a:gd name="connsiteX4" fmla="*/ 8793 w 5771383"/>
              <a:gd name="connsiteY4" fmla="*/ 0 h 136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1383" h="1362808">
                <a:moveTo>
                  <a:pt x="8793" y="0"/>
                </a:moveTo>
                <a:lnTo>
                  <a:pt x="5771383" y="137288"/>
                </a:lnTo>
                <a:lnTo>
                  <a:pt x="5532602" y="1151144"/>
                </a:lnTo>
                <a:lnTo>
                  <a:pt x="0" y="1362808"/>
                </a:lnTo>
                <a:lnTo>
                  <a:pt x="8793"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p:cNvSpPr txBox="1">
            <a:spLocks/>
          </p:cNvSpPr>
          <p:nvPr/>
        </p:nvSpPr>
        <p:spPr>
          <a:xfrm>
            <a:off x="381000" y="990600"/>
            <a:ext cx="4988209"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FFC000"/>
                </a:solidFill>
                <a:latin typeface="Arial"/>
                <a:cs typeface="Arial"/>
              </a:rPr>
              <a:t>Module 2: </a:t>
            </a:r>
            <a:r>
              <a:rPr lang="en-US" b="1" dirty="0" smtClean="0">
                <a:solidFill>
                  <a:srgbClr val="92D050"/>
                </a:solidFill>
                <a:latin typeface="Arial"/>
                <a:cs typeface="Arial"/>
              </a:rPr>
              <a:t/>
            </a:r>
            <a:br>
              <a:rPr lang="en-US" b="1" dirty="0" smtClean="0">
                <a:solidFill>
                  <a:srgbClr val="92D050"/>
                </a:solidFill>
                <a:latin typeface="Arial"/>
                <a:cs typeface="Arial"/>
              </a:rPr>
            </a:br>
            <a:r>
              <a:rPr lang="en-US" b="1" dirty="0" smtClean="0">
                <a:solidFill>
                  <a:srgbClr val="92D050"/>
                </a:solidFill>
                <a:latin typeface="Arial"/>
                <a:cs typeface="Arial"/>
              </a:rPr>
              <a:t/>
            </a:r>
            <a:br>
              <a:rPr lang="en-US" b="1" dirty="0" smtClean="0">
                <a:solidFill>
                  <a:srgbClr val="92D050"/>
                </a:solidFill>
                <a:latin typeface="Arial"/>
                <a:cs typeface="Arial"/>
              </a:rPr>
            </a:br>
            <a:endParaRPr lang="en-US" b="1" dirty="0">
              <a:solidFill>
                <a:srgbClr val="92D050"/>
              </a:solidFill>
              <a:latin typeface="Arial"/>
              <a:cs typeface="Arial"/>
            </a:endParaRPr>
          </a:p>
        </p:txBody>
      </p:sp>
      <p:sp>
        <p:nvSpPr>
          <p:cNvPr id="16" name="Rectangle 4"/>
          <p:cNvSpPr/>
          <p:nvPr/>
        </p:nvSpPr>
        <p:spPr>
          <a:xfrm>
            <a:off x="8802281" y="869585"/>
            <a:ext cx="343982" cy="739830"/>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8801101"/>
              <a:gd name="connsiteY0" fmla="*/ 0 h 1362808"/>
              <a:gd name="connsiteX1" fmla="*/ 8801101 w 8801101"/>
              <a:gd name="connsiteY1" fmla="*/ 158262 h 1362808"/>
              <a:gd name="connsiteX2" fmla="*/ 5565531 w 8801101"/>
              <a:gd name="connsiteY2" fmla="*/ 1134209 h 1362808"/>
              <a:gd name="connsiteX3" fmla="*/ 0 w 8801101"/>
              <a:gd name="connsiteY3" fmla="*/ 1362808 h 1362808"/>
              <a:gd name="connsiteX4" fmla="*/ 8793 w 8801101"/>
              <a:gd name="connsiteY4" fmla="*/ 0 h 1362808"/>
              <a:gd name="connsiteX0" fmla="*/ 8793 w 8801101"/>
              <a:gd name="connsiteY0" fmla="*/ 0 h 1362808"/>
              <a:gd name="connsiteX1" fmla="*/ 8801101 w 8801101"/>
              <a:gd name="connsiteY1" fmla="*/ 158262 h 1362808"/>
              <a:gd name="connsiteX2" fmla="*/ 8801100 w 8801101"/>
              <a:gd name="connsiteY2" fmla="*/ 1002324 h 1362808"/>
              <a:gd name="connsiteX3" fmla="*/ 0 w 8801101"/>
              <a:gd name="connsiteY3" fmla="*/ 1362808 h 1362808"/>
              <a:gd name="connsiteX4" fmla="*/ 8793 w 8801101"/>
              <a:gd name="connsiteY4" fmla="*/ 0 h 1362808"/>
              <a:gd name="connsiteX0" fmla="*/ 7069016 w 8801101"/>
              <a:gd name="connsiteY0" fmla="*/ 0 h 1230924"/>
              <a:gd name="connsiteX1" fmla="*/ 8801101 w 8801101"/>
              <a:gd name="connsiteY1" fmla="*/ 26378 h 1230924"/>
              <a:gd name="connsiteX2" fmla="*/ 8801100 w 8801101"/>
              <a:gd name="connsiteY2" fmla="*/ 870440 h 1230924"/>
              <a:gd name="connsiteX3" fmla="*/ 0 w 8801101"/>
              <a:gd name="connsiteY3" fmla="*/ 1230924 h 1230924"/>
              <a:gd name="connsiteX4" fmla="*/ 7069016 w 8801101"/>
              <a:gd name="connsiteY4" fmla="*/ 0 h 1230924"/>
              <a:gd name="connsiteX0" fmla="*/ 167055 w 1899140"/>
              <a:gd name="connsiteY0" fmla="*/ 0 h 958362"/>
              <a:gd name="connsiteX1" fmla="*/ 1899140 w 1899140"/>
              <a:gd name="connsiteY1" fmla="*/ 26378 h 958362"/>
              <a:gd name="connsiteX2" fmla="*/ 1899139 w 1899140"/>
              <a:gd name="connsiteY2" fmla="*/ 870440 h 958362"/>
              <a:gd name="connsiteX3" fmla="*/ 0 w 1899140"/>
              <a:gd name="connsiteY3" fmla="*/ 958362 h 958362"/>
              <a:gd name="connsiteX4" fmla="*/ 167055 w 1899140"/>
              <a:gd name="connsiteY4" fmla="*/ 0 h 958362"/>
              <a:gd name="connsiteX0" fmla="*/ 1626578 w 1899140"/>
              <a:gd name="connsiteY0" fmla="*/ 0 h 931986"/>
              <a:gd name="connsiteX1" fmla="*/ 1899140 w 1899140"/>
              <a:gd name="connsiteY1" fmla="*/ 2 h 931986"/>
              <a:gd name="connsiteX2" fmla="*/ 1899139 w 1899140"/>
              <a:gd name="connsiteY2" fmla="*/ 844064 h 931986"/>
              <a:gd name="connsiteX3" fmla="*/ 0 w 1899140"/>
              <a:gd name="connsiteY3" fmla="*/ 931986 h 931986"/>
              <a:gd name="connsiteX4" fmla="*/ 1626578 w 1899140"/>
              <a:gd name="connsiteY4" fmla="*/ 0 h 931986"/>
              <a:gd name="connsiteX0" fmla="*/ 272563 w 545125"/>
              <a:gd name="connsiteY0" fmla="*/ 0 h 870440"/>
              <a:gd name="connsiteX1" fmla="*/ 545125 w 545125"/>
              <a:gd name="connsiteY1" fmla="*/ 2 h 870440"/>
              <a:gd name="connsiteX2" fmla="*/ 545124 w 545125"/>
              <a:gd name="connsiteY2" fmla="*/ 844064 h 870440"/>
              <a:gd name="connsiteX3" fmla="*/ 0 w 545125"/>
              <a:gd name="connsiteY3" fmla="*/ 870440 h 870440"/>
              <a:gd name="connsiteX4" fmla="*/ 272563 w 545125"/>
              <a:gd name="connsiteY4" fmla="*/ 0 h 870440"/>
              <a:gd name="connsiteX0" fmla="*/ 202224 w 474786"/>
              <a:gd name="connsiteY0" fmla="*/ 0 h 844064"/>
              <a:gd name="connsiteX1" fmla="*/ 474786 w 474786"/>
              <a:gd name="connsiteY1" fmla="*/ 2 h 844064"/>
              <a:gd name="connsiteX2" fmla="*/ 474785 w 474786"/>
              <a:gd name="connsiteY2" fmla="*/ 844064 h 844064"/>
              <a:gd name="connsiteX3" fmla="*/ 0 w 474786"/>
              <a:gd name="connsiteY3" fmla="*/ 729763 h 844064"/>
              <a:gd name="connsiteX4" fmla="*/ 202224 w 474786"/>
              <a:gd name="connsiteY4" fmla="*/ 0 h 844064"/>
              <a:gd name="connsiteX0" fmla="*/ 395655 w 668217"/>
              <a:gd name="connsiteY0" fmla="*/ 0 h 844064"/>
              <a:gd name="connsiteX1" fmla="*/ 668217 w 668217"/>
              <a:gd name="connsiteY1" fmla="*/ 2 h 844064"/>
              <a:gd name="connsiteX2" fmla="*/ 668216 w 668217"/>
              <a:gd name="connsiteY2" fmla="*/ 844064 h 844064"/>
              <a:gd name="connsiteX3" fmla="*/ 0 w 668217"/>
              <a:gd name="connsiteY3" fmla="*/ 553917 h 844064"/>
              <a:gd name="connsiteX4" fmla="*/ 395655 w 668217"/>
              <a:gd name="connsiteY4" fmla="*/ 0 h 844064"/>
              <a:gd name="connsiteX0" fmla="*/ 395655 w 668217"/>
              <a:gd name="connsiteY0" fmla="*/ 0 h 703387"/>
              <a:gd name="connsiteX1" fmla="*/ 668217 w 668217"/>
              <a:gd name="connsiteY1" fmla="*/ 2 h 703387"/>
              <a:gd name="connsiteX2" fmla="*/ 659424 w 668217"/>
              <a:gd name="connsiteY2" fmla="*/ 703387 h 703387"/>
              <a:gd name="connsiteX3" fmla="*/ 0 w 668217"/>
              <a:gd name="connsiteY3" fmla="*/ 553917 h 703387"/>
              <a:gd name="connsiteX4" fmla="*/ 395655 w 668217"/>
              <a:gd name="connsiteY4" fmla="*/ 0 h 703387"/>
              <a:gd name="connsiteX0" fmla="*/ 395655 w 668217"/>
              <a:gd name="connsiteY0" fmla="*/ 0 h 826479"/>
              <a:gd name="connsiteX1" fmla="*/ 668217 w 668217"/>
              <a:gd name="connsiteY1" fmla="*/ 2 h 826479"/>
              <a:gd name="connsiteX2" fmla="*/ 659424 w 668217"/>
              <a:gd name="connsiteY2" fmla="*/ 826479 h 826479"/>
              <a:gd name="connsiteX3" fmla="*/ 0 w 668217"/>
              <a:gd name="connsiteY3" fmla="*/ 553917 h 826479"/>
              <a:gd name="connsiteX4" fmla="*/ 395655 w 668217"/>
              <a:gd name="connsiteY4" fmla="*/ 0 h 826479"/>
              <a:gd name="connsiteX0" fmla="*/ 184640 w 457202"/>
              <a:gd name="connsiteY0" fmla="*/ 0 h 844063"/>
              <a:gd name="connsiteX1" fmla="*/ 457202 w 457202"/>
              <a:gd name="connsiteY1" fmla="*/ 2 h 844063"/>
              <a:gd name="connsiteX2" fmla="*/ 448409 w 457202"/>
              <a:gd name="connsiteY2" fmla="*/ 826479 h 844063"/>
              <a:gd name="connsiteX3" fmla="*/ 0 w 457202"/>
              <a:gd name="connsiteY3" fmla="*/ 844063 h 844063"/>
              <a:gd name="connsiteX4" fmla="*/ 184640 w 457202"/>
              <a:gd name="connsiteY4" fmla="*/ 0 h 844063"/>
              <a:gd name="connsiteX0" fmla="*/ 272563 w 457202"/>
              <a:gd name="connsiteY0" fmla="*/ 193429 h 844061"/>
              <a:gd name="connsiteX1" fmla="*/ 457202 w 457202"/>
              <a:gd name="connsiteY1" fmla="*/ 0 h 844061"/>
              <a:gd name="connsiteX2" fmla="*/ 448409 w 457202"/>
              <a:gd name="connsiteY2" fmla="*/ 826477 h 844061"/>
              <a:gd name="connsiteX3" fmla="*/ 0 w 457202"/>
              <a:gd name="connsiteY3" fmla="*/ 844061 h 844061"/>
              <a:gd name="connsiteX4" fmla="*/ 272563 w 457202"/>
              <a:gd name="connsiteY4" fmla="*/ 193429 h 844061"/>
              <a:gd name="connsiteX0" fmla="*/ 281356 w 457202"/>
              <a:gd name="connsiteY0" fmla="*/ 26375 h 844061"/>
              <a:gd name="connsiteX1" fmla="*/ 457202 w 457202"/>
              <a:gd name="connsiteY1" fmla="*/ 0 h 844061"/>
              <a:gd name="connsiteX2" fmla="*/ 448409 w 457202"/>
              <a:gd name="connsiteY2" fmla="*/ 826477 h 844061"/>
              <a:gd name="connsiteX3" fmla="*/ 0 w 457202"/>
              <a:gd name="connsiteY3" fmla="*/ 844061 h 844061"/>
              <a:gd name="connsiteX4" fmla="*/ 281356 w 457202"/>
              <a:gd name="connsiteY4" fmla="*/ 26375 h 844061"/>
              <a:gd name="connsiteX0" fmla="*/ 158264 w 334110"/>
              <a:gd name="connsiteY0" fmla="*/ 26375 h 844061"/>
              <a:gd name="connsiteX1" fmla="*/ 334110 w 334110"/>
              <a:gd name="connsiteY1" fmla="*/ 0 h 844061"/>
              <a:gd name="connsiteX2" fmla="*/ 325317 w 334110"/>
              <a:gd name="connsiteY2" fmla="*/ 826477 h 844061"/>
              <a:gd name="connsiteX3" fmla="*/ 0 w 334110"/>
              <a:gd name="connsiteY3" fmla="*/ 844061 h 844061"/>
              <a:gd name="connsiteX4" fmla="*/ 158264 w 334110"/>
              <a:gd name="connsiteY4" fmla="*/ 26375 h 844061"/>
              <a:gd name="connsiteX0" fmla="*/ 170790 w 346636"/>
              <a:gd name="connsiteY0" fmla="*/ 26375 h 831534"/>
              <a:gd name="connsiteX1" fmla="*/ 346636 w 346636"/>
              <a:gd name="connsiteY1" fmla="*/ 0 h 831534"/>
              <a:gd name="connsiteX2" fmla="*/ 337843 w 346636"/>
              <a:gd name="connsiteY2" fmla="*/ 826477 h 831534"/>
              <a:gd name="connsiteX3" fmla="*/ 0 w 346636"/>
              <a:gd name="connsiteY3" fmla="*/ 831534 h 831534"/>
              <a:gd name="connsiteX4" fmla="*/ 170790 w 346636"/>
              <a:gd name="connsiteY4" fmla="*/ 26375 h 831534"/>
              <a:gd name="connsiteX0" fmla="*/ 152001 w 346636"/>
              <a:gd name="connsiteY0" fmla="*/ 0 h 836474"/>
              <a:gd name="connsiteX1" fmla="*/ 346636 w 346636"/>
              <a:gd name="connsiteY1" fmla="*/ 4940 h 836474"/>
              <a:gd name="connsiteX2" fmla="*/ 337843 w 346636"/>
              <a:gd name="connsiteY2" fmla="*/ 831417 h 836474"/>
              <a:gd name="connsiteX3" fmla="*/ 0 w 346636"/>
              <a:gd name="connsiteY3" fmla="*/ 836474 h 836474"/>
              <a:gd name="connsiteX4" fmla="*/ 152001 w 346636"/>
              <a:gd name="connsiteY4" fmla="*/ 0 h 836474"/>
              <a:gd name="connsiteX0" fmla="*/ 145738 w 346636"/>
              <a:gd name="connsiteY0" fmla="*/ 176687 h 831534"/>
              <a:gd name="connsiteX1" fmla="*/ 346636 w 346636"/>
              <a:gd name="connsiteY1" fmla="*/ 0 h 831534"/>
              <a:gd name="connsiteX2" fmla="*/ 337843 w 346636"/>
              <a:gd name="connsiteY2" fmla="*/ 826477 h 831534"/>
              <a:gd name="connsiteX3" fmla="*/ 0 w 346636"/>
              <a:gd name="connsiteY3" fmla="*/ 831534 h 831534"/>
              <a:gd name="connsiteX4" fmla="*/ 145738 w 346636"/>
              <a:gd name="connsiteY4" fmla="*/ 176687 h 831534"/>
              <a:gd name="connsiteX0" fmla="*/ 145738 w 337843"/>
              <a:gd name="connsiteY0" fmla="*/ 120320 h 775167"/>
              <a:gd name="connsiteX1" fmla="*/ 334110 w 337843"/>
              <a:gd name="connsiteY1" fmla="*/ 0 h 775167"/>
              <a:gd name="connsiteX2" fmla="*/ 337843 w 337843"/>
              <a:gd name="connsiteY2" fmla="*/ 770110 h 775167"/>
              <a:gd name="connsiteX3" fmla="*/ 0 w 337843"/>
              <a:gd name="connsiteY3" fmla="*/ 775167 h 775167"/>
              <a:gd name="connsiteX4" fmla="*/ 145738 w 337843"/>
              <a:gd name="connsiteY4" fmla="*/ 120320 h 775167"/>
              <a:gd name="connsiteX0" fmla="*/ 145738 w 337843"/>
              <a:gd name="connsiteY0" fmla="*/ 164161 h 819008"/>
              <a:gd name="connsiteX1" fmla="*/ 334110 w 337843"/>
              <a:gd name="connsiteY1" fmla="*/ 0 h 819008"/>
              <a:gd name="connsiteX2" fmla="*/ 337843 w 337843"/>
              <a:gd name="connsiteY2" fmla="*/ 813951 h 819008"/>
              <a:gd name="connsiteX3" fmla="*/ 0 w 337843"/>
              <a:gd name="connsiteY3" fmla="*/ 819008 h 819008"/>
              <a:gd name="connsiteX4" fmla="*/ 145738 w 337843"/>
              <a:gd name="connsiteY4" fmla="*/ 164161 h 819008"/>
              <a:gd name="connsiteX0" fmla="*/ 189579 w 337843"/>
              <a:gd name="connsiteY0" fmla="*/ 0 h 823948"/>
              <a:gd name="connsiteX1" fmla="*/ 334110 w 337843"/>
              <a:gd name="connsiteY1" fmla="*/ 4940 h 823948"/>
              <a:gd name="connsiteX2" fmla="*/ 337843 w 337843"/>
              <a:gd name="connsiteY2" fmla="*/ 818891 h 823948"/>
              <a:gd name="connsiteX3" fmla="*/ 0 w 337843"/>
              <a:gd name="connsiteY3" fmla="*/ 823948 h 823948"/>
              <a:gd name="connsiteX4" fmla="*/ 189579 w 337843"/>
              <a:gd name="connsiteY4" fmla="*/ 0 h 823948"/>
              <a:gd name="connsiteX0" fmla="*/ 145738 w 294002"/>
              <a:gd name="connsiteY0" fmla="*/ 0 h 818891"/>
              <a:gd name="connsiteX1" fmla="*/ 290269 w 294002"/>
              <a:gd name="connsiteY1" fmla="*/ 4940 h 818891"/>
              <a:gd name="connsiteX2" fmla="*/ 294002 w 294002"/>
              <a:gd name="connsiteY2" fmla="*/ 818891 h 818891"/>
              <a:gd name="connsiteX3" fmla="*/ 0 w 294002"/>
              <a:gd name="connsiteY3" fmla="*/ 698688 h 818891"/>
              <a:gd name="connsiteX4" fmla="*/ 145738 w 294002"/>
              <a:gd name="connsiteY4" fmla="*/ 0 h 818891"/>
              <a:gd name="connsiteX0" fmla="*/ 164527 w 312791"/>
              <a:gd name="connsiteY0" fmla="*/ 0 h 836474"/>
              <a:gd name="connsiteX1" fmla="*/ 309058 w 312791"/>
              <a:gd name="connsiteY1" fmla="*/ 4940 h 836474"/>
              <a:gd name="connsiteX2" fmla="*/ 312791 w 312791"/>
              <a:gd name="connsiteY2" fmla="*/ 818891 h 836474"/>
              <a:gd name="connsiteX3" fmla="*/ 0 w 312791"/>
              <a:gd name="connsiteY3" fmla="*/ 836474 h 836474"/>
              <a:gd name="connsiteX4" fmla="*/ 164527 w 312791"/>
              <a:gd name="connsiteY4" fmla="*/ 0 h 836474"/>
              <a:gd name="connsiteX0" fmla="*/ 195842 w 344106"/>
              <a:gd name="connsiteY0" fmla="*/ 0 h 830210"/>
              <a:gd name="connsiteX1" fmla="*/ 340373 w 344106"/>
              <a:gd name="connsiteY1" fmla="*/ 4940 h 830210"/>
              <a:gd name="connsiteX2" fmla="*/ 344106 w 344106"/>
              <a:gd name="connsiteY2" fmla="*/ 818891 h 830210"/>
              <a:gd name="connsiteX3" fmla="*/ 0 w 344106"/>
              <a:gd name="connsiteY3" fmla="*/ 830210 h 830210"/>
              <a:gd name="connsiteX4" fmla="*/ 195842 w 344106"/>
              <a:gd name="connsiteY4" fmla="*/ 0 h 830210"/>
              <a:gd name="connsiteX0" fmla="*/ 178909 w 327173"/>
              <a:gd name="connsiteY0" fmla="*/ 0 h 818921"/>
              <a:gd name="connsiteX1" fmla="*/ 323440 w 327173"/>
              <a:gd name="connsiteY1" fmla="*/ 4940 h 818921"/>
              <a:gd name="connsiteX2" fmla="*/ 327173 w 327173"/>
              <a:gd name="connsiteY2" fmla="*/ 818891 h 818921"/>
              <a:gd name="connsiteX3" fmla="*/ 0 w 327173"/>
              <a:gd name="connsiteY3" fmla="*/ 818921 h 818921"/>
              <a:gd name="connsiteX4" fmla="*/ 178909 w 327173"/>
              <a:gd name="connsiteY4" fmla="*/ 0 h 818921"/>
              <a:gd name="connsiteX0" fmla="*/ 156607 w 327173"/>
              <a:gd name="connsiteY0" fmla="*/ 635 h 813981"/>
              <a:gd name="connsiteX1" fmla="*/ 323440 w 327173"/>
              <a:gd name="connsiteY1" fmla="*/ 0 h 813981"/>
              <a:gd name="connsiteX2" fmla="*/ 327173 w 327173"/>
              <a:gd name="connsiteY2" fmla="*/ 813951 h 813981"/>
              <a:gd name="connsiteX3" fmla="*/ 0 w 327173"/>
              <a:gd name="connsiteY3" fmla="*/ 813981 h 813981"/>
              <a:gd name="connsiteX4" fmla="*/ 156607 w 327173"/>
              <a:gd name="connsiteY4" fmla="*/ 635 h 813981"/>
              <a:gd name="connsiteX0" fmla="*/ 167758 w 338324"/>
              <a:gd name="connsiteY0" fmla="*/ 635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635 h 825132"/>
              <a:gd name="connsiteX0" fmla="*/ 167758 w 338324"/>
              <a:gd name="connsiteY0" fmla="*/ 11924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11924 h 825132"/>
              <a:gd name="connsiteX0" fmla="*/ 167758 w 340235"/>
              <a:gd name="connsiteY0" fmla="*/ 0 h 813208"/>
              <a:gd name="connsiteX1" fmla="*/ 340235 w 340235"/>
              <a:gd name="connsiteY1" fmla="*/ 21943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0 h 813208"/>
              <a:gd name="connsiteX1" fmla="*/ 340235 w 340235"/>
              <a:gd name="connsiteY1" fmla="*/ 5010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11924 h 808198"/>
              <a:gd name="connsiteX1" fmla="*/ 340235 w 340235"/>
              <a:gd name="connsiteY1" fmla="*/ 0 h 808198"/>
              <a:gd name="connsiteX2" fmla="*/ 338324 w 340235"/>
              <a:gd name="connsiteY2" fmla="*/ 797017 h 808198"/>
              <a:gd name="connsiteX3" fmla="*/ 0 w 340235"/>
              <a:gd name="connsiteY3" fmla="*/ 808198 h 808198"/>
              <a:gd name="connsiteX4" fmla="*/ 167758 w 340235"/>
              <a:gd name="connsiteY4" fmla="*/ 11924 h 808198"/>
              <a:gd name="connsiteX0" fmla="*/ 156469 w 340235"/>
              <a:gd name="connsiteY0" fmla="*/ 17568 h 808198"/>
              <a:gd name="connsiteX1" fmla="*/ 340235 w 340235"/>
              <a:gd name="connsiteY1" fmla="*/ 0 h 808198"/>
              <a:gd name="connsiteX2" fmla="*/ 338324 w 340235"/>
              <a:gd name="connsiteY2" fmla="*/ 797017 h 808198"/>
              <a:gd name="connsiteX3" fmla="*/ 0 w 340235"/>
              <a:gd name="connsiteY3" fmla="*/ 808198 h 808198"/>
              <a:gd name="connsiteX4" fmla="*/ 156469 w 340235"/>
              <a:gd name="connsiteY4" fmla="*/ 17568 h 808198"/>
              <a:gd name="connsiteX0" fmla="*/ 156469 w 345880"/>
              <a:gd name="connsiteY0" fmla="*/ 0 h 790630"/>
              <a:gd name="connsiteX1" fmla="*/ 345880 w 345880"/>
              <a:gd name="connsiteY1" fmla="*/ 10654 h 790630"/>
              <a:gd name="connsiteX2" fmla="*/ 338324 w 345880"/>
              <a:gd name="connsiteY2" fmla="*/ 779449 h 790630"/>
              <a:gd name="connsiteX3" fmla="*/ 0 w 345880"/>
              <a:gd name="connsiteY3" fmla="*/ 790630 h 790630"/>
              <a:gd name="connsiteX4" fmla="*/ 156469 w 345880"/>
              <a:gd name="connsiteY4" fmla="*/ 0 h 790630"/>
              <a:gd name="connsiteX0" fmla="*/ 156469 w 345880"/>
              <a:gd name="connsiteY0" fmla="*/ 11923 h 779976"/>
              <a:gd name="connsiteX1" fmla="*/ 345880 w 345880"/>
              <a:gd name="connsiteY1" fmla="*/ 0 h 779976"/>
              <a:gd name="connsiteX2" fmla="*/ 338324 w 345880"/>
              <a:gd name="connsiteY2" fmla="*/ 768795 h 779976"/>
              <a:gd name="connsiteX3" fmla="*/ 0 w 345880"/>
              <a:gd name="connsiteY3" fmla="*/ 779976 h 779976"/>
              <a:gd name="connsiteX4" fmla="*/ 156469 w 345880"/>
              <a:gd name="connsiteY4" fmla="*/ 11923 h 779976"/>
              <a:gd name="connsiteX0" fmla="*/ 156469 w 340235"/>
              <a:gd name="connsiteY0" fmla="*/ 0 h 768053"/>
              <a:gd name="connsiteX1" fmla="*/ 340235 w 340235"/>
              <a:gd name="connsiteY1" fmla="*/ 21944 h 768053"/>
              <a:gd name="connsiteX2" fmla="*/ 338324 w 340235"/>
              <a:gd name="connsiteY2" fmla="*/ 756872 h 768053"/>
              <a:gd name="connsiteX3" fmla="*/ 0 w 340235"/>
              <a:gd name="connsiteY3" fmla="*/ 768053 h 768053"/>
              <a:gd name="connsiteX4" fmla="*/ 156469 w 340235"/>
              <a:gd name="connsiteY4" fmla="*/ 0 h 768053"/>
              <a:gd name="connsiteX0" fmla="*/ 150825 w 340235"/>
              <a:gd name="connsiteY0" fmla="*/ 6279 h 746109"/>
              <a:gd name="connsiteX1" fmla="*/ 340235 w 340235"/>
              <a:gd name="connsiteY1" fmla="*/ 0 h 746109"/>
              <a:gd name="connsiteX2" fmla="*/ 338324 w 340235"/>
              <a:gd name="connsiteY2" fmla="*/ 734928 h 746109"/>
              <a:gd name="connsiteX3" fmla="*/ 0 w 340235"/>
              <a:gd name="connsiteY3" fmla="*/ 746109 h 746109"/>
              <a:gd name="connsiteX4" fmla="*/ 150825 w 340235"/>
              <a:gd name="connsiteY4" fmla="*/ 6279 h 746109"/>
              <a:gd name="connsiteX0" fmla="*/ 150825 w 340235"/>
              <a:gd name="connsiteY0" fmla="*/ 0 h 739830"/>
              <a:gd name="connsiteX1" fmla="*/ 340235 w 340235"/>
              <a:gd name="connsiteY1" fmla="*/ 10654 h 739830"/>
              <a:gd name="connsiteX2" fmla="*/ 338324 w 340235"/>
              <a:gd name="connsiteY2" fmla="*/ 728649 h 739830"/>
              <a:gd name="connsiteX3" fmla="*/ 0 w 340235"/>
              <a:gd name="connsiteY3" fmla="*/ 739830 h 739830"/>
              <a:gd name="connsiteX4" fmla="*/ 150825 w 340235"/>
              <a:gd name="connsiteY4" fmla="*/ 0 h 739830"/>
              <a:gd name="connsiteX0" fmla="*/ 154572 w 343982"/>
              <a:gd name="connsiteY0" fmla="*/ 0 h 739830"/>
              <a:gd name="connsiteX1" fmla="*/ 343982 w 343982"/>
              <a:gd name="connsiteY1" fmla="*/ 10654 h 739830"/>
              <a:gd name="connsiteX2" fmla="*/ 342071 w 343982"/>
              <a:gd name="connsiteY2" fmla="*/ 728649 h 739830"/>
              <a:gd name="connsiteX3" fmla="*/ 0 w 343982"/>
              <a:gd name="connsiteY3" fmla="*/ 739830 h 739830"/>
              <a:gd name="connsiteX4" fmla="*/ 154572 w 343982"/>
              <a:gd name="connsiteY4" fmla="*/ 0 h 73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82" h="739830">
                <a:moveTo>
                  <a:pt x="154572" y="0"/>
                </a:moveTo>
                <a:lnTo>
                  <a:pt x="343982" y="10654"/>
                </a:lnTo>
                <a:cubicBezTo>
                  <a:pt x="343982" y="292008"/>
                  <a:pt x="342071" y="447295"/>
                  <a:pt x="342071" y="728649"/>
                </a:cubicBezTo>
                <a:lnTo>
                  <a:pt x="0" y="739830"/>
                </a:lnTo>
                <a:lnTo>
                  <a:pt x="154572"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nvGrpSpPr>
          <p:cNvPr id="13" name="Group 12"/>
          <p:cNvGrpSpPr/>
          <p:nvPr/>
        </p:nvGrpSpPr>
        <p:grpSpPr>
          <a:xfrm>
            <a:off x="232936" y="6324600"/>
            <a:ext cx="7001728" cy="458755"/>
            <a:chOff x="232936" y="6324600"/>
            <a:chExt cx="7001728" cy="458755"/>
          </a:xfrm>
        </p:grpSpPr>
        <p:sp>
          <p:nvSpPr>
            <p:cNvPr id="17" name="TextBox 16"/>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1382026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dirty="0"/>
              <a:t>GenerationRx.org  </a:t>
            </a:r>
            <a:fld id="{A9D08C3E-74CE-4F95-B426-E90F7E2ED6EF}" type="slidenum">
              <a:rPr lang="en-US" smtClean="0"/>
              <a:pPr/>
              <a:t>25</a:t>
            </a:fld>
            <a:endParaRPr lang="en-US" dirty="0"/>
          </a:p>
        </p:txBody>
      </p:sp>
      <p:sp>
        <p:nvSpPr>
          <p:cNvPr id="4" name="TextBox 3"/>
          <p:cNvSpPr txBox="1"/>
          <p:nvPr/>
        </p:nvSpPr>
        <p:spPr>
          <a:xfrm>
            <a:off x="217604" y="221240"/>
            <a:ext cx="8153400" cy="1077218"/>
          </a:xfrm>
          <a:prstGeom prst="rect">
            <a:avLst/>
          </a:prstGeom>
          <a:noFill/>
        </p:spPr>
        <p:txBody>
          <a:bodyPr wrap="square" rtlCol="0">
            <a:spAutoFit/>
          </a:bodyPr>
          <a:lstStyle/>
          <a:p>
            <a:r>
              <a:rPr lang="en-US" sz="3200" dirty="0" smtClean="0">
                <a:solidFill>
                  <a:schemeClr val="tx1">
                    <a:lumMod val="50000"/>
                    <a:lumOff val="50000"/>
                  </a:schemeClr>
                </a:solidFill>
                <a:latin typeface="Arial" panose="020B0604020202020204" pitchFamily="34" charset="0"/>
                <a:cs typeface="Arial" panose="020B0604020202020204" pitchFamily="34" charset="0"/>
              </a:rPr>
              <a:t>Mixing alcohol and prescription stimulants sends the body mixed messages…</a:t>
            </a:r>
            <a:endParaRPr lang="en-US" sz="3200" b="1" dirty="0">
              <a:solidFill>
                <a:schemeClr val="tx1">
                  <a:lumMod val="50000"/>
                  <a:lumOff val="50000"/>
                </a:schemeClr>
              </a:solidFill>
            </a:endParaRPr>
          </a:p>
        </p:txBody>
      </p:sp>
      <p:pic>
        <p:nvPicPr>
          <p:cNvPr id="13" name="Picture 7" descr="Pill bottle and alcoho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62627" y="1700070"/>
            <a:ext cx="2368677" cy="315865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pic>
      <p:sp>
        <p:nvSpPr>
          <p:cNvPr id="14" name="Rounded Rectangular Callout 13"/>
          <p:cNvSpPr/>
          <p:nvPr/>
        </p:nvSpPr>
        <p:spPr>
          <a:xfrm>
            <a:off x="5823204" y="1786110"/>
            <a:ext cx="2482596" cy="607130"/>
          </a:xfrm>
          <a:prstGeom prst="wedgeRoundRectCallout">
            <a:avLst>
              <a:gd name="adj1" fmla="val -43365"/>
              <a:gd name="adj2" fmla="val 104606"/>
              <a:gd name="adj3" fmla="val 16667"/>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lumMod val="65000"/>
                    <a:lumOff val="35000"/>
                  </a:schemeClr>
                </a:solidFill>
                <a:latin typeface="Arial" panose="020B0604020202020204" pitchFamily="34" charset="0"/>
                <a:cs typeface="Arial" panose="020B0604020202020204" pitchFamily="34" charset="0"/>
              </a:rPr>
              <a:t>Decreases heart rate</a:t>
            </a:r>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5" name="Rounded Rectangular Callout 14"/>
          <p:cNvSpPr/>
          <p:nvPr/>
        </p:nvSpPr>
        <p:spPr>
          <a:xfrm>
            <a:off x="5998332" y="3352800"/>
            <a:ext cx="2993268" cy="753179"/>
          </a:xfrm>
          <a:prstGeom prst="wedgeRoundRectCallout">
            <a:avLst>
              <a:gd name="adj1" fmla="val -60892"/>
              <a:gd name="adj2" fmla="val -47884"/>
              <a:gd name="adj3" fmla="val 16667"/>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lumMod val="65000"/>
                    <a:lumOff val="35000"/>
                  </a:schemeClr>
                </a:solidFill>
                <a:latin typeface="Arial" panose="020B0604020202020204" pitchFamily="34" charset="0"/>
                <a:cs typeface="Arial" panose="020B0604020202020204" pitchFamily="34" charset="0"/>
              </a:rPr>
              <a:t>Slows messages between body and brain…</a:t>
            </a:r>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6" name="Rounded Rectangular Callout 15"/>
          <p:cNvSpPr/>
          <p:nvPr/>
        </p:nvSpPr>
        <p:spPr>
          <a:xfrm>
            <a:off x="891407" y="2799188"/>
            <a:ext cx="2289048" cy="525621"/>
          </a:xfrm>
          <a:prstGeom prst="wedgeRoundRectCallout">
            <a:avLst>
              <a:gd name="adj1" fmla="val 48182"/>
              <a:gd name="adj2" fmla="val 121391"/>
              <a:gd name="adj3" fmla="val 1666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lumMod val="65000"/>
                    <a:lumOff val="35000"/>
                  </a:schemeClr>
                </a:solidFill>
                <a:latin typeface="Arial" panose="020B0604020202020204" pitchFamily="34" charset="0"/>
                <a:cs typeface="Arial" panose="020B0604020202020204" pitchFamily="34" charset="0"/>
              </a:rPr>
              <a:t>Increases heart rate</a:t>
            </a:r>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7" name="Rounded Rectangular Callout 16"/>
          <p:cNvSpPr/>
          <p:nvPr/>
        </p:nvSpPr>
        <p:spPr>
          <a:xfrm>
            <a:off x="1001135" y="3969471"/>
            <a:ext cx="2069592" cy="753179"/>
          </a:xfrm>
          <a:prstGeom prst="wedgeRoundRectCallout">
            <a:avLst>
              <a:gd name="adj1" fmla="val 62536"/>
              <a:gd name="adj2" fmla="val -30232"/>
              <a:gd name="adj3" fmla="val 1666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lumMod val="65000"/>
                    <a:lumOff val="35000"/>
                  </a:schemeClr>
                </a:solidFill>
                <a:latin typeface="Arial" panose="020B0604020202020204" pitchFamily="34" charset="0"/>
                <a:cs typeface="Arial" panose="020B0604020202020204" pitchFamily="34" charset="0"/>
              </a:rPr>
              <a:t>Triggers “fight or flight” response…</a:t>
            </a:r>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9" name="TextBox 18"/>
          <p:cNvSpPr txBox="1"/>
          <p:nvPr/>
        </p:nvSpPr>
        <p:spPr>
          <a:xfrm>
            <a:off x="1447800" y="4993055"/>
            <a:ext cx="6858000" cy="1077218"/>
          </a:xfrm>
          <a:prstGeom prst="rect">
            <a:avLst/>
          </a:prstGeom>
          <a:noFill/>
        </p:spPr>
        <p:txBody>
          <a:bodyPr wrap="square" rtlCol="0">
            <a:spAutoFit/>
          </a:bodyPr>
          <a:lstStyle/>
          <a:p>
            <a:pPr algn="r"/>
            <a:r>
              <a:rPr lang="en-US" sz="3200" dirty="0" smtClean="0">
                <a:solidFill>
                  <a:schemeClr val="tx1">
                    <a:lumMod val="50000"/>
                    <a:lumOff val="50000"/>
                  </a:schemeClr>
                </a:solidFill>
                <a:latin typeface="Arial" panose="020B0604020202020204" pitchFamily="34" charset="0"/>
                <a:cs typeface="Arial" panose="020B0604020202020204" pitchFamily="34" charset="0"/>
              </a:rPr>
              <a:t>…and increases your risk for dangerous levels of intoxication</a:t>
            </a:r>
            <a:endParaRPr lang="en-US" sz="3200" b="1" dirty="0">
              <a:solidFill>
                <a:schemeClr val="tx1">
                  <a:lumMod val="50000"/>
                  <a:lumOff val="50000"/>
                </a:schemeClr>
              </a:solidFill>
            </a:endParaRPr>
          </a:p>
        </p:txBody>
      </p:sp>
      <p:grpSp>
        <p:nvGrpSpPr>
          <p:cNvPr id="11" name="Group 10"/>
          <p:cNvGrpSpPr/>
          <p:nvPr/>
        </p:nvGrpSpPr>
        <p:grpSpPr>
          <a:xfrm>
            <a:off x="232936" y="6324600"/>
            <a:ext cx="7001728" cy="458755"/>
            <a:chOff x="232936" y="6324600"/>
            <a:chExt cx="7001728" cy="458755"/>
          </a:xfrm>
        </p:grpSpPr>
        <p:sp>
          <p:nvSpPr>
            <p:cNvPr id="12" name="TextBox 11"/>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38615400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dirty="0" smtClean="0"/>
              <a:t>GenerationRx.org  </a:t>
            </a:r>
            <a:fld id="{A9D08C3E-74CE-4F95-B426-E90F7E2ED6EF}" type="slidenum">
              <a:rPr lang="en-US" smtClean="0"/>
              <a:pPr/>
              <a:t>26</a:t>
            </a:fld>
            <a:endParaRPr lang="en-US" dirty="0"/>
          </a:p>
        </p:txBody>
      </p:sp>
      <p:sp>
        <p:nvSpPr>
          <p:cNvPr id="7" name="TextBox 6"/>
          <p:cNvSpPr txBox="1"/>
          <p:nvPr/>
        </p:nvSpPr>
        <p:spPr>
          <a:xfrm>
            <a:off x="228600" y="608825"/>
            <a:ext cx="8432800" cy="1446550"/>
          </a:xfrm>
          <a:prstGeom prst="rect">
            <a:avLst/>
          </a:prstGeom>
          <a:noFill/>
        </p:spPr>
        <p:txBody>
          <a:bodyPr wrap="square" rtlCol="0">
            <a:spAutoFit/>
          </a:bodyPr>
          <a:lstStyle/>
          <a:p>
            <a:r>
              <a:rPr lang="en-US" sz="4400" dirty="0" smtClean="0">
                <a:solidFill>
                  <a:srgbClr val="36647E"/>
                </a:solidFill>
                <a:latin typeface="Arial" panose="020B0604020202020204" pitchFamily="34" charset="0"/>
                <a:cs typeface="Arial" panose="020B0604020202020204" pitchFamily="34" charset="0"/>
              </a:rPr>
              <a:t>Some prescription drugs aren’t as safe as you think…</a:t>
            </a:r>
            <a:endParaRPr lang="en-US" sz="4400" b="1" dirty="0">
              <a:solidFill>
                <a:srgbClr val="00B0F0"/>
              </a:solidFill>
            </a:endParaRP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362387"/>
            <a:ext cx="9144000" cy="2880557"/>
          </a:xfrm>
          <a:prstGeom prst="rect">
            <a:avLst/>
          </a:prstGeom>
        </p:spPr>
      </p:pic>
      <p:sp>
        <p:nvSpPr>
          <p:cNvPr id="8" name="Rounded Rectangular Callout 7"/>
          <p:cNvSpPr/>
          <p:nvPr/>
        </p:nvSpPr>
        <p:spPr>
          <a:xfrm>
            <a:off x="836168" y="5092756"/>
            <a:ext cx="4269232" cy="914400"/>
          </a:xfrm>
          <a:prstGeom prst="wedgeRoundRectCallout">
            <a:avLst>
              <a:gd name="adj1" fmla="val 30813"/>
              <a:gd name="adj2" fmla="val -7563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lumMod val="65000"/>
                    <a:lumOff val="35000"/>
                  </a:schemeClr>
                </a:solidFill>
                <a:latin typeface="Arial" panose="020B0604020202020204" pitchFamily="34" charset="0"/>
                <a:cs typeface="Arial" panose="020B0604020202020204" pitchFamily="34" charset="0"/>
              </a:rPr>
              <a:t>Remember: Drugs with </a:t>
            </a:r>
            <a:r>
              <a:rPr lang="en-US" sz="2000" b="1" dirty="0" smtClean="0">
                <a:solidFill>
                  <a:srgbClr val="00B0F0"/>
                </a:solidFill>
                <a:latin typeface="Arial" panose="020B0604020202020204" pitchFamily="34" charset="0"/>
                <a:cs typeface="Arial" panose="020B0604020202020204" pitchFamily="34" charset="0"/>
              </a:rPr>
              <a:t>similar chemistry</a:t>
            </a:r>
            <a:r>
              <a:rPr lang="en-US" sz="2000" dirty="0" smtClean="0">
                <a:solidFill>
                  <a:schemeClr val="tx1">
                    <a:lumMod val="65000"/>
                    <a:lumOff val="35000"/>
                  </a:schemeClr>
                </a:solidFill>
                <a:latin typeface="Arial" panose="020B0604020202020204" pitchFamily="34" charset="0"/>
                <a:cs typeface="Arial" panose="020B0604020202020204" pitchFamily="34" charset="0"/>
              </a:rPr>
              <a:t> produce </a:t>
            </a:r>
            <a:r>
              <a:rPr lang="en-US" sz="2000" b="1" dirty="0" smtClean="0">
                <a:solidFill>
                  <a:srgbClr val="00B0F0"/>
                </a:solidFill>
                <a:latin typeface="Arial" panose="020B0604020202020204" pitchFamily="34" charset="0"/>
                <a:cs typeface="Arial" panose="020B0604020202020204" pitchFamily="34" charset="0"/>
              </a:rPr>
              <a:t>similar effects </a:t>
            </a:r>
            <a:r>
              <a:rPr lang="en-US" sz="2000" dirty="0" smtClean="0">
                <a:solidFill>
                  <a:schemeClr val="tx1">
                    <a:lumMod val="65000"/>
                    <a:lumOff val="35000"/>
                  </a:schemeClr>
                </a:solidFill>
                <a:latin typeface="Arial" panose="020B0604020202020204" pitchFamily="34" charset="0"/>
                <a:cs typeface="Arial" panose="020B0604020202020204" pitchFamily="34" charset="0"/>
              </a:rPr>
              <a:t>in the body…</a:t>
            </a:r>
            <a:endParaRPr lang="en-US" sz="2000"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9" name="Group 8"/>
          <p:cNvGrpSpPr/>
          <p:nvPr/>
        </p:nvGrpSpPr>
        <p:grpSpPr>
          <a:xfrm>
            <a:off x="232936" y="6324600"/>
            <a:ext cx="7001728" cy="458755"/>
            <a:chOff x="232936" y="6324600"/>
            <a:chExt cx="7001728" cy="458755"/>
          </a:xfrm>
        </p:grpSpPr>
        <p:sp>
          <p:nvSpPr>
            <p:cNvPr id="10" name="TextBox 9"/>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15719472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flipH="1">
            <a:off x="990600" y="0"/>
            <a:ext cx="3124200" cy="5105400"/>
          </a:xfrm>
          <a:prstGeom prst="rect">
            <a:avLst/>
          </a:prstGeom>
        </p:spPr>
      </p:pic>
      <p:sp>
        <p:nvSpPr>
          <p:cNvPr id="8" name="Title 2"/>
          <p:cNvSpPr>
            <a:spLocks noGrp="1"/>
          </p:cNvSpPr>
          <p:nvPr>
            <p:ph type="title" idx="4294967295"/>
          </p:nvPr>
        </p:nvSpPr>
        <p:spPr>
          <a:xfrm>
            <a:off x="228600" y="1447800"/>
            <a:ext cx="4540966" cy="1981200"/>
          </a:xfrm>
          <a:prstGeom prst="rect">
            <a:avLst/>
          </a:prstGeom>
        </p:spPr>
        <p:txBody>
          <a:bodyPr>
            <a:noAutofit/>
          </a:bodyPr>
          <a:lstStyle/>
          <a:p>
            <a:pPr algn="l"/>
            <a:r>
              <a:rPr lang="en-US" b="1" dirty="0" smtClean="0">
                <a:solidFill>
                  <a:srgbClr val="00B0F0"/>
                </a:solidFill>
                <a:latin typeface="Arial"/>
                <a:cs typeface="Arial"/>
              </a:rPr>
              <a:t>Module 3:</a:t>
            </a:r>
            <a:br>
              <a:rPr lang="en-US" b="1" dirty="0" smtClean="0">
                <a:solidFill>
                  <a:srgbClr val="00B0F0"/>
                </a:solidFill>
                <a:latin typeface="Arial"/>
                <a:cs typeface="Arial"/>
              </a:rPr>
            </a:br>
            <a:r>
              <a:rPr lang="en-US" b="1" dirty="0" smtClean="0">
                <a:solidFill>
                  <a:srgbClr val="00B0F0"/>
                </a:solidFill>
                <a:latin typeface="Arial"/>
                <a:cs typeface="Arial"/>
              </a:rPr>
              <a:t>Safe Medication Practices</a:t>
            </a:r>
            <a:r>
              <a:rPr lang="en-US" dirty="0">
                <a:solidFill>
                  <a:srgbClr val="00B0F0"/>
                </a:solidFill>
                <a:latin typeface="Arial"/>
                <a:cs typeface="Arial"/>
              </a:rPr>
              <a:t/>
            </a:r>
            <a:br>
              <a:rPr lang="en-US" dirty="0">
                <a:solidFill>
                  <a:srgbClr val="00B0F0"/>
                </a:solidFill>
                <a:latin typeface="Arial"/>
                <a:cs typeface="Arial"/>
              </a:rPr>
            </a:br>
            <a:r>
              <a:rPr lang="en-US" dirty="0">
                <a:solidFill>
                  <a:srgbClr val="00B0F0"/>
                </a:solidFill>
                <a:latin typeface="Arial"/>
                <a:cs typeface="Arial"/>
              </a:rPr>
              <a:t/>
            </a:r>
            <a:br>
              <a:rPr lang="en-US" dirty="0">
                <a:solidFill>
                  <a:srgbClr val="00B0F0"/>
                </a:solidFill>
                <a:latin typeface="Arial"/>
                <a:cs typeface="Arial"/>
              </a:rPr>
            </a:br>
            <a:endParaRPr lang="en-US" dirty="0">
              <a:solidFill>
                <a:srgbClr val="00B0F0"/>
              </a:solidFill>
              <a:latin typeface="Arial"/>
              <a:cs typeface="Arial"/>
            </a:endParaRPr>
          </a:p>
        </p:txBody>
      </p:sp>
      <p:sp>
        <p:nvSpPr>
          <p:cNvPr id="10"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a:t>
            </a:r>
            <a:r>
              <a:rPr lang="en-US" dirty="0" smtClean="0"/>
              <a:t>25</a:t>
            </a:r>
            <a:endParaRPr lang="en-US" dirty="0"/>
          </a:p>
        </p:txBody>
      </p:sp>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73600" y="609600"/>
            <a:ext cx="4470400" cy="3352800"/>
          </a:xfrm>
          <a:prstGeom prst="flowChartManualInput">
            <a:avLst/>
          </a:prstGeom>
        </p:spPr>
      </p:pic>
      <p:grpSp>
        <p:nvGrpSpPr>
          <p:cNvPr id="9" name="Group 8"/>
          <p:cNvGrpSpPr/>
          <p:nvPr/>
        </p:nvGrpSpPr>
        <p:grpSpPr>
          <a:xfrm>
            <a:off x="232936" y="6324600"/>
            <a:ext cx="7001728" cy="458755"/>
            <a:chOff x="232936" y="6324600"/>
            <a:chExt cx="7001728" cy="458755"/>
          </a:xfrm>
        </p:grpSpPr>
        <p:sp>
          <p:nvSpPr>
            <p:cNvPr id="11" name="TextBox 10"/>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34110884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stretch>
            <a:fillRect/>
          </a:stretch>
        </p:blipFill>
        <p:spPr>
          <a:xfrm rot="16200000" flipH="1">
            <a:off x="2687674" y="-2189126"/>
            <a:ext cx="2930457" cy="8305795"/>
          </a:xfrm>
          <a:prstGeom prst="rect">
            <a:avLst/>
          </a:prstGeom>
        </p:spPr>
      </p:pic>
      <p:sp>
        <p:nvSpPr>
          <p:cNvPr id="12" name="Title 2"/>
          <p:cNvSpPr>
            <a:spLocks noGrp="1"/>
          </p:cNvSpPr>
          <p:nvPr>
            <p:ph type="title" idx="4294967295"/>
          </p:nvPr>
        </p:nvSpPr>
        <p:spPr>
          <a:xfrm>
            <a:off x="533399" y="803343"/>
            <a:ext cx="8001001" cy="3200400"/>
          </a:xfrm>
          <a:prstGeom prst="rect">
            <a:avLst/>
          </a:prstGeom>
        </p:spPr>
        <p:txBody>
          <a:bodyPr>
            <a:noAutofit/>
          </a:bodyPr>
          <a:lstStyle/>
          <a:p>
            <a:pPr algn="l" eaLnBrk="1" hangingPunct="1"/>
            <a:r>
              <a:rPr lang="en-US" altLang="en-US" sz="4800" b="1" dirty="0">
                <a:solidFill>
                  <a:srgbClr val="00B0F0"/>
                </a:solidFill>
                <a:latin typeface="Arial"/>
                <a:cs typeface="Arial"/>
              </a:rPr>
              <a:t>Video:</a:t>
            </a:r>
            <a:br>
              <a:rPr lang="en-US" altLang="en-US" sz="4800" b="1" dirty="0">
                <a:solidFill>
                  <a:srgbClr val="00B0F0"/>
                </a:solidFill>
                <a:latin typeface="Arial"/>
                <a:cs typeface="Arial"/>
              </a:rPr>
            </a:br>
            <a:r>
              <a:rPr lang="en-US" altLang="en-US" sz="4800" b="1" dirty="0" smtClean="0">
                <a:solidFill>
                  <a:srgbClr val="00B0F0"/>
                </a:solidFill>
                <a:latin typeface="Arial"/>
                <a:cs typeface="Arial"/>
              </a:rPr>
              <a:t>Safe Medication Practices</a:t>
            </a:r>
            <a:endParaRPr lang="en-US" altLang="en-US" sz="4800" b="1" dirty="0">
              <a:solidFill>
                <a:srgbClr val="00B0F0"/>
              </a:solidFill>
              <a:latin typeface="Arial"/>
              <a:cs typeface="Arial"/>
            </a:endParaRPr>
          </a:p>
        </p:txBody>
      </p:sp>
      <p:sp>
        <p:nvSpPr>
          <p:cNvPr id="7"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a:t>
            </a:r>
            <a:r>
              <a:rPr lang="en-US" dirty="0" smtClean="0"/>
              <a:t>26</a:t>
            </a:r>
            <a:endParaRPr lang="en-US" dirty="0"/>
          </a:p>
        </p:txBody>
      </p:sp>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676400" y="2701842"/>
            <a:ext cx="5962648" cy="3213404"/>
          </a:xfrm>
          <a:prstGeom prst="rect">
            <a:avLst/>
          </a:prstGeom>
          <a:ln>
            <a:solidFill>
              <a:schemeClr val="tx1">
                <a:lumMod val="65000"/>
                <a:lumOff val="35000"/>
              </a:schemeClr>
            </a:solidFill>
          </a:ln>
        </p:spPr>
      </p:pic>
      <p:grpSp>
        <p:nvGrpSpPr>
          <p:cNvPr id="9" name="Group 8"/>
          <p:cNvGrpSpPr/>
          <p:nvPr/>
        </p:nvGrpSpPr>
        <p:grpSpPr>
          <a:xfrm>
            <a:off x="232936" y="6324600"/>
            <a:ext cx="7001728" cy="458755"/>
            <a:chOff x="232936" y="6324600"/>
            <a:chExt cx="7001728" cy="458755"/>
          </a:xfrm>
        </p:grpSpPr>
        <p:sp>
          <p:nvSpPr>
            <p:cNvPr id="10" name="TextBox 9"/>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2062817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6491" y="0"/>
            <a:ext cx="3779772" cy="2517755"/>
          </a:xfrm>
          <a:prstGeom prst="rect">
            <a:avLst/>
          </a:prstGeom>
        </p:spPr>
      </p:pic>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solidFill>
                  <a:prstClr val="white"/>
                </a:solidFill>
              </a:rPr>
              <a:t>GenerationRx.org</a:t>
            </a:r>
            <a:r>
              <a:rPr lang="en-US" dirty="0" smtClean="0">
                <a:solidFill>
                  <a:prstClr val="white"/>
                </a:solidFill>
              </a:rPr>
              <a:t>  36</a:t>
            </a:r>
            <a:endParaRPr lang="en-US" dirty="0">
              <a:solidFill>
                <a:prstClr val="white"/>
              </a:solidFill>
            </a:endParaRPr>
          </a:p>
        </p:txBody>
      </p:sp>
      <p:sp>
        <p:nvSpPr>
          <p:cNvPr id="7" name="Content Placeholder 6"/>
          <p:cNvSpPr txBox="1">
            <a:spLocks/>
          </p:cNvSpPr>
          <p:nvPr/>
        </p:nvSpPr>
        <p:spPr>
          <a:xfrm>
            <a:off x="533400" y="2819400"/>
            <a:ext cx="8305800" cy="3429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sz="2400" dirty="0" smtClean="0">
                <a:solidFill>
                  <a:srgbClr val="7F7F7F"/>
                </a:solidFill>
                <a:latin typeface="Arial"/>
                <a:cs typeface="Arial"/>
              </a:rPr>
              <a:t>If you have a legitimate prescription, how should you respond if your condition isn’t improving?  </a:t>
            </a:r>
            <a:endParaRPr lang="en-US" sz="2400" dirty="0">
              <a:solidFill>
                <a:srgbClr val="7F7F7F"/>
              </a:solidFill>
              <a:latin typeface="Arial"/>
              <a:cs typeface="Arial"/>
            </a:endParaRPr>
          </a:p>
          <a:p>
            <a:pPr marL="457200" indent="-457200">
              <a:buFont typeface="+mj-lt"/>
              <a:buAutoNum type="arabicPeriod"/>
            </a:pPr>
            <a:r>
              <a:rPr lang="en-US" sz="2400" dirty="0" smtClean="0">
                <a:solidFill>
                  <a:srgbClr val="7F7F7F"/>
                </a:solidFill>
                <a:latin typeface="Arial"/>
                <a:cs typeface="Arial"/>
              </a:rPr>
              <a:t>How do you say “no”…</a:t>
            </a:r>
          </a:p>
          <a:p>
            <a:pPr marL="457200" indent="-457200">
              <a:buFont typeface="+mj-lt"/>
              <a:buAutoNum type="arabicPeriod"/>
            </a:pPr>
            <a:r>
              <a:rPr lang="en-US" sz="2400" dirty="0" smtClean="0">
                <a:solidFill>
                  <a:srgbClr val="7F7F7F"/>
                </a:solidFill>
                <a:latin typeface="Arial"/>
                <a:cs typeface="Arial"/>
              </a:rPr>
              <a:t>What </a:t>
            </a:r>
            <a:r>
              <a:rPr lang="en-US" sz="2400" dirty="0">
                <a:solidFill>
                  <a:srgbClr val="7F7F7F"/>
                </a:solidFill>
                <a:latin typeface="Arial"/>
                <a:cs typeface="Arial"/>
              </a:rPr>
              <a:t>are positive alternatives </a:t>
            </a:r>
            <a:r>
              <a:rPr lang="en-US" sz="2400" dirty="0" smtClean="0">
                <a:solidFill>
                  <a:srgbClr val="7F7F7F"/>
                </a:solidFill>
                <a:latin typeface="Arial"/>
                <a:cs typeface="Arial"/>
              </a:rPr>
              <a:t>to </a:t>
            </a:r>
            <a:r>
              <a:rPr lang="en-US" sz="2400" dirty="0">
                <a:solidFill>
                  <a:srgbClr val="7F7F7F"/>
                </a:solidFill>
                <a:latin typeface="Arial"/>
                <a:cs typeface="Arial"/>
              </a:rPr>
              <a:t>misusing </a:t>
            </a:r>
            <a:r>
              <a:rPr lang="en-US" sz="2400" dirty="0" smtClean="0">
                <a:solidFill>
                  <a:srgbClr val="7F7F7F"/>
                </a:solidFill>
                <a:latin typeface="Arial"/>
                <a:cs typeface="Arial"/>
              </a:rPr>
              <a:t>medications? </a:t>
            </a:r>
          </a:p>
          <a:p>
            <a:pPr marL="457200" indent="-457200">
              <a:buFont typeface="+mj-lt"/>
              <a:buAutoNum type="arabicPeriod"/>
            </a:pPr>
            <a:r>
              <a:rPr lang="en-US" sz="2400" dirty="0" smtClean="0">
                <a:solidFill>
                  <a:srgbClr val="7F7F7F"/>
                </a:solidFill>
                <a:latin typeface="Arial"/>
                <a:cs typeface="Arial"/>
              </a:rPr>
              <a:t>What are some safe medication practices for life?</a:t>
            </a:r>
            <a:endParaRPr lang="en-US" sz="2400" dirty="0">
              <a:solidFill>
                <a:srgbClr val="7F7F7F"/>
              </a:solidFill>
              <a:latin typeface="Arial"/>
              <a:cs typeface="Arial"/>
            </a:endParaRPr>
          </a:p>
          <a:p>
            <a:pPr marL="514350" indent="-514350">
              <a:buFont typeface="+mj-lt"/>
              <a:buAutoNum type="arabicPeriod"/>
            </a:pPr>
            <a:endParaRPr lang="en-US" sz="2400" dirty="0">
              <a:solidFill>
                <a:schemeClr val="tx1">
                  <a:lumMod val="65000"/>
                  <a:lumOff val="35000"/>
                </a:schemeClr>
              </a:solidFill>
            </a:endParaRPr>
          </a:p>
        </p:txBody>
      </p:sp>
      <p:sp>
        <p:nvSpPr>
          <p:cNvPr id="12" name="Rectangle 4"/>
          <p:cNvSpPr/>
          <p:nvPr/>
        </p:nvSpPr>
        <p:spPr>
          <a:xfrm>
            <a:off x="8802281" y="869585"/>
            <a:ext cx="343982" cy="739830"/>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8801101"/>
              <a:gd name="connsiteY0" fmla="*/ 0 h 1362808"/>
              <a:gd name="connsiteX1" fmla="*/ 8801101 w 8801101"/>
              <a:gd name="connsiteY1" fmla="*/ 158262 h 1362808"/>
              <a:gd name="connsiteX2" fmla="*/ 5565531 w 8801101"/>
              <a:gd name="connsiteY2" fmla="*/ 1134209 h 1362808"/>
              <a:gd name="connsiteX3" fmla="*/ 0 w 8801101"/>
              <a:gd name="connsiteY3" fmla="*/ 1362808 h 1362808"/>
              <a:gd name="connsiteX4" fmla="*/ 8793 w 8801101"/>
              <a:gd name="connsiteY4" fmla="*/ 0 h 1362808"/>
              <a:gd name="connsiteX0" fmla="*/ 8793 w 8801101"/>
              <a:gd name="connsiteY0" fmla="*/ 0 h 1362808"/>
              <a:gd name="connsiteX1" fmla="*/ 8801101 w 8801101"/>
              <a:gd name="connsiteY1" fmla="*/ 158262 h 1362808"/>
              <a:gd name="connsiteX2" fmla="*/ 8801100 w 8801101"/>
              <a:gd name="connsiteY2" fmla="*/ 1002324 h 1362808"/>
              <a:gd name="connsiteX3" fmla="*/ 0 w 8801101"/>
              <a:gd name="connsiteY3" fmla="*/ 1362808 h 1362808"/>
              <a:gd name="connsiteX4" fmla="*/ 8793 w 8801101"/>
              <a:gd name="connsiteY4" fmla="*/ 0 h 1362808"/>
              <a:gd name="connsiteX0" fmla="*/ 7069016 w 8801101"/>
              <a:gd name="connsiteY0" fmla="*/ 0 h 1230924"/>
              <a:gd name="connsiteX1" fmla="*/ 8801101 w 8801101"/>
              <a:gd name="connsiteY1" fmla="*/ 26378 h 1230924"/>
              <a:gd name="connsiteX2" fmla="*/ 8801100 w 8801101"/>
              <a:gd name="connsiteY2" fmla="*/ 870440 h 1230924"/>
              <a:gd name="connsiteX3" fmla="*/ 0 w 8801101"/>
              <a:gd name="connsiteY3" fmla="*/ 1230924 h 1230924"/>
              <a:gd name="connsiteX4" fmla="*/ 7069016 w 8801101"/>
              <a:gd name="connsiteY4" fmla="*/ 0 h 1230924"/>
              <a:gd name="connsiteX0" fmla="*/ 167055 w 1899140"/>
              <a:gd name="connsiteY0" fmla="*/ 0 h 958362"/>
              <a:gd name="connsiteX1" fmla="*/ 1899140 w 1899140"/>
              <a:gd name="connsiteY1" fmla="*/ 26378 h 958362"/>
              <a:gd name="connsiteX2" fmla="*/ 1899139 w 1899140"/>
              <a:gd name="connsiteY2" fmla="*/ 870440 h 958362"/>
              <a:gd name="connsiteX3" fmla="*/ 0 w 1899140"/>
              <a:gd name="connsiteY3" fmla="*/ 958362 h 958362"/>
              <a:gd name="connsiteX4" fmla="*/ 167055 w 1899140"/>
              <a:gd name="connsiteY4" fmla="*/ 0 h 958362"/>
              <a:gd name="connsiteX0" fmla="*/ 1626578 w 1899140"/>
              <a:gd name="connsiteY0" fmla="*/ 0 h 931986"/>
              <a:gd name="connsiteX1" fmla="*/ 1899140 w 1899140"/>
              <a:gd name="connsiteY1" fmla="*/ 2 h 931986"/>
              <a:gd name="connsiteX2" fmla="*/ 1899139 w 1899140"/>
              <a:gd name="connsiteY2" fmla="*/ 844064 h 931986"/>
              <a:gd name="connsiteX3" fmla="*/ 0 w 1899140"/>
              <a:gd name="connsiteY3" fmla="*/ 931986 h 931986"/>
              <a:gd name="connsiteX4" fmla="*/ 1626578 w 1899140"/>
              <a:gd name="connsiteY4" fmla="*/ 0 h 931986"/>
              <a:gd name="connsiteX0" fmla="*/ 272563 w 545125"/>
              <a:gd name="connsiteY0" fmla="*/ 0 h 870440"/>
              <a:gd name="connsiteX1" fmla="*/ 545125 w 545125"/>
              <a:gd name="connsiteY1" fmla="*/ 2 h 870440"/>
              <a:gd name="connsiteX2" fmla="*/ 545124 w 545125"/>
              <a:gd name="connsiteY2" fmla="*/ 844064 h 870440"/>
              <a:gd name="connsiteX3" fmla="*/ 0 w 545125"/>
              <a:gd name="connsiteY3" fmla="*/ 870440 h 870440"/>
              <a:gd name="connsiteX4" fmla="*/ 272563 w 545125"/>
              <a:gd name="connsiteY4" fmla="*/ 0 h 870440"/>
              <a:gd name="connsiteX0" fmla="*/ 202224 w 474786"/>
              <a:gd name="connsiteY0" fmla="*/ 0 h 844064"/>
              <a:gd name="connsiteX1" fmla="*/ 474786 w 474786"/>
              <a:gd name="connsiteY1" fmla="*/ 2 h 844064"/>
              <a:gd name="connsiteX2" fmla="*/ 474785 w 474786"/>
              <a:gd name="connsiteY2" fmla="*/ 844064 h 844064"/>
              <a:gd name="connsiteX3" fmla="*/ 0 w 474786"/>
              <a:gd name="connsiteY3" fmla="*/ 729763 h 844064"/>
              <a:gd name="connsiteX4" fmla="*/ 202224 w 474786"/>
              <a:gd name="connsiteY4" fmla="*/ 0 h 844064"/>
              <a:gd name="connsiteX0" fmla="*/ 395655 w 668217"/>
              <a:gd name="connsiteY0" fmla="*/ 0 h 844064"/>
              <a:gd name="connsiteX1" fmla="*/ 668217 w 668217"/>
              <a:gd name="connsiteY1" fmla="*/ 2 h 844064"/>
              <a:gd name="connsiteX2" fmla="*/ 668216 w 668217"/>
              <a:gd name="connsiteY2" fmla="*/ 844064 h 844064"/>
              <a:gd name="connsiteX3" fmla="*/ 0 w 668217"/>
              <a:gd name="connsiteY3" fmla="*/ 553917 h 844064"/>
              <a:gd name="connsiteX4" fmla="*/ 395655 w 668217"/>
              <a:gd name="connsiteY4" fmla="*/ 0 h 844064"/>
              <a:gd name="connsiteX0" fmla="*/ 395655 w 668217"/>
              <a:gd name="connsiteY0" fmla="*/ 0 h 703387"/>
              <a:gd name="connsiteX1" fmla="*/ 668217 w 668217"/>
              <a:gd name="connsiteY1" fmla="*/ 2 h 703387"/>
              <a:gd name="connsiteX2" fmla="*/ 659424 w 668217"/>
              <a:gd name="connsiteY2" fmla="*/ 703387 h 703387"/>
              <a:gd name="connsiteX3" fmla="*/ 0 w 668217"/>
              <a:gd name="connsiteY3" fmla="*/ 553917 h 703387"/>
              <a:gd name="connsiteX4" fmla="*/ 395655 w 668217"/>
              <a:gd name="connsiteY4" fmla="*/ 0 h 703387"/>
              <a:gd name="connsiteX0" fmla="*/ 395655 w 668217"/>
              <a:gd name="connsiteY0" fmla="*/ 0 h 826479"/>
              <a:gd name="connsiteX1" fmla="*/ 668217 w 668217"/>
              <a:gd name="connsiteY1" fmla="*/ 2 h 826479"/>
              <a:gd name="connsiteX2" fmla="*/ 659424 w 668217"/>
              <a:gd name="connsiteY2" fmla="*/ 826479 h 826479"/>
              <a:gd name="connsiteX3" fmla="*/ 0 w 668217"/>
              <a:gd name="connsiteY3" fmla="*/ 553917 h 826479"/>
              <a:gd name="connsiteX4" fmla="*/ 395655 w 668217"/>
              <a:gd name="connsiteY4" fmla="*/ 0 h 826479"/>
              <a:gd name="connsiteX0" fmla="*/ 184640 w 457202"/>
              <a:gd name="connsiteY0" fmla="*/ 0 h 844063"/>
              <a:gd name="connsiteX1" fmla="*/ 457202 w 457202"/>
              <a:gd name="connsiteY1" fmla="*/ 2 h 844063"/>
              <a:gd name="connsiteX2" fmla="*/ 448409 w 457202"/>
              <a:gd name="connsiteY2" fmla="*/ 826479 h 844063"/>
              <a:gd name="connsiteX3" fmla="*/ 0 w 457202"/>
              <a:gd name="connsiteY3" fmla="*/ 844063 h 844063"/>
              <a:gd name="connsiteX4" fmla="*/ 184640 w 457202"/>
              <a:gd name="connsiteY4" fmla="*/ 0 h 844063"/>
              <a:gd name="connsiteX0" fmla="*/ 272563 w 457202"/>
              <a:gd name="connsiteY0" fmla="*/ 193429 h 844061"/>
              <a:gd name="connsiteX1" fmla="*/ 457202 w 457202"/>
              <a:gd name="connsiteY1" fmla="*/ 0 h 844061"/>
              <a:gd name="connsiteX2" fmla="*/ 448409 w 457202"/>
              <a:gd name="connsiteY2" fmla="*/ 826477 h 844061"/>
              <a:gd name="connsiteX3" fmla="*/ 0 w 457202"/>
              <a:gd name="connsiteY3" fmla="*/ 844061 h 844061"/>
              <a:gd name="connsiteX4" fmla="*/ 272563 w 457202"/>
              <a:gd name="connsiteY4" fmla="*/ 193429 h 844061"/>
              <a:gd name="connsiteX0" fmla="*/ 281356 w 457202"/>
              <a:gd name="connsiteY0" fmla="*/ 26375 h 844061"/>
              <a:gd name="connsiteX1" fmla="*/ 457202 w 457202"/>
              <a:gd name="connsiteY1" fmla="*/ 0 h 844061"/>
              <a:gd name="connsiteX2" fmla="*/ 448409 w 457202"/>
              <a:gd name="connsiteY2" fmla="*/ 826477 h 844061"/>
              <a:gd name="connsiteX3" fmla="*/ 0 w 457202"/>
              <a:gd name="connsiteY3" fmla="*/ 844061 h 844061"/>
              <a:gd name="connsiteX4" fmla="*/ 281356 w 457202"/>
              <a:gd name="connsiteY4" fmla="*/ 26375 h 844061"/>
              <a:gd name="connsiteX0" fmla="*/ 158264 w 334110"/>
              <a:gd name="connsiteY0" fmla="*/ 26375 h 844061"/>
              <a:gd name="connsiteX1" fmla="*/ 334110 w 334110"/>
              <a:gd name="connsiteY1" fmla="*/ 0 h 844061"/>
              <a:gd name="connsiteX2" fmla="*/ 325317 w 334110"/>
              <a:gd name="connsiteY2" fmla="*/ 826477 h 844061"/>
              <a:gd name="connsiteX3" fmla="*/ 0 w 334110"/>
              <a:gd name="connsiteY3" fmla="*/ 844061 h 844061"/>
              <a:gd name="connsiteX4" fmla="*/ 158264 w 334110"/>
              <a:gd name="connsiteY4" fmla="*/ 26375 h 844061"/>
              <a:gd name="connsiteX0" fmla="*/ 170790 w 346636"/>
              <a:gd name="connsiteY0" fmla="*/ 26375 h 831534"/>
              <a:gd name="connsiteX1" fmla="*/ 346636 w 346636"/>
              <a:gd name="connsiteY1" fmla="*/ 0 h 831534"/>
              <a:gd name="connsiteX2" fmla="*/ 337843 w 346636"/>
              <a:gd name="connsiteY2" fmla="*/ 826477 h 831534"/>
              <a:gd name="connsiteX3" fmla="*/ 0 w 346636"/>
              <a:gd name="connsiteY3" fmla="*/ 831534 h 831534"/>
              <a:gd name="connsiteX4" fmla="*/ 170790 w 346636"/>
              <a:gd name="connsiteY4" fmla="*/ 26375 h 831534"/>
              <a:gd name="connsiteX0" fmla="*/ 152001 w 346636"/>
              <a:gd name="connsiteY0" fmla="*/ 0 h 836474"/>
              <a:gd name="connsiteX1" fmla="*/ 346636 w 346636"/>
              <a:gd name="connsiteY1" fmla="*/ 4940 h 836474"/>
              <a:gd name="connsiteX2" fmla="*/ 337843 w 346636"/>
              <a:gd name="connsiteY2" fmla="*/ 831417 h 836474"/>
              <a:gd name="connsiteX3" fmla="*/ 0 w 346636"/>
              <a:gd name="connsiteY3" fmla="*/ 836474 h 836474"/>
              <a:gd name="connsiteX4" fmla="*/ 152001 w 346636"/>
              <a:gd name="connsiteY4" fmla="*/ 0 h 836474"/>
              <a:gd name="connsiteX0" fmla="*/ 145738 w 346636"/>
              <a:gd name="connsiteY0" fmla="*/ 176687 h 831534"/>
              <a:gd name="connsiteX1" fmla="*/ 346636 w 346636"/>
              <a:gd name="connsiteY1" fmla="*/ 0 h 831534"/>
              <a:gd name="connsiteX2" fmla="*/ 337843 w 346636"/>
              <a:gd name="connsiteY2" fmla="*/ 826477 h 831534"/>
              <a:gd name="connsiteX3" fmla="*/ 0 w 346636"/>
              <a:gd name="connsiteY3" fmla="*/ 831534 h 831534"/>
              <a:gd name="connsiteX4" fmla="*/ 145738 w 346636"/>
              <a:gd name="connsiteY4" fmla="*/ 176687 h 831534"/>
              <a:gd name="connsiteX0" fmla="*/ 145738 w 337843"/>
              <a:gd name="connsiteY0" fmla="*/ 120320 h 775167"/>
              <a:gd name="connsiteX1" fmla="*/ 334110 w 337843"/>
              <a:gd name="connsiteY1" fmla="*/ 0 h 775167"/>
              <a:gd name="connsiteX2" fmla="*/ 337843 w 337843"/>
              <a:gd name="connsiteY2" fmla="*/ 770110 h 775167"/>
              <a:gd name="connsiteX3" fmla="*/ 0 w 337843"/>
              <a:gd name="connsiteY3" fmla="*/ 775167 h 775167"/>
              <a:gd name="connsiteX4" fmla="*/ 145738 w 337843"/>
              <a:gd name="connsiteY4" fmla="*/ 120320 h 775167"/>
              <a:gd name="connsiteX0" fmla="*/ 145738 w 337843"/>
              <a:gd name="connsiteY0" fmla="*/ 164161 h 819008"/>
              <a:gd name="connsiteX1" fmla="*/ 334110 w 337843"/>
              <a:gd name="connsiteY1" fmla="*/ 0 h 819008"/>
              <a:gd name="connsiteX2" fmla="*/ 337843 w 337843"/>
              <a:gd name="connsiteY2" fmla="*/ 813951 h 819008"/>
              <a:gd name="connsiteX3" fmla="*/ 0 w 337843"/>
              <a:gd name="connsiteY3" fmla="*/ 819008 h 819008"/>
              <a:gd name="connsiteX4" fmla="*/ 145738 w 337843"/>
              <a:gd name="connsiteY4" fmla="*/ 164161 h 819008"/>
              <a:gd name="connsiteX0" fmla="*/ 189579 w 337843"/>
              <a:gd name="connsiteY0" fmla="*/ 0 h 823948"/>
              <a:gd name="connsiteX1" fmla="*/ 334110 w 337843"/>
              <a:gd name="connsiteY1" fmla="*/ 4940 h 823948"/>
              <a:gd name="connsiteX2" fmla="*/ 337843 w 337843"/>
              <a:gd name="connsiteY2" fmla="*/ 818891 h 823948"/>
              <a:gd name="connsiteX3" fmla="*/ 0 w 337843"/>
              <a:gd name="connsiteY3" fmla="*/ 823948 h 823948"/>
              <a:gd name="connsiteX4" fmla="*/ 189579 w 337843"/>
              <a:gd name="connsiteY4" fmla="*/ 0 h 823948"/>
              <a:gd name="connsiteX0" fmla="*/ 145738 w 294002"/>
              <a:gd name="connsiteY0" fmla="*/ 0 h 818891"/>
              <a:gd name="connsiteX1" fmla="*/ 290269 w 294002"/>
              <a:gd name="connsiteY1" fmla="*/ 4940 h 818891"/>
              <a:gd name="connsiteX2" fmla="*/ 294002 w 294002"/>
              <a:gd name="connsiteY2" fmla="*/ 818891 h 818891"/>
              <a:gd name="connsiteX3" fmla="*/ 0 w 294002"/>
              <a:gd name="connsiteY3" fmla="*/ 698688 h 818891"/>
              <a:gd name="connsiteX4" fmla="*/ 145738 w 294002"/>
              <a:gd name="connsiteY4" fmla="*/ 0 h 818891"/>
              <a:gd name="connsiteX0" fmla="*/ 164527 w 312791"/>
              <a:gd name="connsiteY0" fmla="*/ 0 h 836474"/>
              <a:gd name="connsiteX1" fmla="*/ 309058 w 312791"/>
              <a:gd name="connsiteY1" fmla="*/ 4940 h 836474"/>
              <a:gd name="connsiteX2" fmla="*/ 312791 w 312791"/>
              <a:gd name="connsiteY2" fmla="*/ 818891 h 836474"/>
              <a:gd name="connsiteX3" fmla="*/ 0 w 312791"/>
              <a:gd name="connsiteY3" fmla="*/ 836474 h 836474"/>
              <a:gd name="connsiteX4" fmla="*/ 164527 w 312791"/>
              <a:gd name="connsiteY4" fmla="*/ 0 h 836474"/>
              <a:gd name="connsiteX0" fmla="*/ 195842 w 344106"/>
              <a:gd name="connsiteY0" fmla="*/ 0 h 830210"/>
              <a:gd name="connsiteX1" fmla="*/ 340373 w 344106"/>
              <a:gd name="connsiteY1" fmla="*/ 4940 h 830210"/>
              <a:gd name="connsiteX2" fmla="*/ 344106 w 344106"/>
              <a:gd name="connsiteY2" fmla="*/ 818891 h 830210"/>
              <a:gd name="connsiteX3" fmla="*/ 0 w 344106"/>
              <a:gd name="connsiteY3" fmla="*/ 830210 h 830210"/>
              <a:gd name="connsiteX4" fmla="*/ 195842 w 344106"/>
              <a:gd name="connsiteY4" fmla="*/ 0 h 830210"/>
              <a:gd name="connsiteX0" fmla="*/ 178909 w 327173"/>
              <a:gd name="connsiteY0" fmla="*/ 0 h 818921"/>
              <a:gd name="connsiteX1" fmla="*/ 323440 w 327173"/>
              <a:gd name="connsiteY1" fmla="*/ 4940 h 818921"/>
              <a:gd name="connsiteX2" fmla="*/ 327173 w 327173"/>
              <a:gd name="connsiteY2" fmla="*/ 818891 h 818921"/>
              <a:gd name="connsiteX3" fmla="*/ 0 w 327173"/>
              <a:gd name="connsiteY3" fmla="*/ 818921 h 818921"/>
              <a:gd name="connsiteX4" fmla="*/ 178909 w 327173"/>
              <a:gd name="connsiteY4" fmla="*/ 0 h 818921"/>
              <a:gd name="connsiteX0" fmla="*/ 156607 w 327173"/>
              <a:gd name="connsiteY0" fmla="*/ 635 h 813981"/>
              <a:gd name="connsiteX1" fmla="*/ 323440 w 327173"/>
              <a:gd name="connsiteY1" fmla="*/ 0 h 813981"/>
              <a:gd name="connsiteX2" fmla="*/ 327173 w 327173"/>
              <a:gd name="connsiteY2" fmla="*/ 813951 h 813981"/>
              <a:gd name="connsiteX3" fmla="*/ 0 w 327173"/>
              <a:gd name="connsiteY3" fmla="*/ 813981 h 813981"/>
              <a:gd name="connsiteX4" fmla="*/ 156607 w 327173"/>
              <a:gd name="connsiteY4" fmla="*/ 635 h 813981"/>
              <a:gd name="connsiteX0" fmla="*/ 167758 w 338324"/>
              <a:gd name="connsiteY0" fmla="*/ 635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635 h 825132"/>
              <a:gd name="connsiteX0" fmla="*/ 167758 w 338324"/>
              <a:gd name="connsiteY0" fmla="*/ 11924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11924 h 825132"/>
              <a:gd name="connsiteX0" fmla="*/ 167758 w 340235"/>
              <a:gd name="connsiteY0" fmla="*/ 0 h 813208"/>
              <a:gd name="connsiteX1" fmla="*/ 340235 w 340235"/>
              <a:gd name="connsiteY1" fmla="*/ 21943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0 h 813208"/>
              <a:gd name="connsiteX1" fmla="*/ 340235 w 340235"/>
              <a:gd name="connsiteY1" fmla="*/ 5010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11924 h 808198"/>
              <a:gd name="connsiteX1" fmla="*/ 340235 w 340235"/>
              <a:gd name="connsiteY1" fmla="*/ 0 h 808198"/>
              <a:gd name="connsiteX2" fmla="*/ 338324 w 340235"/>
              <a:gd name="connsiteY2" fmla="*/ 797017 h 808198"/>
              <a:gd name="connsiteX3" fmla="*/ 0 w 340235"/>
              <a:gd name="connsiteY3" fmla="*/ 808198 h 808198"/>
              <a:gd name="connsiteX4" fmla="*/ 167758 w 340235"/>
              <a:gd name="connsiteY4" fmla="*/ 11924 h 808198"/>
              <a:gd name="connsiteX0" fmla="*/ 156469 w 340235"/>
              <a:gd name="connsiteY0" fmla="*/ 17568 h 808198"/>
              <a:gd name="connsiteX1" fmla="*/ 340235 w 340235"/>
              <a:gd name="connsiteY1" fmla="*/ 0 h 808198"/>
              <a:gd name="connsiteX2" fmla="*/ 338324 w 340235"/>
              <a:gd name="connsiteY2" fmla="*/ 797017 h 808198"/>
              <a:gd name="connsiteX3" fmla="*/ 0 w 340235"/>
              <a:gd name="connsiteY3" fmla="*/ 808198 h 808198"/>
              <a:gd name="connsiteX4" fmla="*/ 156469 w 340235"/>
              <a:gd name="connsiteY4" fmla="*/ 17568 h 808198"/>
              <a:gd name="connsiteX0" fmla="*/ 156469 w 345880"/>
              <a:gd name="connsiteY0" fmla="*/ 0 h 790630"/>
              <a:gd name="connsiteX1" fmla="*/ 345880 w 345880"/>
              <a:gd name="connsiteY1" fmla="*/ 10654 h 790630"/>
              <a:gd name="connsiteX2" fmla="*/ 338324 w 345880"/>
              <a:gd name="connsiteY2" fmla="*/ 779449 h 790630"/>
              <a:gd name="connsiteX3" fmla="*/ 0 w 345880"/>
              <a:gd name="connsiteY3" fmla="*/ 790630 h 790630"/>
              <a:gd name="connsiteX4" fmla="*/ 156469 w 345880"/>
              <a:gd name="connsiteY4" fmla="*/ 0 h 790630"/>
              <a:gd name="connsiteX0" fmla="*/ 156469 w 345880"/>
              <a:gd name="connsiteY0" fmla="*/ 11923 h 779976"/>
              <a:gd name="connsiteX1" fmla="*/ 345880 w 345880"/>
              <a:gd name="connsiteY1" fmla="*/ 0 h 779976"/>
              <a:gd name="connsiteX2" fmla="*/ 338324 w 345880"/>
              <a:gd name="connsiteY2" fmla="*/ 768795 h 779976"/>
              <a:gd name="connsiteX3" fmla="*/ 0 w 345880"/>
              <a:gd name="connsiteY3" fmla="*/ 779976 h 779976"/>
              <a:gd name="connsiteX4" fmla="*/ 156469 w 345880"/>
              <a:gd name="connsiteY4" fmla="*/ 11923 h 779976"/>
              <a:gd name="connsiteX0" fmla="*/ 156469 w 340235"/>
              <a:gd name="connsiteY0" fmla="*/ 0 h 768053"/>
              <a:gd name="connsiteX1" fmla="*/ 340235 w 340235"/>
              <a:gd name="connsiteY1" fmla="*/ 21944 h 768053"/>
              <a:gd name="connsiteX2" fmla="*/ 338324 w 340235"/>
              <a:gd name="connsiteY2" fmla="*/ 756872 h 768053"/>
              <a:gd name="connsiteX3" fmla="*/ 0 w 340235"/>
              <a:gd name="connsiteY3" fmla="*/ 768053 h 768053"/>
              <a:gd name="connsiteX4" fmla="*/ 156469 w 340235"/>
              <a:gd name="connsiteY4" fmla="*/ 0 h 768053"/>
              <a:gd name="connsiteX0" fmla="*/ 150825 w 340235"/>
              <a:gd name="connsiteY0" fmla="*/ 6279 h 746109"/>
              <a:gd name="connsiteX1" fmla="*/ 340235 w 340235"/>
              <a:gd name="connsiteY1" fmla="*/ 0 h 746109"/>
              <a:gd name="connsiteX2" fmla="*/ 338324 w 340235"/>
              <a:gd name="connsiteY2" fmla="*/ 734928 h 746109"/>
              <a:gd name="connsiteX3" fmla="*/ 0 w 340235"/>
              <a:gd name="connsiteY3" fmla="*/ 746109 h 746109"/>
              <a:gd name="connsiteX4" fmla="*/ 150825 w 340235"/>
              <a:gd name="connsiteY4" fmla="*/ 6279 h 746109"/>
              <a:gd name="connsiteX0" fmla="*/ 150825 w 340235"/>
              <a:gd name="connsiteY0" fmla="*/ 0 h 739830"/>
              <a:gd name="connsiteX1" fmla="*/ 340235 w 340235"/>
              <a:gd name="connsiteY1" fmla="*/ 10654 h 739830"/>
              <a:gd name="connsiteX2" fmla="*/ 338324 w 340235"/>
              <a:gd name="connsiteY2" fmla="*/ 728649 h 739830"/>
              <a:gd name="connsiteX3" fmla="*/ 0 w 340235"/>
              <a:gd name="connsiteY3" fmla="*/ 739830 h 739830"/>
              <a:gd name="connsiteX4" fmla="*/ 150825 w 340235"/>
              <a:gd name="connsiteY4" fmla="*/ 0 h 739830"/>
              <a:gd name="connsiteX0" fmla="*/ 154572 w 343982"/>
              <a:gd name="connsiteY0" fmla="*/ 0 h 739830"/>
              <a:gd name="connsiteX1" fmla="*/ 343982 w 343982"/>
              <a:gd name="connsiteY1" fmla="*/ 10654 h 739830"/>
              <a:gd name="connsiteX2" fmla="*/ 342071 w 343982"/>
              <a:gd name="connsiteY2" fmla="*/ 728649 h 739830"/>
              <a:gd name="connsiteX3" fmla="*/ 0 w 343982"/>
              <a:gd name="connsiteY3" fmla="*/ 739830 h 739830"/>
              <a:gd name="connsiteX4" fmla="*/ 154572 w 343982"/>
              <a:gd name="connsiteY4" fmla="*/ 0 h 73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82" h="739830">
                <a:moveTo>
                  <a:pt x="154572" y="0"/>
                </a:moveTo>
                <a:lnTo>
                  <a:pt x="343982" y="10654"/>
                </a:lnTo>
                <a:cubicBezTo>
                  <a:pt x="343982" y="292008"/>
                  <a:pt x="342071" y="447295"/>
                  <a:pt x="342071" y="728649"/>
                </a:cubicBezTo>
                <a:lnTo>
                  <a:pt x="0" y="739830"/>
                </a:lnTo>
                <a:lnTo>
                  <a:pt x="154572"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3" name="Rectangle 4"/>
          <p:cNvSpPr/>
          <p:nvPr/>
        </p:nvSpPr>
        <p:spPr>
          <a:xfrm>
            <a:off x="350" y="685800"/>
            <a:ext cx="5771383" cy="1362808"/>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00427"/>
              <a:gd name="connsiteY0" fmla="*/ 0 h 1362808"/>
              <a:gd name="connsiteX1" fmla="*/ 5800427 w 5800427"/>
              <a:gd name="connsiteY1" fmla="*/ 119944 h 1362808"/>
              <a:gd name="connsiteX2" fmla="*/ 5565531 w 5800427"/>
              <a:gd name="connsiteY2" fmla="*/ 1134209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59886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469575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42953 w 5800427"/>
              <a:gd name="connsiteY2" fmla="*/ 1151143 h 1362808"/>
              <a:gd name="connsiteX3" fmla="*/ 0 w 5800427"/>
              <a:gd name="connsiteY3" fmla="*/ 1362808 h 1362808"/>
              <a:gd name="connsiteX4" fmla="*/ 8793 w 5800427"/>
              <a:gd name="connsiteY4" fmla="*/ 0 h 1362808"/>
              <a:gd name="connsiteX0" fmla="*/ 8793 w 5732694"/>
              <a:gd name="connsiteY0" fmla="*/ 0 h 1362808"/>
              <a:gd name="connsiteX1" fmla="*/ 5732694 w 5732694"/>
              <a:gd name="connsiteY1" fmla="*/ 125588 h 1362808"/>
              <a:gd name="connsiteX2" fmla="*/ 5542953 w 5732694"/>
              <a:gd name="connsiteY2" fmla="*/ 1151143 h 1362808"/>
              <a:gd name="connsiteX3" fmla="*/ 0 w 5732694"/>
              <a:gd name="connsiteY3" fmla="*/ 1362808 h 1362808"/>
              <a:gd name="connsiteX4" fmla="*/ 8793 w 5732694"/>
              <a:gd name="connsiteY4" fmla="*/ 0 h 1362808"/>
              <a:gd name="connsiteX0" fmla="*/ 8793 w 5783494"/>
              <a:gd name="connsiteY0" fmla="*/ 0 h 1362808"/>
              <a:gd name="connsiteX1" fmla="*/ 5783494 w 5783494"/>
              <a:gd name="connsiteY1" fmla="*/ 131232 h 1362808"/>
              <a:gd name="connsiteX2" fmla="*/ 5542953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452119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524787 w 5783494"/>
              <a:gd name="connsiteY2" fmla="*/ 1151143 h 1362808"/>
              <a:gd name="connsiteX3" fmla="*/ 0 w 5783494"/>
              <a:gd name="connsiteY3" fmla="*/ 1362808 h 1362808"/>
              <a:gd name="connsiteX4" fmla="*/ 8793 w 5783494"/>
              <a:gd name="connsiteY4" fmla="*/ 0 h 1362808"/>
              <a:gd name="connsiteX0" fmla="*/ 8793 w 5710827"/>
              <a:gd name="connsiteY0" fmla="*/ 0 h 1362808"/>
              <a:gd name="connsiteX1" fmla="*/ 5710827 w 5710827"/>
              <a:gd name="connsiteY1" fmla="*/ 131232 h 1362808"/>
              <a:gd name="connsiteX2" fmla="*/ 5524787 w 5710827"/>
              <a:gd name="connsiteY2" fmla="*/ 1151143 h 1362808"/>
              <a:gd name="connsiteX3" fmla="*/ 0 w 5710827"/>
              <a:gd name="connsiteY3" fmla="*/ 1362808 h 1362808"/>
              <a:gd name="connsiteX4" fmla="*/ 8793 w 5710827"/>
              <a:gd name="connsiteY4" fmla="*/ 0 h 1362808"/>
              <a:gd name="connsiteX0" fmla="*/ 8793 w 5771383"/>
              <a:gd name="connsiteY0" fmla="*/ 0 h 1362808"/>
              <a:gd name="connsiteX1" fmla="*/ 5771383 w 5771383"/>
              <a:gd name="connsiteY1" fmla="*/ 137288 h 1362808"/>
              <a:gd name="connsiteX2" fmla="*/ 5524787 w 5771383"/>
              <a:gd name="connsiteY2" fmla="*/ 1151143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419279 w 5771383"/>
              <a:gd name="connsiteY2" fmla="*/ 1155051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532602 w 5771383"/>
              <a:gd name="connsiteY2" fmla="*/ 1151144 h 1362808"/>
              <a:gd name="connsiteX3" fmla="*/ 0 w 5771383"/>
              <a:gd name="connsiteY3" fmla="*/ 1362808 h 1362808"/>
              <a:gd name="connsiteX4" fmla="*/ 8793 w 5771383"/>
              <a:gd name="connsiteY4" fmla="*/ 0 h 136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1383" h="1362808">
                <a:moveTo>
                  <a:pt x="8793" y="0"/>
                </a:moveTo>
                <a:lnTo>
                  <a:pt x="5771383" y="137288"/>
                </a:lnTo>
                <a:lnTo>
                  <a:pt x="5532602" y="1151144"/>
                </a:lnTo>
                <a:lnTo>
                  <a:pt x="0" y="1362808"/>
                </a:lnTo>
                <a:lnTo>
                  <a:pt x="8793"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txBox="1">
            <a:spLocks/>
          </p:cNvSpPr>
          <p:nvPr/>
        </p:nvSpPr>
        <p:spPr>
          <a:xfrm>
            <a:off x="381000" y="1066800"/>
            <a:ext cx="4988209"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00B0F0"/>
                </a:solidFill>
                <a:latin typeface="Arial"/>
                <a:cs typeface="Arial"/>
              </a:rPr>
              <a:t>Module 3: </a:t>
            </a:r>
            <a:r>
              <a:rPr lang="en-US" b="1" dirty="0" smtClean="0">
                <a:solidFill>
                  <a:srgbClr val="92D050"/>
                </a:solidFill>
                <a:latin typeface="Arial"/>
                <a:cs typeface="Arial"/>
              </a:rPr>
              <a:t/>
            </a:r>
            <a:br>
              <a:rPr lang="en-US" b="1" dirty="0" smtClean="0">
                <a:solidFill>
                  <a:srgbClr val="92D050"/>
                </a:solidFill>
                <a:latin typeface="Arial"/>
                <a:cs typeface="Arial"/>
              </a:rPr>
            </a:br>
            <a:r>
              <a:rPr lang="en-US" b="1" dirty="0" smtClean="0">
                <a:solidFill>
                  <a:srgbClr val="92D050"/>
                </a:solidFill>
                <a:latin typeface="Arial"/>
                <a:cs typeface="Arial"/>
              </a:rPr>
              <a:t/>
            </a:r>
            <a:br>
              <a:rPr lang="en-US" b="1" dirty="0" smtClean="0">
                <a:solidFill>
                  <a:srgbClr val="92D050"/>
                </a:solidFill>
                <a:latin typeface="Arial"/>
                <a:cs typeface="Arial"/>
              </a:rPr>
            </a:br>
            <a:endParaRPr lang="en-US" b="1" dirty="0">
              <a:solidFill>
                <a:srgbClr val="92D050"/>
              </a:solidFill>
              <a:latin typeface="Arial"/>
              <a:cs typeface="Arial"/>
            </a:endParaRPr>
          </a:p>
        </p:txBody>
      </p:sp>
      <p:sp>
        <p:nvSpPr>
          <p:cNvPr id="15" name="TextBox 14"/>
          <p:cNvSpPr txBox="1"/>
          <p:nvPr/>
        </p:nvSpPr>
        <p:spPr>
          <a:xfrm>
            <a:off x="533400" y="2130474"/>
            <a:ext cx="4439036" cy="523220"/>
          </a:xfrm>
          <a:prstGeom prst="rect">
            <a:avLst/>
          </a:prstGeom>
          <a:noFill/>
        </p:spPr>
        <p:txBody>
          <a:bodyPr wrap="none" rtlCol="0">
            <a:spAutoFit/>
          </a:bodyPr>
          <a:lstStyle/>
          <a:p>
            <a:r>
              <a:rPr lang="en-US" sz="2800" b="1" dirty="0" smtClean="0">
                <a:solidFill>
                  <a:srgbClr val="00B0F0"/>
                </a:solidFill>
                <a:latin typeface="Arial" panose="020B0604020202020204" pitchFamily="34" charset="0"/>
                <a:cs typeface="Arial" panose="020B0604020202020204" pitchFamily="34" charset="0"/>
              </a:rPr>
              <a:t>Discuss in small groups:</a:t>
            </a:r>
            <a:endParaRPr lang="en-US" sz="2800" b="1" dirty="0">
              <a:solidFill>
                <a:srgbClr val="00B0F0"/>
              </a:solidFill>
              <a:latin typeface="Arial" panose="020B0604020202020204" pitchFamily="34" charset="0"/>
              <a:cs typeface="Arial" panose="020B0604020202020204" pitchFamily="34" charset="0"/>
            </a:endParaRPr>
          </a:p>
        </p:txBody>
      </p:sp>
      <p:grpSp>
        <p:nvGrpSpPr>
          <p:cNvPr id="16" name="Group 15"/>
          <p:cNvGrpSpPr/>
          <p:nvPr/>
        </p:nvGrpSpPr>
        <p:grpSpPr>
          <a:xfrm>
            <a:off x="232936" y="6324600"/>
            <a:ext cx="7001728" cy="458755"/>
            <a:chOff x="232936" y="6324600"/>
            <a:chExt cx="7001728" cy="458755"/>
          </a:xfrm>
        </p:grpSpPr>
        <p:sp>
          <p:nvSpPr>
            <p:cNvPr id="17" name="TextBox 16"/>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997854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 y="609600"/>
            <a:ext cx="8229600" cy="1143000"/>
          </a:xfrm>
          <a:prstGeom prst="rect">
            <a:avLst/>
          </a:prstGeom>
        </p:spPr>
        <p:txBody>
          <a:bodyPr>
            <a:normAutofit/>
          </a:bodyPr>
          <a:lstStyle/>
          <a:p>
            <a:r>
              <a:rPr lang="en-US" sz="4800" b="1" dirty="0">
                <a:solidFill>
                  <a:srgbClr val="36647E"/>
                </a:solidFill>
                <a:latin typeface="Arial"/>
                <a:cs typeface="Arial"/>
              </a:rPr>
              <a:t>Misusing medication is:</a:t>
            </a:r>
          </a:p>
        </p:txBody>
      </p:sp>
      <p:sp>
        <p:nvSpPr>
          <p:cNvPr id="7" name="Content Placeholder 6"/>
          <p:cNvSpPr>
            <a:spLocks noGrp="1"/>
          </p:cNvSpPr>
          <p:nvPr>
            <p:ph idx="4294967295"/>
          </p:nvPr>
        </p:nvSpPr>
        <p:spPr>
          <a:xfrm>
            <a:off x="533400" y="3104821"/>
            <a:ext cx="1981200" cy="1524000"/>
          </a:xfrm>
          <a:prstGeom prst="rect">
            <a:avLst/>
          </a:prstGeom>
        </p:spPr>
        <p:txBody>
          <a:bodyPr>
            <a:noAutofit/>
          </a:bodyPr>
          <a:lstStyle/>
          <a:p>
            <a:pPr marL="0" indent="0" algn="ctr">
              <a:buNone/>
            </a:pPr>
            <a:r>
              <a:rPr lang="en-US" sz="2800" dirty="0">
                <a:solidFill>
                  <a:schemeClr val="tx1">
                    <a:lumMod val="50000"/>
                    <a:lumOff val="50000"/>
                  </a:schemeClr>
                </a:solidFill>
                <a:latin typeface="Arial"/>
                <a:cs typeface="Arial"/>
              </a:rPr>
              <a:t>Taking more than prescribed</a:t>
            </a:r>
          </a:p>
        </p:txBody>
      </p:sp>
      <p:sp>
        <p:nvSpPr>
          <p:cNvPr id="9" name="TextBox 8"/>
          <p:cNvSpPr txBox="1"/>
          <p:nvPr/>
        </p:nvSpPr>
        <p:spPr>
          <a:xfrm>
            <a:off x="1981200" y="5144869"/>
            <a:ext cx="5713560" cy="646331"/>
          </a:xfrm>
          <a:prstGeom prst="rect">
            <a:avLst/>
          </a:prstGeom>
          <a:noFill/>
        </p:spPr>
        <p:txBody>
          <a:bodyPr wrap="none" rtlCol="0">
            <a:spAutoFit/>
          </a:bodyPr>
          <a:lstStyle/>
          <a:p>
            <a:r>
              <a:rPr lang="en-US" sz="3600" i="1" dirty="0">
                <a:solidFill>
                  <a:srgbClr val="36647E"/>
                </a:solidFill>
                <a:latin typeface="Arial"/>
                <a:cs typeface="Arial"/>
              </a:rPr>
              <a:t>Regardless of intentions…</a:t>
            </a:r>
          </a:p>
        </p:txBody>
      </p:sp>
      <p:sp>
        <p:nvSpPr>
          <p:cNvPr id="6" name="Content Placeholder 6"/>
          <p:cNvSpPr txBox="1">
            <a:spLocks/>
          </p:cNvSpPr>
          <p:nvPr/>
        </p:nvSpPr>
        <p:spPr>
          <a:xfrm>
            <a:off x="2819400" y="3104821"/>
            <a:ext cx="2895600" cy="1905000"/>
          </a:xfrm>
          <a:prstGeom prst="rect">
            <a:avLst/>
          </a:prstGeom>
        </p:spPr>
        <p:txBody>
          <a:bodyPr vert="horz" lIns="91440" tIns="45720" rIns="91440" bIns="45720" rtlCol="0">
            <a:normAutofit fontScale="850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300" b="0" i="0" u="none" strike="noStrike" kern="1200" cap="none" spc="0" normalizeH="0" baseline="0" noProof="0" dirty="0">
                <a:ln>
                  <a:noFill/>
                </a:ln>
                <a:solidFill>
                  <a:srgbClr val="7F7F7F"/>
                </a:solidFill>
                <a:effectLst/>
                <a:uLnTx/>
                <a:uFillTx/>
                <a:latin typeface="Arial"/>
                <a:ea typeface="+mn-ea"/>
                <a:cs typeface="Arial"/>
              </a:rPr>
              <a:t>Taking medication for a reason different than prescribed</a:t>
            </a:r>
          </a:p>
        </p:txBody>
      </p:sp>
      <p:sp>
        <p:nvSpPr>
          <p:cNvPr id="8" name="Content Placeholder 6"/>
          <p:cNvSpPr txBox="1">
            <a:spLocks/>
          </p:cNvSpPr>
          <p:nvPr/>
        </p:nvSpPr>
        <p:spPr>
          <a:xfrm>
            <a:off x="5791200" y="3104821"/>
            <a:ext cx="2895600" cy="1447800"/>
          </a:xfrm>
          <a:prstGeom prst="rect">
            <a:avLst/>
          </a:prstGeom>
        </p:spPr>
        <p:txBody>
          <a:bodyPr vert="horz" lIns="91440" tIns="45720" rIns="91440" bIns="45720" rtlCol="0">
            <a:normAutofit fontScale="850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300" b="0" i="0" u="none" strike="noStrike" kern="1200" cap="none" spc="0" normalizeH="0" baseline="0" noProof="0" dirty="0">
                <a:ln>
                  <a:noFill/>
                </a:ln>
                <a:solidFill>
                  <a:srgbClr val="7F7F7F"/>
                </a:solidFill>
                <a:effectLst/>
                <a:uLnTx/>
                <a:uFillTx/>
                <a:latin typeface="Arial"/>
                <a:ea typeface="+mn-ea"/>
                <a:cs typeface="Arial"/>
              </a:rPr>
              <a:t>Sharing or taking someone else’s medication</a:t>
            </a:r>
          </a:p>
        </p:txBody>
      </p:sp>
      <p:pic>
        <p:nvPicPr>
          <p:cNvPr id="2" name="Picture 1"/>
          <p:cNvPicPr>
            <a:picLocks noChangeAspect="1"/>
          </p:cNvPicPr>
          <p:nvPr/>
        </p:nvPicPr>
        <p:blipFill>
          <a:blip r:embed="rId4"/>
          <a:stretch>
            <a:fillRect/>
          </a:stretch>
        </p:blipFill>
        <p:spPr>
          <a:xfrm>
            <a:off x="914400" y="1752600"/>
            <a:ext cx="1244600" cy="1244600"/>
          </a:xfrm>
          <a:prstGeom prst="rect">
            <a:avLst/>
          </a:prstGeom>
        </p:spPr>
      </p:pic>
      <p:pic>
        <p:nvPicPr>
          <p:cNvPr id="3" name="Picture 2"/>
          <p:cNvPicPr>
            <a:picLocks noChangeAspect="1"/>
          </p:cNvPicPr>
          <p:nvPr/>
        </p:nvPicPr>
        <p:blipFill>
          <a:blip r:embed="rId5"/>
          <a:stretch>
            <a:fillRect/>
          </a:stretch>
        </p:blipFill>
        <p:spPr>
          <a:xfrm>
            <a:off x="3581400" y="1752600"/>
            <a:ext cx="1244600" cy="1244600"/>
          </a:xfrm>
          <a:prstGeom prst="rect">
            <a:avLst/>
          </a:prstGeom>
        </p:spPr>
      </p:pic>
      <p:pic>
        <p:nvPicPr>
          <p:cNvPr id="4" name="Picture 3"/>
          <p:cNvPicPr>
            <a:picLocks noChangeAspect="1"/>
          </p:cNvPicPr>
          <p:nvPr/>
        </p:nvPicPr>
        <p:blipFill>
          <a:blip r:embed="rId6"/>
          <a:stretch>
            <a:fillRect/>
          </a:stretch>
        </p:blipFill>
        <p:spPr>
          <a:xfrm>
            <a:off x="6553200" y="1752600"/>
            <a:ext cx="1244600" cy="1244600"/>
          </a:xfrm>
          <a:prstGeom prst="rect">
            <a:avLst/>
          </a:prstGeom>
        </p:spPr>
      </p:pic>
      <p:sp>
        <p:nvSpPr>
          <p:cNvPr id="12"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a:t>
            </a:r>
            <a:r>
              <a:rPr lang="en-US" dirty="0" smtClean="0"/>
              <a:t>3</a:t>
            </a:r>
            <a:endParaRPr lang="en-US" dirty="0"/>
          </a:p>
        </p:txBody>
      </p:sp>
      <p:grpSp>
        <p:nvGrpSpPr>
          <p:cNvPr id="13" name="Group 12"/>
          <p:cNvGrpSpPr/>
          <p:nvPr/>
        </p:nvGrpSpPr>
        <p:grpSpPr>
          <a:xfrm>
            <a:off x="232936" y="6324600"/>
            <a:ext cx="7001728" cy="458755"/>
            <a:chOff x="232936" y="6324600"/>
            <a:chExt cx="7001728" cy="458755"/>
          </a:xfrm>
        </p:grpSpPr>
        <p:sp>
          <p:nvSpPr>
            <p:cNvPr id="14" name="TextBox 13"/>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31849767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6491" y="0"/>
            <a:ext cx="3779772" cy="2517755"/>
          </a:xfrm>
          <a:prstGeom prst="rect">
            <a:avLst/>
          </a:prstGeom>
        </p:spPr>
      </p:pic>
      <p:sp>
        <p:nvSpPr>
          <p:cNvPr id="17" name="TextBox 16"/>
          <p:cNvSpPr txBox="1"/>
          <p:nvPr/>
        </p:nvSpPr>
        <p:spPr>
          <a:xfrm>
            <a:off x="533400" y="2130474"/>
            <a:ext cx="4439036" cy="523220"/>
          </a:xfrm>
          <a:prstGeom prst="rect">
            <a:avLst/>
          </a:prstGeom>
          <a:noFill/>
        </p:spPr>
        <p:txBody>
          <a:bodyPr wrap="none" rtlCol="0">
            <a:spAutoFit/>
          </a:bodyPr>
          <a:lstStyle/>
          <a:p>
            <a:r>
              <a:rPr lang="en-US" sz="2800" b="1" dirty="0" smtClean="0">
                <a:solidFill>
                  <a:srgbClr val="00B0F0"/>
                </a:solidFill>
                <a:latin typeface="Arial" panose="020B0604020202020204" pitchFamily="34" charset="0"/>
                <a:cs typeface="Arial" panose="020B0604020202020204" pitchFamily="34" charset="0"/>
              </a:rPr>
              <a:t>Discuss in small groups:</a:t>
            </a:r>
            <a:endParaRPr lang="en-US" sz="2800" b="1" dirty="0">
              <a:solidFill>
                <a:srgbClr val="00B0F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5" cstate="print"/>
          <a:stretch>
            <a:fillRect/>
          </a:stretch>
        </p:blipFill>
        <p:spPr>
          <a:xfrm rot="16200000" flipH="1">
            <a:off x="13178028" y="-3272028"/>
            <a:ext cx="1371600" cy="9134856"/>
          </a:xfrm>
          <a:prstGeom prst="rect">
            <a:avLst/>
          </a:prstGeom>
        </p:spPr>
      </p:pic>
      <p:sp>
        <p:nvSpPr>
          <p:cNvPr id="8" name="Title 2"/>
          <p:cNvSpPr>
            <a:spLocks noGrp="1"/>
          </p:cNvSpPr>
          <p:nvPr>
            <p:ph type="title" idx="4294967295"/>
          </p:nvPr>
        </p:nvSpPr>
        <p:spPr>
          <a:xfrm>
            <a:off x="9668256" y="990600"/>
            <a:ext cx="8610600" cy="1143000"/>
          </a:xfrm>
          <a:prstGeom prst="rect">
            <a:avLst/>
          </a:prstGeom>
        </p:spPr>
        <p:txBody>
          <a:bodyPr>
            <a:noAutofit/>
          </a:bodyPr>
          <a:lstStyle/>
          <a:p>
            <a:pPr algn="l"/>
            <a:r>
              <a:rPr lang="en-US" b="1" dirty="0" smtClean="0">
                <a:solidFill>
                  <a:srgbClr val="00B0F0"/>
                </a:solidFill>
                <a:latin typeface="Arial"/>
                <a:cs typeface="Arial"/>
              </a:rPr>
              <a:t>Module 3:</a:t>
            </a:r>
            <a:r>
              <a:rPr lang="en-US" b="1" dirty="0" smtClean="0">
                <a:solidFill>
                  <a:srgbClr val="92D050"/>
                </a:solidFill>
                <a:latin typeface="Arial"/>
                <a:cs typeface="Arial"/>
              </a:rPr>
              <a:t/>
            </a:r>
            <a:br>
              <a:rPr lang="en-US" b="1" dirty="0" smtClean="0">
                <a:solidFill>
                  <a:srgbClr val="92D050"/>
                </a:solidFill>
                <a:latin typeface="Arial"/>
                <a:cs typeface="Arial"/>
              </a:rPr>
            </a:br>
            <a:r>
              <a:rPr lang="en-US" b="1" dirty="0" smtClean="0">
                <a:solidFill>
                  <a:srgbClr val="92D050"/>
                </a:solidFill>
                <a:latin typeface="Arial"/>
                <a:cs typeface="Arial"/>
              </a:rPr>
              <a:t/>
            </a:r>
            <a:br>
              <a:rPr lang="en-US" b="1" dirty="0" smtClean="0">
                <a:solidFill>
                  <a:srgbClr val="92D050"/>
                </a:solidFill>
                <a:latin typeface="Arial"/>
                <a:cs typeface="Arial"/>
              </a:rPr>
            </a:br>
            <a:endParaRPr lang="en-US" b="1" dirty="0">
              <a:solidFill>
                <a:srgbClr val="92D050"/>
              </a:solidFill>
              <a:latin typeface="Arial"/>
              <a:cs typeface="Arial"/>
            </a:endParaRPr>
          </a:p>
        </p:txBody>
      </p:sp>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solidFill>
                  <a:prstClr val="white"/>
                </a:solidFill>
              </a:rPr>
              <a:t>GenerationRx.org</a:t>
            </a:r>
            <a:r>
              <a:rPr lang="en-US" dirty="0" smtClean="0">
                <a:solidFill>
                  <a:prstClr val="white"/>
                </a:solidFill>
              </a:rPr>
              <a:t>  27</a:t>
            </a:r>
            <a:endParaRPr lang="en-US" dirty="0">
              <a:solidFill>
                <a:prstClr val="white"/>
              </a:solidFill>
            </a:endParaRPr>
          </a:p>
        </p:txBody>
      </p:sp>
      <p:sp>
        <p:nvSpPr>
          <p:cNvPr id="7" name="Content Placeholder 6"/>
          <p:cNvSpPr txBox="1">
            <a:spLocks/>
          </p:cNvSpPr>
          <p:nvPr/>
        </p:nvSpPr>
        <p:spPr>
          <a:xfrm>
            <a:off x="533400" y="2819400"/>
            <a:ext cx="8305800" cy="3429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sz="2400" dirty="0" smtClean="0">
                <a:solidFill>
                  <a:srgbClr val="7F7F7F"/>
                </a:solidFill>
                <a:latin typeface="Arial"/>
                <a:cs typeface="Arial"/>
              </a:rPr>
              <a:t>If you have a legitimate prescription, how should you   respond if your condition isn’t improving? How should you store or dispose of the medication?</a:t>
            </a:r>
            <a:endParaRPr lang="en-US" sz="2400" dirty="0">
              <a:solidFill>
                <a:srgbClr val="7F7F7F"/>
              </a:solidFill>
              <a:latin typeface="Arial"/>
              <a:cs typeface="Arial"/>
            </a:endParaRPr>
          </a:p>
          <a:p>
            <a:pPr marL="514350" indent="-514350">
              <a:buFont typeface="+mj-lt"/>
              <a:buAutoNum type="arabicPeriod"/>
            </a:pPr>
            <a:endParaRPr lang="en-US" sz="2400" dirty="0">
              <a:solidFill>
                <a:schemeClr val="tx1">
                  <a:lumMod val="65000"/>
                  <a:lumOff val="35000"/>
                </a:schemeClr>
              </a:solidFill>
            </a:endParaRPr>
          </a:p>
        </p:txBody>
      </p:sp>
      <p:sp>
        <p:nvSpPr>
          <p:cNvPr id="14" name="Rectangle 4"/>
          <p:cNvSpPr/>
          <p:nvPr/>
        </p:nvSpPr>
        <p:spPr>
          <a:xfrm>
            <a:off x="350" y="685800"/>
            <a:ext cx="5771383" cy="1362808"/>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00427"/>
              <a:gd name="connsiteY0" fmla="*/ 0 h 1362808"/>
              <a:gd name="connsiteX1" fmla="*/ 5800427 w 5800427"/>
              <a:gd name="connsiteY1" fmla="*/ 119944 h 1362808"/>
              <a:gd name="connsiteX2" fmla="*/ 5565531 w 5800427"/>
              <a:gd name="connsiteY2" fmla="*/ 1134209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59886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469575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42953 w 5800427"/>
              <a:gd name="connsiteY2" fmla="*/ 1151143 h 1362808"/>
              <a:gd name="connsiteX3" fmla="*/ 0 w 5800427"/>
              <a:gd name="connsiteY3" fmla="*/ 1362808 h 1362808"/>
              <a:gd name="connsiteX4" fmla="*/ 8793 w 5800427"/>
              <a:gd name="connsiteY4" fmla="*/ 0 h 1362808"/>
              <a:gd name="connsiteX0" fmla="*/ 8793 w 5732694"/>
              <a:gd name="connsiteY0" fmla="*/ 0 h 1362808"/>
              <a:gd name="connsiteX1" fmla="*/ 5732694 w 5732694"/>
              <a:gd name="connsiteY1" fmla="*/ 125588 h 1362808"/>
              <a:gd name="connsiteX2" fmla="*/ 5542953 w 5732694"/>
              <a:gd name="connsiteY2" fmla="*/ 1151143 h 1362808"/>
              <a:gd name="connsiteX3" fmla="*/ 0 w 5732694"/>
              <a:gd name="connsiteY3" fmla="*/ 1362808 h 1362808"/>
              <a:gd name="connsiteX4" fmla="*/ 8793 w 5732694"/>
              <a:gd name="connsiteY4" fmla="*/ 0 h 1362808"/>
              <a:gd name="connsiteX0" fmla="*/ 8793 w 5783494"/>
              <a:gd name="connsiteY0" fmla="*/ 0 h 1362808"/>
              <a:gd name="connsiteX1" fmla="*/ 5783494 w 5783494"/>
              <a:gd name="connsiteY1" fmla="*/ 131232 h 1362808"/>
              <a:gd name="connsiteX2" fmla="*/ 5542953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452119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524787 w 5783494"/>
              <a:gd name="connsiteY2" fmla="*/ 1151143 h 1362808"/>
              <a:gd name="connsiteX3" fmla="*/ 0 w 5783494"/>
              <a:gd name="connsiteY3" fmla="*/ 1362808 h 1362808"/>
              <a:gd name="connsiteX4" fmla="*/ 8793 w 5783494"/>
              <a:gd name="connsiteY4" fmla="*/ 0 h 1362808"/>
              <a:gd name="connsiteX0" fmla="*/ 8793 w 5710827"/>
              <a:gd name="connsiteY0" fmla="*/ 0 h 1362808"/>
              <a:gd name="connsiteX1" fmla="*/ 5710827 w 5710827"/>
              <a:gd name="connsiteY1" fmla="*/ 131232 h 1362808"/>
              <a:gd name="connsiteX2" fmla="*/ 5524787 w 5710827"/>
              <a:gd name="connsiteY2" fmla="*/ 1151143 h 1362808"/>
              <a:gd name="connsiteX3" fmla="*/ 0 w 5710827"/>
              <a:gd name="connsiteY3" fmla="*/ 1362808 h 1362808"/>
              <a:gd name="connsiteX4" fmla="*/ 8793 w 5710827"/>
              <a:gd name="connsiteY4" fmla="*/ 0 h 1362808"/>
              <a:gd name="connsiteX0" fmla="*/ 8793 w 5771383"/>
              <a:gd name="connsiteY0" fmla="*/ 0 h 1362808"/>
              <a:gd name="connsiteX1" fmla="*/ 5771383 w 5771383"/>
              <a:gd name="connsiteY1" fmla="*/ 137288 h 1362808"/>
              <a:gd name="connsiteX2" fmla="*/ 5524787 w 5771383"/>
              <a:gd name="connsiteY2" fmla="*/ 1151143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419279 w 5771383"/>
              <a:gd name="connsiteY2" fmla="*/ 1155051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532602 w 5771383"/>
              <a:gd name="connsiteY2" fmla="*/ 1151144 h 1362808"/>
              <a:gd name="connsiteX3" fmla="*/ 0 w 5771383"/>
              <a:gd name="connsiteY3" fmla="*/ 1362808 h 1362808"/>
              <a:gd name="connsiteX4" fmla="*/ 8793 w 5771383"/>
              <a:gd name="connsiteY4" fmla="*/ 0 h 136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1383" h="1362808">
                <a:moveTo>
                  <a:pt x="8793" y="0"/>
                </a:moveTo>
                <a:lnTo>
                  <a:pt x="5771383" y="137288"/>
                </a:lnTo>
                <a:lnTo>
                  <a:pt x="5532602" y="1151144"/>
                </a:lnTo>
                <a:lnTo>
                  <a:pt x="0" y="1362808"/>
                </a:lnTo>
                <a:lnTo>
                  <a:pt x="8793"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p:cNvSpPr txBox="1">
            <a:spLocks/>
          </p:cNvSpPr>
          <p:nvPr/>
        </p:nvSpPr>
        <p:spPr>
          <a:xfrm>
            <a:off x="381000" y="1069926"/>
            <a:ext cx="4988209" cy="83507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00B0F0"/>
                </a:solidFill>
                <a:latin typeface="Arial"/>
                <a:cs typeface="Arial"/>
              </a:rPr>
              <a:t>Module 3: </a:t>
            </a:r>
            <a:r>
              <a:rPr lang="en-US" b="1" dirty="0" smtClean="0">
                <a:solidFill>
                  <a:srgbClr val="92D050"/>
                </a:solidFill>
                <a:latin typeface="Arial"/>
                <a:cs typeface="Arial"/>
              </a:rPr>
              <a:t/>
            </a:r>
            <a:br>
              <a:rPr lang="en-US" b="1" dirty="0" smtClean="0">
                <a:solidFill>
                  <a:srgbClr val="92D050"/>
                </a:solidFill>
                <a:latin typeface="Arial"/>
                <a:cs typeface="Arial"/>
              </a:rPr>
            </a:br>
            <a:r>
              <a:rPr lang="en-US" b="1" dirty="0" smtClean="0">
                <a:solidFill>
                  <a:srgbClr val="92D050"/>
                </a:solidFill>
                <a:latin typeface="Arial"/>
                <a:cs typeface="Arial"/>
              </a:rPr>
              <a:t/>
            </a:r>
            <a:br>
              <a:rPr lang="en-US" b="1" dirty="0" smtClean="0">
                <a:solidFill>
                  <a:srgbClr val="92D050"/>
                </a:solidFill>
                <a:latin typeface="Arial"/>
                <a:cs typeface="Arial"/>
              </a:rPr>
            </a:br>
            <a:endParaRPr lang="en-US" b="1" dirty="0">
              <a:solidFill>
                <a:srgbClr val="92D050"/>
              </a:solidFill>
              <a:latin typeface="Arial"/>
              <a:cs typeface="Arial"/>
            </a:endParaRPr>
          </a:p>
        </p:txBody>
      </p:sp>
      <p:sp>
        <p:nvSpPr>
          <p:cNvPr id="19" name="Rectangle 4"/>
          <p:cNvSpPr/>
          <p:nvPr/>
        </p:nvSpPr>
        <p:spPr>
          <a:xfrm>
            <a:off x="8802281" y="869585"/>
            <a:ext cx="343982" cy="739830"/>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8801101"/>
              <a:gd name="connsiteY0" fmla="*/ 0 h 1362808"/>
              <a:gd name="connsiteX1" fmla="*/ 8801101 w 8801101"/>
              <a:gd name="connsiteY1" fmla="*/ 158262 h 1362808"/>
              <a:gd name="connsiteX2" fmla="*/ 5565531 w 8801101"/>
              <a:gd name="connsiteY2" fmla="*/ 1134209 h 1362808"/>
              <a:gd name="connsiteX3" fmla="*/ 0 w 8801101"/>
              <a:gd name="connsiteY3" fmla="*/ 1362808 h 1362808"/>
              <a:gd name="connsiteX4" fmla="*/ 8793 w 8801101"/>
              <a:gd name="connsiteY4" fmla="*/ 0 h 1362808"/>
              <a:gd name="connsiteX0" fmla="*/ 8793 w 8801101"/>
              <a:gd name="connsiteY0" fmla="*/ 0 h 1362808"/>
              <a:gd name="connsiteX1" fmla="*/ 8801101 w 8801101"/>
              <a:gd name="connsiteY1" fmla="*/ 158262 h 1362808"/>
              <a:gd name="connsiteX2" fmla="*/ 8801100 w 8801101"/>
              <a:gd name="connsiteY2" fmla="*/ 1002324 h 1362808"/>
              <a:gd name="connsiteX3" fmla="*/ 0 w 8801101"/>
              <a:gd name="connsiteY3" fmla="*/ 1362808 h 1362808"/>
              <a:gd name="connsiteX4" fmla="*/ 8793 w 8801101"/>
              <a:gd name="connsiteY4" fmla="*/ 0 h 1362808"/>
              <a:gd name="connsiteX0" fmla="*/ 7069016 w 8801101"/>
              <a:gd name="connsiteY0" fmla="*/ 0 h 1230924"/>
              <a:gd name="connsiteX1" fmla="*/ 8801101 w 8801101"/>
              <a:gd name="connsiteY1" fmla="*/ 26378 h 1230924"/>
              <a:gd name="connsiteX2" fmla="*/ 8801100 w 8801101"/>
              <a:gd name="connsiteY2" fmla="*/ 870440 h 1230924"/>
              <a:gd name="connsiteX3" fmla="*/ 0 w 8801101"/>
              <a:gd name="connsiteY3" fmla="*/ 1230924 h 1230924"/>
              <a:gd name="connsiteX4" fmla="*/ 7069016 w 8801101"/>
              <a:gd name="connsiteY4" fmla="*/ 0 h 1230924"/>
              <a:gd name="connsiteX0" fmla="*/ 167055 w 1899140"/>
              <a:gd name="connsiteY0" fmla="*/ 0 h 958362"/>
              <a:gd name="connsiteX1" fmla="*/ 1899140 w 1899140"/>
              <a:gd name="connsiteY1" fmla="*/ 26378 h 958362"/>
              <a:gd name="connsiteX2" fmla="*/ 1899139 w 1899140"/>
              <a:gd name="connsiteY2" fmla="*/ 870440 h 958362"/>
              <a:gd name="connsiteX3" fmla="*/ 0 w 1899140"/>
              <a:gd name="connsiteY3" fmla="*/ 958362 h 958362"/>
              <a:gd name="connsiteX4" fmla="*/ 167055 w 1899140"/>
              <a:gd name="connsiteY4" fmla="*/ 0 h 958362"/>
              <a:gd name="connsiteX0" fmla="*/ 1626578 w 1899140"/>
              <a:gd name="connsiteY0" fmla="*/ 0 h 931986"/>
              <a:gd name="connsiteX1" fmla="*/ 1899140 w 1899140"/>
              <a:gd name="connsiteY1" fmla="*/ 2 h 931986"/>
              <a:gd name="connsiteX2" fmla="*/ 1899139 w 1899140"/>
              <a:gd name="connsiteY2" fmla="*/ 844064 h 931986"/>
              <a:gd name="connsiteX3" fmla="*/ 0 w 1899140"/>
              <a:gd name="connsiteY3" fmla="*/ 931986 h 931986"/>
              <a:gd name="connsiteX4" fmla="*/ 1626578 w 1899140"/>
              <a:gd name="connsiteY4" fmla="*/ 0 h 931986"/>
              <a:gd name="connsiteX0" fmla="*/ 272563 w 545125"/>
              <a:gd name="connsiteY0" fmla="*/ 0 h 870440"/>
              <a:gd name="connsiteX1" fmla="*/ 545125 w 545125"/>
              <a:gd name="connsiteY1" fmla="*/ 2 h 870440"/>
              <a:gd name="connsiteX2" fmla="*/ 545124 w 545125"/>
              <a:gd name="connsiteY2" fmla="*/ 844064 h 870440"/>
              <a:gd name="connsiteX3" fmla="*/ 0 w 545125"/>
              <a:gd name="connsiteY3" fmla="*/ 870440 h 870440"/>
              <a:gd name="connsiteX4" fmla="*/ 272563 w 545125"/>
              <a:gd name="connsiteY4" fmla="*/ 0 h 870440"/>
              <a:gd name="connsiteX0" fmla="*/ 202224 w 474786"/>
              <a:gd name="connsiteY0" fmla="*/ 0 h 844064"/>
              <a:gd name="connsiteX1" fmla="*/ 474786 w 474786"/>
              <a:gd name="connsiteY1" fmla="*/ 2 h 844064"/>
              <a:gd name="connsiteX2" fmla="*/ 474785 w 474786"/>
              <a:gd name="connsiteY2" fmla="*/ 844064 h 844064"/>
              <a:gd name="connsiteX3" fmla="*/ 0 w 474786"/>
              <a:gd name="connsiteY3" fmla="*/ 729763 h 844064"/>
              <a:gd name="connsiteX4" fmla="*/ 202224 w 474786"/>
              <a:gd name="connsiteY4" fmla="*/ 0 h 844064"/>
              <a:gd name="connsiteX0" fmla="*/ 395655 w 668217"/>
              <a:gd name="connsiteY0" fmla="*/ 0 h 844064"/>
              <a:gd name="connsiteX1" fmla="*/ 668217 w 668217"/>
              <a:gd name="connsiteY1" fmla="*/ 2 h 844064"/>
              <a:gd name="connsiteX2" fmla="*/ 668216 w 668217"/>
              <a:gd name="connsiteY2" fmla="*/ 844064 h 844064"/>
              <a:gd name="connsiteX3" fmla="*/ 0 w 668217"/>
              <a:gd name="connsiteY3" fmla="*/ 553917 h 844064"/>
              <a:gd name="connsiteX4" fmla="*/ 395655 w 668217"/>
              <a:gd name="connsiteY4" fmla="*/ 0 h 844064"/>
              <a:gd name="connsiteX0" fmla="*/ 395655 w 668217"/>
              <a:gd name="connsiteY0" fmla="*/ 0 h 703387"/>
              <a:gd name="connsiteX1" fmla="*/ 668217 w 668217"/>
              <a:gd name="connsiteY1" fmla="*/ 2 h 703387"/>
              <a:gd name="connsiteX2" fmla="*/ 659424 w 668217"/>
              <a:gd name="connsiteY2" fmla="*/ 703387 h 703387"/>
              <a:gd name="connsiteX3" fmla="*/ 0 w 668217"/>
              <a:gd name="connsiteY3" fmla="*/ 553917 h 703387"/>
              <a:gd name="connsiteX4" fmla="*/ 395655 w 668217"/>
              <a:gd name="connsiteY4" fmla="*/ 0 h 703387"/>
              <a:gd name="connsiteX0" fmla="*/ 395655 w 668217"/>
              <a:gd name="connsiteY0" fmla="*/ 0 h 826479"/>
              <a:gd name="connsiteX1" fmla="*/ 668217 w 668217"/>
              <a:gd name="connsiteY1" fmla="*/ 2 h 826479"/>
              <a:gd name="connsiteX2" fmla="*/ 659424 w 668217"/>
              <a:gd name="connsiteY2" fmla="*/ 826479 h 826479"/>
              <a:gd name="connsiteX3" fmla="*/ 0 w 668217"/>
              <a:gd name="connsiteY3" fmla="*/ 553917 h 826479"/>
              <a:gd name="connsiteX4" fmla="*/ 395655 w 668217"/>
              <a:gd name="connsiteY4" fmla="*/ 0 h 826479"/>
              <a:gd name="connsiteX0" fmla="*/ 184640 w 457202"/>
              <a:gd name="connsiteY0" fmla="*/ 0 h 844063"/>
              <a:gd name="connsiteX1" fmla="*/ 457202 w 457202"/>
              <a:gd name="connsiteY1" fmla="*/ 2 h 844063"/>
              <a:gd name="connsiteX2" fmla="*/ 448409 w 457202"/>
              <a:gd name="connsiteY2" fmla="*/ 826479 h 844063"/>
              <a:gd name="connsiteX3" fmla="*/ 0 w 457202"/>
              <a:gd name="connsiteY3" fmla="*/ 844063 h 844063"/>
              <a:gd name="connsiteX4" fmla="*/ 184640 w 457202"/>
              <a:gd name="connsiteY4" fmla="*/ 0 h 844063"/>
              <a:gd name="connsiteX0" fmla="*/ 272563 w 457202"/>
              <a:gd name="connsiteY0" fmla="*/ 193429 h 844061"/>
              <a:gd name="connsiteX1" fmla="*/ 457202 w 457202"/>
              <a:gd name="connsiteY1" fmla="*/ 0 h 844061"/>
              <a:gd name="connsiteX2" fmla="*/ 448409 w 457202"/>
              <a:gd name="connsiteY2" fmla="*/ 826477 h 844061"/>
              <a:gd name="connsiteX3" fmla="*/ 0 w 457202"/>
              <a:gd name="connsiteY3" fmla="*/ 844061 h 844061"/>
              <a:gd name="connsiteX4" fmla="*/ 272563 w 457202"/>
              <a:gd name="connsiteY4" fmla="*/ 193429 h 844061"/>
              <a:gd name="connsiteX0" fmla="*/ 281356 w 457202"/>
              <a:gd name="connsiteY0" fmla="*/ 26375 h 844061"/>
              <a:gd name="connsiteX1" fmla="*/ 457202 w 457202"/>
              <a:gd name="connsiteY1" fmla="*/ 0 h 844061"/>
              <a:gd name="connsiteX2" fmla="*/ 448409 w 457202"/>
              <a:gd name="connsiteY2" fmla="*/ 826477 h 844061"/>
              <a:gd name="connsiteX3" fmla="*/ 0 w 457202"/>
              <a:gd name="connsiteY3" fmla="*/ 844061 h 844061"/>
              <a:gd name="connsiteX4" fmla="*/ 281356 w 457202"/>
              <a:gd name="connsiteY4" fmla="*/ 26375 h 844061"/>
              <a:gd name="connsiteX0" fmla="*/ 158264 w 334110"/>
              <a:gd name="connsiteY0" fmla="*/ 26375 h 844061"/>
              <a:gd name="connsiteX1" fmla="*/ 334110 w 334110"/>
              <a:gd name="connsiteY1" fmla="*/ 0 h 844061"/>
              <a:gd name="connsiteX2" fmla="*/ 325317 w 334110"/>
              <a:gd name="connsiteY2" fmla="*/ 826477 h 844061"/>
              <a:gd name="connsiteX3" fmla="*/ 0 w 334110"/>
              <a:gd name="connsiteY3" fmla="*/ 844061 h 844061"/>
              <a:gd name="connsiteX4" fmla="*/ 158264 w 334110"/>
              <a:gd name="connsiteY4" fmla="*/ 26375 h 844061"/>
              <a:gd name="connsiteX0" fmla="*/ 170790 w 346636"/>
              <a:gd name="connsiteY0" fmla="*/ 26375 h 831534"/>
              <a:gd name="connsiteX1" fmla="*/ 346636 w 346636"/>
              <a:gd name="connsiteY1" fmla="*/ 0 h 831534"/>
              <a:gd name="connsiteX2" fmla="*/ 337843 w 346636"/>
              <a:gd name="connsiteY2" fmla="*/ 826477 h 831534"/>
              <a:gd name="connsiteX3" fmla="*/ 0 w 346636"/>
              <a:gd name="connsiteY3" fmla="*/ 831534 h 831534"/>
              <a:gd name="connsiteX4" fmla="*/ 170790 w 346636"/>
              <a:gd name="connsiteY4" fmla="*/ 26375 h 831534"/>
              <a:gd name="connsiteX0" fmla="*/ 152001 w 346636"/>
              <a:gd name="connsiteY0" fmla="*/ 0 h 836474"/>
              <a:gd name="connsiteX1" fmla="*/ 346636 w 346636"/>
              <a:gd name="connsiteY1" fmla="*/ 4940 h 836474"/>
              <a:gd name="connsiteX2" fmla="*/ 337843 w 346636"/>
              <a:gd name="connsiteY2" fmla="*/ 831417 h 836474"/>
              <a:gd name="connsiteX3" fmla="*/ 0 w 346636"/>
              <a:gd name="connsiteY3" fmla="*/ 836474 h 836474"/>
              <a:gd name="connsiteX4" fmla="*/ 152001 w 346636"/>
              <a:gd name="connsiteY4" fmla="*/ 0 h 836474"/>
              <a:gd name="connsiteX0" fmla="*/ 145738 w 346636"/>
              <a:gd name="connsiteY0" fmla="*/ 176687 h 831534"/>
              <a:gd name="connsiteX1" fmla="*/ 346636 w 346636"/>
              <a:gd name="connsiteY1" fmla="*/ 0 h 831534"/>
              <a:gd name="connsiteX2" fmla="*/ 337843 w 346636"/>
              <a:gd name="connsiteY2" fmla="*/ 826477 h 831534"/>
              <a:gd name="connsiteX3" fmla="*/ 0 w 346636"/>
              <a:gd name="connsiteY3" fmla="*/ 831534 h 831534"/>
              <a:gd name="connsiteX4" fmla="*/ 145738 w 346636"/>
              <a:gd name="connsiteY4" fmla="*/ 176687 h 831534"/>
              <a:gd name="connsiteX0" fmla="*/ 145738 w 337843"/>
              <a:gd name="connsiteY0" fmla="*/ 120320 h 775167"/>
              <a:gd name="connsiteX1" fmla="*/ 334110 w 337843"/>
              <a:gd name="connsiteY1" fmla="*/ 0 h 775167"/>
              <a:gd name="connsiteX2" fmla="*/ 337843 w 337843"/>
              <a:gd name="connsiteY2" fmla="*/ 770110 h 775167"/>
              <a:gd name="connsiteX3" fmla="*/ 0 w 337843"/>
              <a:gd name="connsiteY3" fmla="*/ 775167 h 775167"/>
              <a:gd name="connsiteX4" fmla="*/ 145738 w 337843"/>
              <a:gd name="connsiteY4" fmla="*/ 120320 h 775167"/>
              <a:gd name="connsiteX0" fmla="*/ 145738 w 337843"/>
              <a:gd name="connsiteY0" fmla="*/ 164161 h 819008"/>
              <a:gd name="connsiteX1" fmla="*/ 334110 w 337843"/>
              <a:gd name="connsiteY1" fmla="*/ 0 h 819008"/>
              <a:gd name="connsiteX2" fmla="*/ 337843 w 337843"/>
              <a:gd name="connsiteY2" fmla="*/ 813951 h 819008"/>
              <a:gd name="connsiteX3" fmla="*/ 0 w 337843"/>
              <a:gd name="connsiteY3" fmla="*/ 819008 h 819008"/>
              <a:gd name="connsiteX4" fmla="*/ 145738 w 337843"/>
              <a:gd name="connsiteY4" fmla="*/ 164161 h 819008"/>
              <a:gd name="connsiteX0" fmla="*/ 189579 w 337843"/>
              <a:gd name="connsiteY0" fmla="*/ 0 h 823948"/>
              <a:gd name="connsiteX1" fmla="*/ 334110 w 337843"/>
              <a:gd name="connsiteY1" fmla="*/ 4940 h 823948"/>
              <a:gd name="connsiteX2" fmla="*/ 337843 w 337843"/>
              <a:gd name="connsiteY2" fmla="*/ 818891 h 823948"/>
              <a:gd name="connsiteX3" fmla="*/ 0 w 337843"/>
              <a:gd name="connsiteY3" fmla="*/ 823948 h 823948"/>
              <a:gd name="connsiteX4" fmla="*/ 189579 w 337843"/>
              <a:gd name="connsiteY4" fmla="*/ 0 h 823948"/>
              <a:gd name="connsiteX0" fmla="*/ 145738 w 294002"/>
              <a:gd name="connsiteY0" fmla="*/ 0 h 818891"/>
              <a:gd name="connsiteX1" fmla="*/ 290269 w 294002"/>
              <a:gd name="connsiteY1" fmla="*/ 4940 h 818891"/>
              <a:gd name="connsiteX2" fmla="*/ 294002 w 294002"/>
              <a:gd name="connsiteY2" fmla="*/ 818891 h 818891"/>
              <a:gd name="connsiteX3" fmla="*/ 0 w 294002"/>
              <a:gd name="connsiteY3" fmla="*/ 698688 h 818891"/>
              <a:gd name="connsiteX4" fmla="*/ 145738 w 294002"/>
              <a:gd name="connsiteY4" fmla="*/ 0 h 818891"/>
              <a:gd name="connsiteX0" fmla="*/ 164527 w 312791"/>
              <a:gd name="connsiteY0" fmla="*/ 0 h 836474"/>
              <a:gd name="connsiteX1" fmla="*/ 309058 w 312791"/>
              <a:gd name="connsiteY1" fmla="*/ 4940 h 836474"/>
              <a:gd name="connsiteX2" fmla="*/ 312791 w 312791"/>
              <a:gd name="connsiteY2" fmla="*/ 818891 h 836474"/>
              <a:gd name="connsiteX3" fmla="*/ 0 w 312791"/>
              <a:gd name="connsiteY3" fmla="*/ 836474 h 836474"/>
              <a:gd name="connsiteX4" fmla="*/ 164527 w 312791"/>
              <a:gd name="connsiteY4" fmla="*/ 0 h 836474"/>
              <a:gd name="connsiteX0" fmla="*/ 195842 w 344106"/>
              <a:gd name="connsiteY0" fmla="*/ 0 h 830210"/>
              <a:gd name="connsiteX1" fmla="*/ 340373 w 344106"/>
              <a:gd name="connsiteY1" fmla="*/ 4940 h 830210"/>
              <a:gd name="connsiteX2" fmla="*/ 344106 w 344106"/>
              <a:gd name="connsiteY2" fmla="*/ 818891 h 830210"/>
              <a:gd name="connsiteX3" fmla="*/ 0 w 344106"/>
              <a:gd name="connsiteY3" fmla="*/ 830210 h 830210"/>
              <a:gd name="connsiteX4" fmla="*/ 195842 w 344106"/>
              <a:gd name="connsiteY4" fmla="*/ 0 h 830210"/>
              <a:gd name="connsiteX0" fmla="*/ 178909 w 327173"/>
              <a:gd name="connsiteY0" fmla="*/ 0 h 818921"/>
              <a:gd name="connsiteX1" fmla="*/ 323440 w 327173"/>
              <a:gd name="connsiteY1" fmla="*/ 4940 h 818921"/>
              <a:gd name="connsiteX2" fmla="*/ 327173 w 327173"/>
              <a:gd name="connsiteY2" fmla="*/ 818891 h 818921"/>
              <a:gd name="connsiteX3" fmla="*/ 0 w 327173"/>
              <a:gd name="connsiteY3" fmla="*/ 818921 h 818921"/>
              <a:gd name="connsiteX4" fmla="*/ 178909 w 327173"/>
              <a:gd name="connsiteY4" fmla="*/ 0 h 818921"/>
              <a:gd name="connsiteX0" fmla="*/ 156607 w 327173"/>
              <a:gd name="connsiteY0" fmla="*/ 635 h 813981"/>
              <a:gd name="connsiteX1" fmla="*/ 323440 w 327173"/>
              <a:gd name="connsiteY1" fmla="*/ 0 h 813981"/>
              <a:gd name="connsiteX2" fmla="*/ 327173 w 327173"/>
              <a:gd name="connsiteY2" fmla="*/ 813951 h 813981"/>
              <a:gd name="connsiteX3" fmla="*/ 0 w 327173"/>
              <a:gd name="connsiteY3" fmla="*/ 813981 h 813981"/>
              <a:gd name="connsiteX4" fmla="*/ 156607 w 327173"/>
              <a:gd name="connsiteY4" fmla="*/ 635 h 813981"/>
              <a:gd name="connsiteX0" fmla="*/ 167758 w 338324"/>
              <a:gd name="connsiteY0" fmla="*/ 635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635 h 825132"/>
              <a:gd name="connsiteX0" fmla="*/ 167758 w 338324"/>
              <a:gd name="connsiteY0" fmla="*/ 11924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11924 h 825132"/>
              <a:gd name="connsiteX0" fmla="*/ 167758 w 340235"/>
              <a:gd name="connsiteY0" fmla="*/ 0 h 813208"/>
              <a:gd name="connsiteX1" fmla="*/ 340235 w 340235"/>
              <a:gd name="connsiteY1" fmla="*/ 21943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0 h 813208"/>
              <a:gd name="connsiteX1" fmla="*/ 340235 w 340235"/>
              <a:gd name="connsiteY1" fmla="*/ 5010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11924 h 808198"/>
              <a:gd name="connsiteX1" fmla="*/ 340235 w 340235"/>
              <a:gd name="connsiteY1" fmla="*/ 0 h 808198"/>
              <a:gd name="connsiteX2" fmla="*/ 338324 w 340235"/>
              <a:gd name="connsiteY2" fmla="*/ 797017 h 808198"/>
              <a:gd name="connsiteX3" fmla="*/ 0 w 340235"/>
              <a:gd name="connsiteY3" fmla="*/ 808198 h 808198"/>
              <a:gd name="connsiteX4" fmla="*/ 167758 w 340235"/>
              <a:gd name="connsiteY4" fmla="*/ 11924 h 808198"/>
              <a:gd name="connsiteX0" fmla="*/ 156469 w 340235"/>
              <a:gd name="connsiteY0" fmla="*/ 17568 h 808198"/>
              <a:gd name="connsiteX1" fmla="*/ 340235 w 340235"/>
              <a:gd name="connsiteY1" fmla="*/ 0 h 808198"/>
              <a:gd name="connsiteX2" fmla="*/ 338324 w 340235"/>
              <a:gd name="connsiteY2" fmla="*/ 797017 h 808198"/>
              <a:gd name="connsiteX3" fmla="*/ 0 w 340235"/>
              <a:gd name="connsiteY3" fmla="*/ 808198 h 808198"/>
              <a:gd name="connsiteX4" fmla="*/ 156469 w 340235"/>
              <a:gd name="connsiteY4" fmla="*/ 17568 h 808198"/>
              <a:gd name="connsiteX0" fmla="*/ 156469 w 345880"/>
              <a:gd name="connsiteY0" fmla="*/ 0 h 790630"/>
              <a:gd name="connsiteX1" fmla="*/ 345880 w 345880"/>
              <a:gd name="connsiteY1" fmla="*/ 10654 h 790630"/>
              <a:gd name="connsiteX2" fmla="*/ 338324 w 345880"/>
              <a:gd name="connsiteY2" fmla="*/ 779449 h 790630"/>
              <a:gd name="connsiteX3" fmla="*/ 0 w 345880"/>
              <a:gd name="connsiteY3" fmla="*/ 790630 h 790630"/>
              <a:gd name="connsiteX4" fmla="*/ 156469 w 345880"/>
              <a:gd name="connsiteY4" fmla="*/ 0 h 790630"/>
              <a:gd name="connsiteX0" fmla="*/ 156469 w 345880"/>
              <a:gd name="connsiteY0" fmla="*/ 11923 h 779976"/>
              <a:gd name="connsiteX1" fmla="*/ 345880 w 345880"/>
              <a:gd name="connsiteY1" fmla="*/ 0 h 779976"/>
              <a:gd name="connsiteX2" fmla="*/ 338324 w 345880"/>
              <a:gd name="connsiteY2" fmla="*/ 768795 h 779976"/>
              <a:gd name="connsiteX3" fmla="*/ 0 w 345880"/>
              <a:gd name="connsiteY3" fmla="*/ 779976 h 779976"/>
              <a:gd name="connsiteX4" fmla="*/ 156469 w 345880"/>
              <a:gd name="connsiteY4" fmla="*/ 11923 h 779976"/>
              <a:gd name="connsiteX0" fmla="*/ 156469 w 340235"/>
              <a:gd name="connsiteY0" fmla="*/ 0 h 768053"/>
              <a:gd name="connsiteX1" fmla="*/ 340235 w 340235"/>
              <a:gd name="connsiteY1" fmla="*/ 21944 h 768053"/>
              <a:gd name="connsiteX2" fmla="*/ 338324 w 340235"/>
              <a:gd name="connsiteY2" fmla="*/ 756872 h 768053"/>
              <a:gd name="connsiteX3" fmla="*/ 0 w 340235"/>
              <a:gd name="connsiteY3" fmla="*/ 768053 h 768053"/>
              <a:gd name="connsiteX4" fmla="*/ 156469 w 340235"/>
              <a:gd name="connsiteY4" fmla="*/ 0 h 768053"/>
              <a:gd name="connsiteX0" fmla="*/ 150825 w 340235"/>
              <a:gd name="connsiteY0" fmla="*/ 6279 h 746109"/>
              <a:gd name="connsiteX1" fmla="*/ 340235 w 340235"/>
              <a:gd name="connsiteY1" fmla="*/ 0 h 746109"/>
              <a:gd name="connsiteX2" fmla="*/ 338324 w 340235"/>
              <a:gd name="connsiteY2" fmla="*/ 734928 h 746109"/>
              <a:gd name="connsiteX3" fmla="*/ 0 w 340235"/>
              <a:gd name="connsiteY3" fmla="*/ 746109 h 746109"/>
              <a:gd name="connsiteX4" fmla="*/ 150825 w 340235"/>
              <a:gd name="connsiteY4" fmla="*/ 6279 h 746109"/>
              <a:gd name="connsiteX0" fmla="*/ 150825 w 340235"/>
              <a:gd name="connsiteY0" fmla="*/ 0 h 739830"/>
              <a:gd name="connsiteX1" fmla="*/ 340235 w 340235"/>
              <a:gd name="connsiteY1" fmla="*/ 10654 h 739830"/>
              <a:gd name="connsiteX2" fmla="*/ 338324 w 340235"/>
              <a:gd name="connsiteY2" fmla="*/ 728649 h 739830"/>
              <a:gd name="connsiteX3" fmla="*/ 0 w 340235"/>
              <a:gd name="connsiteY3" fmla="*/ 739830 h 739830"/>
              <a:gd name="connsiteX4" fmla="*/ 150825 w 340235"/>
              <a:gd name="connsiteY4" fmla="*/ 0 h 739830"/>
              <a:gd name="connsiteX0" fmla="*/ 154572 w 343982"/>
              <a:gd name="connsiteY0" fmla="*/ 0 h 739830"/>
              <a:gd name="connsiteX1" fmla="*/ 343982 w 343982"/>
              <a:gd name="connsiteY1" fmla="*/ 10654 h 739830"/>
              <a:gd name="connsiteX2" fmla="*/ 342071 w 343982"/>
              <a:gd name="connsiteY2" fmla="*/ 728649 h 739830"/>
              <a:gd name="connsiteX3" fmla="*/ 0 w 343982"/>
              <a:gd name="connsiteY3" fmla="*/ 739830 h 739830"/>
              <a:gd name="connsiteX4" fmla="*/ 154572 w 343982"/>
              <a:gd name="connsiteY4" fmla="*/ 0 h 73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82" h="739830">
                <a:moveTo>
                  <a:pt x="154572" y="0"/>
                </a:moveTo>
                <a:lnTo>
                  <a:pt x="343982" y="10654"/>
                </a:lnTo>
                <a:cubicBezTo>
                  <a:pt x="343982" y="292008"/>
                  <a:pt x="342071" y="447295"/>
                  <a:pt x="342071" y="728649"/>
                </a:cubicBezTo>
                <a:lnTo>
                  <a:pt x="0" y="739830"/>
                </a:lnTo>
                <a:lnTo>
                  <a:pt x="154572"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nvGrpSpPr>
          <p:cNvPr id="16" name="Group 15"/>
          <p:cNvGrpSpPr/>
          <p:nvPr/>
        </p:nvGrpSpPr>
        <p:grpSpPr>
          <a:xfrm>
            <a:off x="232936" y="6324600"/>
            <a:ext cx="7001728" cy="458755"/>
            <a:chOff x="232936" y="6324600"/>
            <a:chExt cx="7001728" cy="458755"/>
          </a:xfrm>
        </p:grpSpPr>
        <p:sp>
          <p:nvSpPr>
            <p:cNvPr id="18" name="TextBox 17"/>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19239099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4" cstate="print"/>
          <a:stretch>
            <a:fillRect/>
          </a:stretch>
        </p:blipFill>
        <p:spPr>
          <a:xfrm>
            <a:off x="0" y="1752600"/>
            <a:ext cx="9144000" cy="3810000"/>
          </a:xfrm>
          <a:prstGeom prst="rect">
            <a:avLst/>
          </a:prstGeom>
        </p:spPr>
      </p:pic>
      <p:sp>
        <p:nvSpPr>
          <p:cNvPr id="3" name="Title 2"/>
          <p:cNvSpPr>
            <a:spLocks noGrp="1"/>
          </p:cNvSpPr>
          <p:nvPr>
            <p:ph type="title" idx="4294967295"/>
          </p:nvPr>
        </p:nvSpPr>
        <p:spPr>
          <a:xfrm>
            <a:off x="381000" y="457200"/>
            <a:ext cx="8229600" cy="1143000"/>
          </a:xfrm>
          <a:prstGeom prst="rect">
            <a:avLst/>
          </a:prstGeom>
        </p:spPr>
        <p:txBody>
          <a:bodyPr>
            <a:noAutofit/>
          </a:bodyPr>
          <a:lstStyle/>
          <a:p>
            <a:pPr algn="l"/>
            <a:r>
              <a:rPr lang="en-US" dirty="0" smtClean="0">
                <a:solidFill>
                  <a:schemeClr val="accent1">
                    <a:lumMod val="75000"/>
                  </a:schemeClr>
                </a:solidFill>
                <a:latin typeface="Arial"/>
                <a:cs typeface="Arial"/>
              </a:rPr>
              <a:t>Avoid self-medicating—talk   with your healthcare provider</a:t>
            </a:r>
            <a:endParaRPr lang="en-US" dirty="0">
              <a:solidFill>
                <a:schemeClr val="accent1">
                  <a:lumMod val="75000"/>
                </a:schemeClr>
              </a:solidFill>
              <a:latin typeface="Arial"/>
              <a:cs typeface="Arial"/>
            </a:endParaRPr>
          </a:p>
        </p:txBody>
      </p:sp>
      <p:sp>
        <p:nvSpPr>
          <p:cNvPr id="15" name="TextBox 14"/>
          <p:cNvSpPr txBox="1"/>
          <p:nvPr/>
        </p:nvSpPr>
        <p:spPr>
          <a:xfrm>
            <a:off x="1201615" y="3345359"/>
            <a:ext cx="2303585" cy="769441"/>
          </a:xfrm>
          <a:prstGeom prst="rect">
            <a:avLst/>
          </a:prstGeom>
          <a:noFill/>
        </p:spPr>
        <p:txBody>
          <a:bodyPr wrap="square" rtlCol="0">
            <a:spAutoFit/>
          </a:bodyPr>
          <a:lstStyle/>
          <a:p>
            <a:r>
              <a:rPr lang="en-US" sz="2200" b="1" dirty="0" smtClean="0">
                <a:solidFill>
                  <a:srgbClr val="36647E"/>
                </a:solidFill>
                <a:latin typeface="Arial"/>
                <a:cs typeface="Arial"/>
              </a:rPr>
              <a:t>How much and how often</a:t>
            </a:r>
            <a:endParaRPr lang="en-US" sz="2200" b="1" dirty="0">
              <a:solidFill>
                <a:srgbClr val="36647E"/>
              </a:solidFill>
              <a:latin typeface="Arial"/>
              <a:cs typeface="Arial"/>
            </a:endParaRPr>
          </a:p>
        </p:txBody>
      </p:sp>
      <p:sp>
        <p:nvSpPr>
          <p:cNvPr id="18" name="Oval 17"/>
          <p:cNvSpPr/>
          <p:nvPr/>
        </p:nvSpPr>
        <p:spPr>
          <a:xfrm>
            <a:off x="685800" y="3411920"/>
            <a:ext cx="457200" cy="457200"/>
          </a:xfrm>
          <a:prstGeom prst="ellipse">
            <a:avLst/>
          </a:prstGeom>
          <a:noFill/>
          <a:ln w="28575" cap="flat" cmpd="sng" algn="ctr">
            <a:solidFill>
              <a:srgbClr val="FAAF5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761999" y="3421559"/>
            <a:ext cx="304800" cy="769441"/>
          </a:xfrm>
          <a:prstGeom prst="rect">
            <a:avLst/>
          </a:prstGeom>
          <a:noFill/>
        </p:spPr>
        <p:txBody>
          <a:bodyPr wrap="square" rtlCol="0">
            <a:spAutoFit/>
          </a:bodyPr>
          <a:lstStyle/>
          <a:p>
            <a:r>
              <a:rPr lang="en-US" sz="2200" b="1" dirty="0" smtClean="0">
                <a:solidFill>
                  <a:srgbClr val="36647E"/>
                </a:solidFill>
                <a:latin typeface="Arial"/>
                <a:cs typeface="Arial"/>
              </a:rPr>
              <a:t>1 </a:t>
            </a:r>
            <a:endParaRPr lang="en-US" sz="2200" b="1" dirty="0">
              <a:solidFill>
                <a:srgbClr val="36647E"/>
              </a:solidFill>
              <a:latin typeface="Arial"/>
              <a:cs typeface="Arial"/>
            </a:endParaRPr>
          </a:p>
        </p:txBody>
      </p:sp>
      <p:sp>
        <p:nvSpPr>
          <p:cNvPr id="22" name="TextBox 21"/>
          <p:cNvSpPr txBox="1"/>
          <p:nvPr/>
        </p:nvSpPr>
        <p:spPr>
          <a:xfrm>
            <a:off x="1902907" y="4499520"/>
            <a:ext cx="2133600" cy="430887"/>
          </a:xfrm>
          <a:prstGeom prst="rect">
            <a:avLst/>
          </a:prstGeom>
          <a:noFill/>
        </p:spPr>
        <p:txBody>
          <a:bodyPr wrap="square" rtlCol="0">
            <a:spAutoFit/>
          </a:bodyPr>
          <a:lstStyle/>
          <a:p>
            <a:r>
              <a:rPr lang="en-US" sz="2200" b="1" dirty="0" smtClean="0">
                <a:solidFill>
                  <a:srgbClr val="36647E"/>
                </a:solidFill>
                <a:latin typeface="Arial"/>
                <a:cs typeface="Arial"/>
              </a:rPr>
              <a:t>Warnings</a:t>
            </a:r>
            <a:endParaRPr lang="en-US" sz="2200" b="1" dirty="0">
              <a:solidFill>
                <a:srgbClr val="36647E"/>
              </a:solidFill>
              <a:latin typeface="Arial"/>
              <a:cs typeface="Arial"/>
            </a:endParaRPr>
          </a:p>
        </p:txBody>
      </p:sp>
      <p:sp>
        <p:nvSpPr>
          <p:cNvPr id="23" name="Oval 22"/>
          <p:cNvSpPr/>
          <p:nvPr/>
        </p:nvSpPr>
        <p:spPr>
          <a:xfrm>
            <a:off x="1371600" y="4486161"/>
            <a:ext cx="457200" cy="457200"/>
          </a:xfrm>
          <a:prstGeom prst="ellipse">
            <a:avLst/>
          </a:prstGeom>
          <a:noFill/>
          <a:ln w="28575" cap="flat" cmpd="sng" algn="ctr">
            <a:solidFill>
              <a:srgbClr val="FAAF5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a:xfrm>
            <a:off x="1447800" y="4488359"/>
            <a:ext cx="304800" cy="769441"/>
          </a:xfrm>
          <a:prstGeom prst="rect">
            <a:avLst/>
          </a:prstGeom>
          <a:noFill/>
        </p:spPr>
        <p:txBody>
          <a:bodyPr wrap="square" rtlCol="0">
            <a:spAutoFit/>
          </a:bodyPr>
          <a:lstStyle/>
          <a:p>
            <a:r>
              <a:rPr lang="en-US" sz="2200" b="1" dirty="0" smtClean="0">
                <a:solidFill>
                  <a:srgbClr val="36647E"/>
                </a:solidFill>
                <a:latin typeface="Arial"/>
                <a:cs typeface="Arial"/>
              </a:rPr>
              <a:t>2</a:t>
            </a:r>
            <a:endParaRPr lang="en-US" sz="2200" b="1" dirty="0">
              <a:solidFill>
                <a:srgbClr val="36647E"/>
              </a:solidFill>
              <a:latin typeface="Arial"/>
              <a:cs typeface="Arial"/>
            </a:endParaRPr>
          </a:p>
        </p:txBody>
      </p:sp>
      <p:sp>
        <p:nvSpPr>
          <p:cNvPr id="2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t>GenerationRx.org</a:t>
            </a:r>
            <a:r>
              <a:rPr lang="en-US" dirty="0" smtClean="0"/>
              <a:t>  28</a:t>
            </a:r>
            <a:endParaRPr lang="en-US"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2500" y="2354645"/>
            <a:ext cx="4038600" cy="3028950"/>
          </a:xfrm>
          <a:prstGeom prst="rect">
            <a:avLst/>
          </a:prstGeom>
        </p:spPr>
      </p:pic>
      <p:cxnSp>
        <p:nvCxnSpPr>
          <p:cNvPr id="20" name="Straight Arrow Connector 19"/>
          <p:cNvCxnSpPr/>
          <p:nvPr/>
        </p:nvCxnSpPr>
        <p:spPr>
          <a:xfrm>
            <a:off x="3348613" y="3730079"/>
            <a:ext cx="1524000" cy="533400"/>
          </a:xfrm>
          <a:prstGeom prst="straightConnector1">
            <a:avLst/>
          </a:prstGeom>
          <a:ln w="38100">
            <a:solidFill>
              <a:srgbClr val="595959"/>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505200" y="4688160"/>
            <a:ext cx="1447800" cy="152400"/>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32936" y="6324600"/>
            <a:ext cx="7001728" cy="458755"/>
            <a:chOff x="232936" y="6324600"/>
            <a:chExt cx="7001728" cy="458755"/>
          </a:xfrm>
        </p:grpSpPr>
        <p:sp>
          <p:nvSpPr>
            <p:cNvPr id="19" name="TextBox 18"/>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6000170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dirty="0" err="1" smtClean="0"/>
              <a:t>GenerationRx.org</a:t>
            </a:r>
            <a:r>
              <a:rPr lang="en-US" dirty="0" smtClean="0"/>
              <a:t>  </a:t>
            </a:r>
            <a:fld id="{A9D08C3E-74CE-4F95-B426-E90F7E2ED6EF}" type="slidenum">
              <a:rPr lang="en-US" smtClean="0"/>
              <a:pPr/>
              <a:t>32</a:t>
            </a:fld>
            <a:endParaRPr lang="en-US" dirty="0"/>
          </a:p>
        </p:txBody>
      </p:sp>
      <p:pic>
        <p:nvPicPr>
          <p:cNvPr id="3" name="Picture 2"/>
          <p:cNvPicPr>
            <a:picLocks noChangeAspect="1"/>
          </p:cNvPicPr>
          <p:nvPr/>
        </p:nvPicPr>
        <p:blipFill>
          <a:blip r:embed="rId4"/>
          <a:stretch>
            <a:fillRect/>
          </a:stretch>
        </p:blipFill>
        <p:spPr>
          <a:xfrm rot="16200000" flipH="1">
            <a:off x="2552700" y="-952500"/>
            <a:ext cx="4038599" cy="9144000"/>
          </a:xfrm>
          <a:prstGeom prst="rect">
            <a:avLst/>
          </a:prstGeom>
        </p:spPr>
      </p:pic>
      <p:pic>
        <p:nvPicPr>
          <p:cNvPr id="4" name="Picture 3"/>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 r="98933"/>
                    </a14:imgEffect>
                  </a14:imgLayer>
                </a14:imgProps>
              </a:ext>
              <a:ext uri="{28A0092B-C50C-407E-A947-70E740481C1C}">
                <a14:useLocalDpi xmlns:a14="http://schemas.microsoft.com/office/drawing/2010/main"/>
              </a:ext>
            </a:extLst>
          </a:blip>
          <a:stretch>
            <a:fillRect/>
          </a:stretch>
        </p:blipFill>
        <p:spPr>
          <a:xfrm>
            <a:off x="5029200" y="1371600"/>
            <a:ext cx="4267200" cy="4267200"/>
          </a:xfrm>
          <a:prstGeom prst="rect">
            <a:avLst/>
          </a:prstGeom>
        </p:spPr>
      </p:pic>
      <p:sp>
        <p:nvSpPr>
          <p:cNvPr id="5" name="Text Placeholder 3"/>
          <p:cNvSpPr txBox="1">
            <a:spLocks/>
          </p:cNvSpPr>
          <p:nvPr/>
        </p:nvSpPr>
        <p:spPr>
          <a:xfrm>
            <a:off x="381000" y="1943100"/>
            <a:ext cx="4800600" cy="25527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4800" smtClean="0">
                <a:solidFill>
                  <a:srgbClr val="36647E"/>
                </a:solidFill>
                <a:latin typeface="Arial"/>
                <a:cs typeface="Arial"/>
              </a:rPr>
              <a:t>Store </a:t>
            </a:r>
          </a:p>
          <a:p>
            <a:pPr marL="0" indent="0">
              <a:spcBef>
                <a:spcPts val="0"/>
              </a:spcBef>
              <a:buFont typeface="Arial" panose="020B0604020202020204" pitchFamily="34" charset="0"/>
              <a:buNone/>
            </a:pPr>
            <a:r>
              <a:rPr lang="en-US" sz="4800" smtClean="0">
                <a:solidFill>
                  <a:srgbClr val="36647E"/>
                </a:solidFill>
                <a:latin typeface="Arial"/>
                <a:cs typeface="Arial"/>
              </a:rPr>
              <a:t>medication in lockable spaces</a:t>
            </a:r>
            <a:endParaRPr lang="en-US" sz="4800" dirty="0">
              <a:solidFill>
                <a:srgbClr val="36647E"/>
              </a:solidFill>
              <a:latin typeface="Arial"/>
              <a:cs typeface="Arial"/>
            </a:endParaRPr>
          </a:p>
        </p:txBody>
      </p:sp>
      <p:grpSp>
        <p:nvGrpSpPr>
          <p:cNvPr id="7" name="Group 6"/>
          <p:cNvGrpSpPr/>
          <p:nvPr/>
        </p:nvGrpSpPr>
        <p:grpSpPr>
          <a:xfrm>
            <a:off x="232936" y="6324600"/>
            <a:ext cx="7001728" cy="458755"/>
            <a:chOff x="232936" y="6324600"/>
            <a:chExt cx="7001728" cy="458755"/>
          </a:xfrm>
        </p:grpSpPr>
        <p:sp>
          <p:nvSpPr>
            <p:cNvPr id="8" name="TextBox 7"/>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2136229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64087" y="1626968"/>
            <a:ext cx="3822701" cy="3822701"/>
          </a:xfrm>
          <a:prstGeom prst="rect">
            <a:avLst/>
          </a:prstGeom>
        </p:spPr>
      </p:pic>
      <p:sp>
        <p:nvSpPr>
          <p:cNvPr id="3" name="Title 2"/>
          <p:cNvSpPr>
            <a:spLocks noGrp="1"/>
          </p:cNvSpPr>
          <p:nvPr>
            <p:ph type="title" idx="4294967295"/>
          </p:nvPr>
        </p:nvSpPr>
        <p:spPr>
          <a:xfrm>
            <a:off x="228600" y="381000"/>
            <a:ext cx="8763000" cy="1143000"/>
          </a:xfrm>
          <a:prstGeom prst="rect">
            <a:avLst/>
          </a:prstGeom>
        </p:spPr>
        <p:txBody>
          <a:bodyPr>
            <a:noAutofit/>
          </a:bodyPr>
          <a:lstStyle/>
          <a:p>
            <a:pPr algn="l"/>
            <a:r>
              <a:rPr lang="en-US" dirty="0" smtClean="0">
                <a:solidFill>
                  <a:schemeClr val="accent1">
                    <a:lumMod val="75000"/>
                  </a:schemeClr>
                </a:solidFill>
                <a:latin typeface="Arial"/>
                <a:cs typeface="Arial"/>
              </a:rPr>
              <a:t>The </a:t>
            </a:r>
            <a:r>
              <a:rPr lang="en-US" dirty="0" smtClean="0">
                <a:solidFill>
                  <a:srgbClr val="00B0F0"/>
                </a:solidFill>
                <a:latin typeface="Arial"/>
                <a:cs typeface="Arial"/>
              </a:rPr>
              <a:t>best option </a:t>
            </a:r>
            <a:r>
              <a:rPr lang="en-US" dirty="0" smtClean="0">
                <a:solidFill>
                  <a:schemeClr val="accent1">
                    <a:lumMod val="75000"/>
                  </a:schemeClr>
                </a:solidFill>
                <a:latin typeface="Arial"/>
                <a:cs typeface="Arial"/>
              </a:rPr>
              <a:t>for safe disposal?</a:t>
            </a:r>
            <a:endParaRPr lang="en-US" dirty="0">
              <a:solidFill>
                <a:schemeClr val="accent1">
                  <a:lumMod val="75000"/>
                </a:schemeClr>
              </a:solidFill>
              <a:latin typeface="Arial"/>
              <a:cs typeface="Arial"/>
            </a:endParaRPr>
          </a:p>
        </p:txBody>
      </p:sp>
      <p:sp>
        <p:nvSpPr>
          <p:cNvPr id="12" name="Title 2"/>
          <p:cNvSpPr txBox="1">
            <a:spLocks/>
          </p:cNvSpPr>
          <p:nvPr/>
        </p:nvSpPr>
        <p:spPr>
          <a:xfrm>
            <a:off x="304800" y="1752600"/>
            <a:ext cx="5067307" cy="30352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tx1">
                    <a:lumMod val="65000"/>
                    <a:lumOff val="35000"/>
                  </a:schemeClr>
                </a:solidFill>
                <a:latin typeface="Arial"/>
                <a:cs typeface="Arial"/>
              </a:rPr>
              <a:t>Place the medication in a drug drop box or take advantage of a drug take-back event</a:t>
            </a:r>
            <a:endParaRPr lang="en-US" sz="3600" dirty="0">
              <a:solidFill>
                <a:schemeClr val="tx1">
                  <a:lumMod val="65000"/>
                  <a:lumOff val="35000"/>
                </a:schemeClr>
              </a:solidFill>
              <a:latin typeface="Arial"/>
              <a:cs typeface="Arial"/>
            </a:endParaRPr>
          </a:p>
        </p:txBody>
      </p:sp>
      <p:sp>
        <p:nvSpPr>
          <p:cNvPr id="8"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t>GenerationRx.org</a:t>
            </a:r>
            <a:r>
              <a:rPr lang="en-US" dirty="0" smtClean="0"/>
              <a:t>  30</a:t>
            </a:r>
            <a:endParaRPr lang="en-US" dirty="0"/>
          </a:p>
        </p:txBody>
      </p:sp>
      <p:sp>
        <p:nvSpPr>
          <p:cNvPr id="10" name="TextBox 9"/>
          <p:cNvSpPr txBox="1"/>
          <p:nvPr/>
        </p:nvSpPr>
        <p:spPr>
          <a:xfrm>
            <a:off x="914400" y="5449669"/>
            <a:ext cx="6855338" cy="646331"/>
          </a:xfrm>
          <a:prstGeom prst="rect">
            <a:avLst/>
          </a:prstGeom>
          <a:noFill/>
        </p:spPr>
        <p:txBody>
          <a:bodyPr wrap="none" rtlCol="0">
            <a:spAutoFit/>
          </a:bodyPr>
          <a:lstStyle/>
          <a:p>
            <a:r>
              <a:rPr lang="en-US" sz="3600" b="1" dirty="0" smtClean="0">
                <a:solidFill>
                  <a:srgbClr val="92D050"/>
                </a:solidFill>
              </a:rPr>
              <a:t>Visit: </a:t>
            </a:r>
            <a:r>
              <a:rPr lang="en-US" sz="3600" b="1" dirty="0" err="1" smtClean="0">
                <a:solidFill>
                  <a:srgbClr val="92D050"/>
                </a:solidFill>
              </a:rPr>
              <a:t>safe.pharmacy</a:t>
            </a:r>
            <a:r>
              <a:rPr lang="en-US" sz="3600" b="1" dirty="0" smtClean="0">
                <a:solidFill>
                  <a:srgbClr val="92D050"/>
                </a:solidFill>
              </a:rPr>
              <a:t>/drug-disposal</a:t>
            </a:r>
            <a:endParaRPr lang="en-US" sz="3600" b="1" dirty="0">
              <a:solidFill>
                <a:srgbClr val="92D050"/>
              </a:solidFill>
            </a:endParaRPr>
          </a:p>
        </p:txBody>
      </p:sp>
      <p:grpSp>
        <p:nvGrpSpPr>
          <p:cNvPr id="9" name="Group 8"/>
          <p:cNvGrpSpPr/>
          <p:nvPr/>
        </p:nvGrpSpPr>
        <p:grpSpPr>
          <a:xfrm>
            <a:off x="232936" y="6324600"/>
            <a:ext cx="7001728" cy="458755"/>
            <a:chOff x="232936" y="6324600"/>
            <a:chExt cx="7001728" cy="458755"/>
          </a:xfrm>
        </p:grpSpPr>
        <p:sp>
          <p:nvSpPr>
            <p:cNvPr id="11" name="TextBox 10"/>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25919688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stretch>
            <a:fillRect/>
          </a:stretch>
        </p:blipFill>
        <p:spPr>
          <a:xfrm rot="5400000" flipV="1">
            <a:off x="3238500" y="-190501"/>
            <a:ext cx="2667000" cy="9144000"/>
          </a:xfrm>
          <a:prstGeom prst="rect">
            <a:avLst/>
          </a:prstGeom>
        </p:spPr>
      </p:pic>
      <p:sp>
        <p:nvSpPr>
          <p:cNvPr id="3" name="Title 2"/>
          <p:cNvSpPr>
            <a:spLocks noGrp="1"/>
          </p:cNvSpPr>
          <p:nvPr>
            <p:ph type="title" idx="4294967295"/>
          </p:nvPr>
        </p:nvSpPr>
        <p:spPr>
          <a:xfrm>
            <a:off x="685800" y="457200"/>
            <a:ext cx="8229600" cy="1143000"/>
          </a:xfrm>
          <a:prstGeom prst="rect">
            <a:avLst/>
          </a:prstGeom>
        </p:spPr>
        <p:txBody>
          <a:bodyPr>
            <a:noAutofit/>
          </a:bodyPr>
          <a:lstStyle/>
          <a:p>
            <a:r>
              <a:rPr lang="en-US" dirty="0" smtClean="0">
                <a:solidFill>
                  <a:schemeClr val="accent1">
                    <a:lumMod val="75000"/>
                  </a:schemeClr>
                </a:solidFill>
                <a:latin typeface="Arial"/>
                <a:cs typeface="Arial"/>
              </a:rPr>
              <a:t>If needed, safely dispose of medications at home:</a:t>
            </a:r>
            <a:endParaRPr lang="en-US" dirty="0">
              <a:solidFill>
                <a:schemeClr val="accent1">
                  <a:lumMod val="75000"/>
                </a:schemeClr>
              </a:solidFill>
              <a:latin typeface="Arial"/>
              <a:cs typeface="Arial"/>
            </a:endParaRPr>
          </a:p>
        </p:txBody>
      </p:sp>
      <p:pic>
        <p:nvPicPr>
          <p:cNvPr id="11" name="Picture 10"/>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7133" l="10000" r="90000">
                        <a14:foregroundMark x1="12867" y1="28600" x2="26400" y2="10000"/>
                        <a14:foregroundMark x1="23600" y1="27133" x2="23600" y2="27133"/>
                        <a14:foregroundMark x1="28600" y1="30000" x2="28600" y2="30000"/>
                        <a14:foregroundMark x1="37133" y1="30000" x2="37133" y2="30000"/>
                        <a14:foregroundMark x1="40733" y1="33600" x2="40733" y2="33600"/>
                        <a14:foregroundMark x1="15000" y1="31400" x2="38600" y2="46400"/>
                        <a14:foregroundMark x1="50733" y1="36400" x2="57867" y2="36400"/>
                        <a14:foregroundMark x1="64267" y1="33600" x2="69267" y2="40733"/>
                        <a14:foregroundMark x1="78600" y1="49267" x2="70000" y2="55000"/>
                        <a14:foregroundMark x1="60000" y1="50733" x2="54267" y2="60000"/>
                        <a14:foregroundMark x1="22133" y1="79267" x2="32133" y2="87867"/>
                        <a14:foregroundMark x1="33600" y1="86400" x2="80733" y2="86400"/>
                        <a14:foregroundMark x1="66400" y1="69267" x2="72133" y2="75000"/>
                        <a14:foregroundMark x1="57133" y1="71400" x2="80733" y2="85733"/>
                        <a14:foregroundMark x1="57867" y1="72867" x2="45733" y2="70733"/>
                        <a14:foregroundMark x1="45733" y1="70733" x2="40000" y2="77867"/>
                        <a14:foregroundMark x1="40000" y1="77867" x2="24267" y2="80733"/>
                      </a14:backgroundRemoval>
                    </a14:imgEffect>
                  </a14:imgLayer>
                </a14:imgProps>
              </a:ext>
              <a:ext uri="{28A0092B-C50C-407E-A947-70E740481C1C}">
                <a14:useLocalDpi xmlns:a14="http://schemas.microsoft.com/office/drawing/2010/main"/>
              </a:ext>
            </a:extLst>
          </a:blip>
          <a:stretch>
            <a:fillRect/>
          </a:stretch>
        </p:blipFill>
        <p:spPr>
          <a:xfrm>
            <a:off x="304800" y="2819401"/>
            <a:ext cx="2666999" cy="2666999"/>
          </a:xfrm>
          <a:prstGeom prst="rect">
            <a:avLst/>
          </a:prstGeom>
        </p:spPr>
      </p:pic>
      <p:pic>
        <p:nvPicPr>
          <p:cNvPr id="15" name="Picture 14"/>
          <p:cNvPicPr>
            <a:picLocks noChangeAspect="1"/>
          </p:cNvPicPr>
          <p:nvPr/>
        </p:nvPicPr>
        <p:blipFill>
          <a:blip r:embed="rId7" cstate="email">
            <a:extLst>
              <a:ext uri="{BEBA8EAE-BF5A-486C-A8C5-ECC9F3942E4B}">
                <a14:imgProps xmlns:a14="http://schemas.microsoft.com/office/drawing/2010/main">
                  <a14:imgLayer r:embed="rId8">
                    <a14:imgEffect>
                      <a14:backgroundRemoval t="0" b="100000" l="10000" r="90000"/>
                    </a14:imgEffect>
                  </a14:imgLayer>
                </a14:imgProps>
              </a:ext>
              <a:ext uri="{28A0092B-C50C-407E-A947-70E740481C1C}">
                <a14:useLocalDpi xmlns:a14="http://schemas.microsoft.com/office/drawing/2010/main"/>
              </a:ext>
            </a:extLst>
          </a:blip>
          <a:stretch>
            <a:fillRect/>
          </a:stretch>
        </p:blipFill>
        <p:spPr>
          <a:xfrm>
            <a:off x="3124200" y="2971800"/>
            <a:ext cx="2514600" cy="2514600"/>
          </a:xfrm>
          <a:prstGeom prst="rect">
            <a:avLst/>
          </a:prstGeom>
        </p:spPr>
      </p:pic>
      <p:pic>
        <p:nvPicPr>
          <p:cNvPr id="16" name="Picture 15"/>
          <p:cNvPicPr>
            <a:picLocks noChangeAspect="1"/>
          </p:cNvPicPr>
          <p:nvPr/>
        </p:nvPicPr>
        <p:blipFill>
          <a:blip r:embed="rId9" cstate="email">
            <a:extLst>
              <a:ext uri="{BEBA8EAE-BF5A-486C-A8C5-ECC9F3942E4B}">
                <a14:imgProps xmlns:a14="http://schemas.microsoft.com/office/drawing/2010/main">
                  <a14:imgLayer r:embed="rId10">
                    <a14:imgEffect>
                      <a14:backgroundRemoval t="1067" b="100000" l="10000" r="90000">
                        <a14:foregroundMark x1="40000" y1="8933" x2="61867" y2="8200"/>
                        <a14:foregroundMark x1="40667" y1="12467" x2="61867" y2="12467"/>
                        <a14:foregroundMark x1="42133" y1="13133" x2="43533" y2="36467"/>
                        <a14:foregroundMark x1="51267" y1="42133" x2="51267" y2="47733"/>
                        <a14:foregroundMark x1="41400" y1="11067" x2="60467" y2="11067"/>
                      </a14:backgroundRemoval>
                    </a14:imgEffect>
                  </a14:imgLayer>
                </a14:imgProps>
              </a:ext>
              <a:ext uri="{28A0092B-C50C-407E-A947-70E740481C1C}">
                <a14:useLocalDpi xmlns:a14="http://schemas.microsoft.com/office/drawing/2010/main"/>
              </a:ext>
            </a:extLst>
          </a:blip>
          <a:stretch>
            <a:fillRect/>
          </a:stretch>
        </p:blipFill>
        <p:spPr>
          <a:xfrm>
            <a:off x="5988698" y="2788298"/>
            <a:ext cx="2698102" cy="2698102"/>
          </a:xfrm>
          <a:prstGeom prst="rect">
            <a:avLst/>
          </a:prstGeom>
        </p:spPr>
      </p:pic>
      <p:sp>
        <p:nvSpPr>
          <p:cNvPr id="17" name="TextBox 16"/>
          <p:cNvSpPr txBox="1"/>
          <p:nvPr/>
        </p:nvSpPr>
        <p:spPr>
          <a:xfrm>
            <a:off x="1199728" y="2205335"/>
            <a:ext cx="1010072" cy="461665"/>
          </a:xfrm>
          <a:prstGeom prst="rect">
            <a:avLst/>
          </a:prstGeom>
          <a:noFill/>
        </p:spPr>
        <p:txBody>
          <a:bodyPr wrap="square" rtlCol="0">
            <a:spAutoFit/>
          </a:bodyPr>
          <a:lstStyle/>
          <a:p>
            <a:r>
              <a:rPr lang="en-US" sz="2400" b="1" dirty="0" smtClean="0">
                <a:solidFill>
                  <a:schemeClr val="tx1">
                    <a:lumMod val="65000"/>
                    <a:lumOff val="35000"/>
                  </a:schemeClr>
                </a:solidFill>
                <a:latin typeface="Arial" panose="020B0604020202020204" pitchFamily="34" charset="0"/>
                <a:cs typeface="Arial" panose="020B0604020202020204" pitchFamily="34" charset="0"/>
              </a:rPr>
              <a:t>STEP</a:t>
            </a:r>
            <a:endParaRPr lang="en-US" sz="2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t>GenerationRx.org</a:t>
            </a:r>
            <a:r>
              <a:rPr lang="en-US" dirty="0" smtClean="0"/>
              <a:t>  31</a:t>
            </a:r>
            <a:endParaRPr lang="en-US" dirty="0"/>
          </a:p>
        </p:txBody>
      </p:sp>
      <p:pic>
        <p:nvPicPr>
          <p:cNvPr id="13" name="Picture 1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184400" y="2133600"/>
            <a:ext cx="558800" cy="558800"/>
          </a:xfrm>
          <a:prstGeom prst="rect">
            <a:avLst/>
          </a:prstGeom>
        </p:spPr>
      </p:pic>
      <p:pic>
        <p:nvPicPr>
          <p:cNvPr id="18" name="Picture 1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572000" y="2133600"/>
            <a:ext cx="558800" cy="558800"/>
          </a:xfrm>
          <a:prstGeom prst="rect">
            <a:avLst/>
          </a:prstGeom>
        </p:spPr>
      </p:pic>
      <p:pic>
        <p:nvPicPr>
          <p:cNvPr id="19" name="Picture 18"/>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162800" y="2133600"/>
            <a:ext cx="558800" cy="558800"/>
          </a:xfrm>
          <a:prstGeom prst="rect">
            <a:avLst/>
          </a:prstGeom>
        </p:spPr>
      </p:pic>
      <p:sp>
        <p:nvSpPr>
          <p:cNvPr id="20" name="TextBox 19"/>
          <p:cNvSpPr txBox="1"/>
          <p:nvPr/>
        </p:nvSpPr>
        <p:spPr>
          <a:xfrm>
            <a:off x="3581400" y="2209800"/>
            <a:ext cx="1010072" cy="461665"/>
          </a:xfrm>
          <a:prstGeom prst="rect">
            <a:avLst/>
          </a:prstGeom>
          <a:noFill/>
        </p:spPr>
        <p:txBody>
          <a:bodyPr wrap="square" rtlCol="0">
            <a:spAutoFit/>
          </a:bodyPr>
          <a:lstStyle/>
          <a:p>
            <a:r>
              <a:rPr lang="en-US" sz="2400" b="1" dirty="0" smtClean="0">
                <a:solidFill>
                  <a:schemeClr val="tx1">
                    <a:lumMod val="65000"/>
                    <a:lumOff val="35000"/>
                  </a:schemeClr>
                </a:solidFill>
                <a:latin typeface="Arial" panose="020B0604020202020204" pitchFamily="34" charset="0"/>
                <a:cs typeface="Arial" panose="020B0604020202020204" pitchFamily="34" charset="0"/>
              </a:rPr>
              <a:t>STEP</a:t>
            </a:r>
            <a:endParaRPr lang="en-US" sz="2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TextBox 20"/>
          <p:cNvSpPr txBox="1"/>
          <p:nvPr/>
        </p:nvSpPr>
        <p:spPr>
          <a:xfrm>
            <a:off x="6172200" y="2209800"/>
            <a:ext cx="1010072" cy="461665"/>
          </a:xfrm>
          <a:prstGeom prst="rect">
            <a:avLst/>
          </a:prstGeom>
          <a:noFill/>
        </p:spPr>
        <p:txBody>
          <a:bodyPr wrap="square" rtlCol="0">
            <a:spAutoFit/>
          </a:bodyPr>
          <a:lstStyle/>
          <a:p>
            <a:r>
              <a:rPr lang="en-US" sz="2400" b="1" dirty="0" smtClean="0">
                <a:solidFill>
                  <a:schemeClr val="tx1">
                    <a:lumMod val="65000"/>
                    <a:lumOff val="35000"/>
                  </a:schemeClr>
                </a:solidFill>
                <a:latin typeface="Arial" panose="020B0604020202020204" pitchFamily="34" charset="0"/>
                <a:cs typeface="Arial" panose="020B0604020202020204" pitchFamily="34" charset="0"/>
              </a:rPr>
              <a:t>STEP</a:t>
            </a:r>
            <a:endParaRPr lang="en-US" sz="2400" b="1"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22" name="Group 21"/>
          <p:cNvGrpSpPr/>
          <p:nvPr/>
        </p:nvGrpSpPr>
        <p:grpSpPr>
          <a:xfrm>
            <a:off x="232936" y="6324600"/>
            <a:ext cx="7001728" cy="458755"/>
            <a:chOff x="232936" y="6324600"/>
            <a:chExt cx="7001728" cy="458755"/>
          </a:xfrm>
        </p:grpSpPr>
        <p:sp>
          <p:nvSpPr>
            <p:cNvPr id="23" name="TextBox 22"/>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24" name="Picture 2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18609815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6491" y="0"/>
            <a:ext cx="3779772" cy="2517755"/>
          </a:xfrm>
          <a:prstGeom prst="rect">
            <a:avLst/>
          </a:prstGeom>
        </p:spPr>
      </p:pic>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solidFill>
                  <a:prstClr val="white"/>
                </a:solidFill>
              </a:rPr>
              <a:t>GenerationRx.org</a:t>
            </a:r>
            <a:r>
              <a:rPr lang="en-US" dirty="0" smtClean="0">
                <a:solidFill>
                  <a:prstClr val="white"/>
                </a:solidFill>
              </a:rPr>
              <a:t>  32</a:t>
            </a:r>
            <a:endParaRPr lang="en-US" dirty="0">
              <a:solidFill>
                <a:prstClr val="white"/>
              </a:solidFill>
            </a:endParaRPr>
          </a:p>
        </p:txBody>
      </p:sp>
      <p:sp>
        <p:nvSpPr>
          <p:cNvPr id="7" name="Content Placeholder 6"/>
          <p:cNvSpPr txBox="1">
            <a:spLocks/>
          </p:cNvSpPr>
          <p:nvPr/>
        </p:nvSpPr>
        <p:spPr>
          <a:xfrm>
            <a:off x="533400" y="2819400"/>
            <a:ext cx="8305800" cy="3429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sz="2400" dirty="0" smtClean="0">
                <a:solidFill>
                  <a:srgbClr val="7F7F7F"/>
                </a:solidFill>
                <a:latin typeface="Arial"/>
                <a:cs typeface="Arial"/>
              </a:rPr>
              <a:t>If you have a legitimate prescription, how should you respond if your condition isn’t improving?  How should you store or dispose of the medication?</a:t>
            </a:r>
            <a:endParaRPr lang="en-US" sz="2400" dirty="0">
              <a:solidFill>
                <a:srgbClr val="7F7F7F"/>
              </a:solidFill>
              <a:latin typeface="Arial"/>
              <a:cs typeface="Arial"/>
            </a:endParaRPr>
          </a:p>
          <a:p>
            <a:pPr marL="457200" indent="-457200">
              <a:buFont typeface="+mj-lt"/>
              <a:buAutoNum type="arabicPeriod"/>
            </a:pPr>
            <a:r>
              <a:rPr lang="en-US" sz="2400" dirty="0" smtClean="0">
                <a:solidFill>
                  <a:srgbClr val="7F7F7F"/>
                </a:solidFill>
                <a:latin typeface="Arial"/>
                <a:cs typeface="Arial"/>
              </a:rPr>
              <a:t>How do you say “no” if invited to misuse                   someone else’s medication; or, if someone asks for your medication? </a:t>
            </a:r>
          </a:p>
          <a:p>
            <a:pPr marL="514350" indent="-514350">
              <a:buFont typeface="+mj-lt"/>
              <a:buAutoNum type="arabicPeriod"/>
            </a:pPr>
            <a:endParaRPr lang="en-US" sz="2400" dirty="0">
              <a:solidFill>
                <a:schemeClr val="tx1">
                  <a:lumMod val="65000"/>
                  <a:lumOff val="35000"/>
                </a:schemeClr>
              </a:solidFill>
            </a:endParaRPr>
          </a:p>
        </p:txBody>
      </p:sp>
      <p:sp>
        <p:nvSpPr>
          <p:cNvPr id="13" name="Rectangle 4"/>
          <p:cNvSpPr/>
          <p:nvPr/>
        </p:nvSpPr>
        <p:spPr>
          <a:xfrm>
            <a:off x="350" y="685800"/>
            <a:ext cx="5771383" cy="1362808"/>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00427"/>
              <a:gd name="connsiteY0" fmla="*/ 0 h 1362808"/>
              <a:gd name="connsiteX1" fmla="*/ 5800427 w 5800427"/>
              <a:gd name="connsiteY1" fmla="*/ 119944 h 1362808"/>
              <a:gd name="connsiteX2" fmla="*/ 5565531 w 5800427"/>
              <a:gd name="connsiteY2" fmla="*/ 1134209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59886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469575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42953 w 5800427"/>
              <a:gd name="connsiteY2" fmla="*/ 1151143 h 1362808"/>
              <a:gd name="connsiteX3" fmla="*/ 0 w 5800427"/>
              <a:gd name="connsiteY3" fmla="*/ 1362808 h 1362808"/>
              <a:gd name="connsiteX4" fmla="*/ 8793 w 5800427"/>
              <a:gd name="connsiteY4" fmla="*/ 0 h 1362808"/>
              <a:gd name="connsiteX0" fmla="*/ 8793 w 5732694"/>
              <a:gd name="connsiteY0" fmla="*/ 0 h 1362808"/>
              <a:gd name="connsiteX1" fmla="*/ 5732694 w 5732694"/>
              <a:gd name="connsiteY1" fmla="*/ 125588 h 1362808"/>
              <a:gd name="connsiteX2" fmla="*/ 5542953 w 5732694"/>
              <a:gd name="connsiteY2" fmla="*/ 1151143 h 1362808"/>
              <a:gd name="connsiteX3" fmla="*/ 0 w 5732694"/>
              <a:gd name="connsiteY3" fmla="*/ 1362808 h 1362808"/>
              <a:gd name="connsiteX4" fmla="*/ 8793 w 5732694"/>
              <a:gd name="connsiteY4" fmla="*/ 0 h 1362808"/>
              <a:gd name="connsiteX0" fmla="*/ 8793 w 5783494"/>
              <a:gd name="connsiteY0" fmla="*/ 0 h 1362808"/>
              <a:gd name="connsiteX1" fmla="*/ 5783494 w 5783494"/>
              <a:gd name="connsiteY1" fmla="*/ 131232 h 1362808"/>
              <a:gd name="connsiteX2" fmla="*/ 5542953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452119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524787 w 5783494"/>
              <a:gd name="connsiteY2" fmla="*/ 1151143 h 1362808"/>
              <a:gd name="connsiteX3" fmla="*/ 0 w 5783494"/>
              <a:gd name="connsiteY3" fmla="*/ 1362808 h 1362808"/>
              <a:gd name="connsiteX4" fmla="*/ 8793 w 5783494"/>
              <a:gd name="connsiteY4" fmla="*/ 0 h 1362808"/>
              <a:gd name="connsiteX0" fmla="*/ 8793 w 5710827"/>
              <a:gd name="connsiteY0" fmla="*/ 0 h 1362808"/>
              <a:gd name="connsiteX1" fmla="*/ 5710827 w 5710827"/>
              <a:gd name="connsiteY1" fmla="*/ 131232 h 1362808"/>
              <a:gd name="connsiteX2" fmla="*/ 5524787 w 5710827"/>
              <a:gd name="connsiteY2" fmla="*/ 1151143 h 1362808"/>
              <a:gd name="connsiteX3" fmla="*/ 0 w 5710827"/>
              <a:gd name="connsiteY3" fmla="*/ 1362808 h 1362808"/>
              <a:gd name="connsiteX4" fmla="*/ 8793 w 5710827"/>
              <a:gd name="connsiteY4" fmla="*/ 0 h 1362808"/>
              <a:gd name="connsiteX0" fmla="*/ 8793 w 5771383"/>
              <a:gd name="connsiteY0" fmla="*/ 0 h 1362808"/>
              <a:gd name="connsiteX1" fmla="*/ 5771383 w 5771383"/>
              <a:gd name="connsiteY1" fmla="*/ 137288 h 1362808"/>
              <a:gd name="connsiteX2" fmla="*/ 5524787 w 5771383"/>
              <a:gd name="connsiteY2" fmla="*/ 1151143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419279 w 5771383"/>
              <a:gd name="connsiteY2" fmla="*/ 1155051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532602 w 5771383"/>
              <a:gd name="connsiteY2" fmla="*/ 1151144 h 1362808"/>
              <a:gd name="connsiteX3" fmla="*/ 0 w 5771383"/>
              <a:gd name="connsiteY3" fmla="*/ 1362808 h 1362808"/>
              <a:gd name="connsiteX4" fmla="*/ 8793 w 5771383"/>
              <a:gd name="connsiteY4" fmla="*/ 0 h 136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1383" h="1362808">
                <a:moveTo>
                  <a:pt x="8793" y="0"/>
                </a:moveTo>
                <a:lnTo>
                  <a:pt x="5771383" y="137288"/>
                </a:lnTo>
                <a:lnTo>
                  <a:pt x="5532602" y="1151144"/>
                </a:lnTo>
                <a:lnTo>
                  <a:pt x="0" y="1362808"/>
                </a:lnTo>
                <a:lnTo>
                  <a:pt x="8793"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txBox="1">
            <a:spLocks/>
          </p:cNvSpPr>
          <p:nvPr/>
        </p:nvSpPr>
        <p:spPr>
          <a:xfrm>
            <a:off x="381000" y="1066800"/>
            <a:ext cx="4988209" cy="98042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00B0F0"/>
                </a:solidFill>
                <a:latin typeface="Arial"/>
                <a:cs typeface="Arial"/>
              </a:rPr>
              <a:t>Module 3: </a:t>
            </a:r>
            <a:r>
              <a:rPr lang="en-US" b="1" dirty="0" smtClean="0">
                <a:solidFill>
                  <a:srgbClr val="92D050"/>
                </a:solidFill>
                <a:latin typeface="Arial"/>
                <a:cs typeface="Arial"/>
              </a:rPr>
              <a:t/>
            </a:r>
            <a:br>
              <a:rPr lang="en-US" b="1" dirty="0" smtClean="0">
                <a:solidFill>
                  <a:srgbClr val="92D050"/>
                </a:solidFill>
                <a:latin typeface="Arial"/>
                <a:cs typeface="Arial"/>
              </a:rPr>
            </a:br>
            <a:r>
              <a:rPr lang="en-US" b="1" dirty="0" smtClean="0">
                <a:solidFill>
                  <a:srgbClr val="92D050"/>
                </a:solidFill>
                <a:latin typeface="Arial"/>
                <a:cs typeface="Arial"/>
              </a:rPr>
              <a:t/>
            </a:r>
            <a:br>
              <a:rPr lang="en-US" b="1" dirty="0" smtClean="0">
                <a:solidFill>
                  <a:srgbClr val="92D050"/>
                </a:solidFill>
                <a:latin typeface="Arial"/>
                <a:cs typeface="Arial"/>
              </a:rPr>
            </a:br>
            <a:endParaRPr lang="en-US" b="1" dirty="0">
              <a:solidFill>
                <a:srgbClr val="92D050"/>
              </a:solidFill>
              <a:latin typeface="Arial"/>
              <a:cs typeface="Arial"/>
            </a:endParaRPr>
          </a:p>
        </p:txBody>
      </p:sp>
      <p:sp>
        <p:nvSpPr>
          <p:cNvPr id="15" name="TextBox 14"/>
          <p:cNvSpPr txBox="1"/>
          <p:nvPr/>
        </p:nvSpPr>
        <p:spPr>
          <a:xfrm>
            <a:off x="533400" y="2130474"/>
            <a:ext cx="4439036" cy="523220"/>
          </a:xfrm>
          <a:prstGeom prst="rect">
            <a:avLst/>
          </a:prstGeom>
          <a:noFill/>
        </p:spPr>
        <p:txBody>
          <a:bodyPr wrap="none" rtlCol="0">
            <a:spAutoFit/>
          </a:bodyPr>
          <a:lstStyle/>
          <a:p>
            <a:r>
              <a:rPr lang="en-US" sz="2800" b="1" dirty="0" smtClean="0">
                <a:solidFill>
                  <a:srgbClr val="00B0F0"/>
                </a:solidFill>
                <a:latin typeface="Arial" panose="020B0604020202020204" pitchFamily="34" charset="0"/>
                <a:cs typeface="Arial" panose="020B0604020202020204" pitchFamily="34" charset="0"/>
              </a:rPr>
              <a:t>Discuss in small groups:</a:t>
            </a:r>
            <a:endParaRPr lang="en-US" sz="2800" b="1" dirty="0">
              <a:solidFill>
                <a:srgbClr val="00B0F0"/>
              </a:solidFill>
              <a:latin typeface="Arial" panose="020B0604020202020204" pitchFamily="34" charset="0"/>
              <a:cs typeface="Arial" panose="020B0604020202020204" pitchFamily="34" charset="0"/>
            </a:endParaRPr>
          </a:p>
        </p:txBody>
      </p:sp>
      <p:sp>
        <p:nvSpPr>
          <p:cNvPr id="16" name="Rectangle 4"/>
          <p:cNvSpPr/>
          <p:nvPr/>
        </p:nvSpPr>
        <p:spPr>
          <a:xfrm>
            <a:off x="8802281" y="869585"/>
            <a:ext cx="343982" cy="739830"/>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8801101"/>
              <a:gd name="connsiteY0" fmla="*/ 0 h 1362808"/>
              <a:gd name="connsiteX1" fmla="*/ 8801101 w 8801101"/>
              <a:gd name="connsiteY1" fmla="*/ 158262 h 1362808"/>
              <a:gd name="connsiteX2" fmla="*/ 5565531 w 8801101"/>
              <a:gd name="connsiteY2" fmla="*/ 1134209 h 1362808"/>
              <a:gd name="connsiteX3" fmla="*/ 0 w 8801101"/>
              <a:gd name="connsiteY3" fmla="*/ 1362808 h 1362808"/>
              <a:gd name="connsiteX4" fmla="*/ 8793 w 8801101"/>
              <a:gd name="connsiteY4" fmla="*/ 0 h 1362808"/>
              <a:gd name="connsiteX0" fmla="*/ 8793 w 8801101"/>
              <a:gd name="connsiteY0" fmla="*/ 0 h 1362808"/>
              <a:gd name="connsiteX1" fmla="*/ 8801101 w 8801101"/>
              <a:gd name="connsiteY1" fmla="*/ 158262 h 1362808"/>
              <a:gd name="connsiteX2" fmla="*/ 8801100 w 8801101"/>
              <a:gd name="connsiteY2" fmla="*/ 1002324 h 1362808"/>
              <a:gd name="connsiteX3" fmla="*/ 0 w 8801101"/>
              <a:gd name="connsiteY3" fmla="*/ 1362808 h 1362808"/>
              <a:gd name="connsiteX4" fmla="*/ 8793 w 8801101"/>
              <a:gd name="connsiteY4" fmla="*/ 0 h 1362808"/>
              <a:gd name="connsiteX0" fmla="*/ 7069016 w 8801101"/>
              <a:gd name="connsiteY0" fmla="*/ 0 h 1230924"/>
              <a:gd name="connsiteX1" fmla="*/ 8801101 w 8801101"/>
              <a:gd name="connsiteY1" fmla="*/ 26378 h 1230924"/>
              <a:gd name="connsiteX2" fmla="*/ 8801100 w 8801101"/>
              <a:gd name="connsiteY2" fmla="*/ 870440 h 1230924"/>
              <a:gd name="connsiteX3" fmla="*/ 0 w 8801101"/>
              <a:gd name="connsiteY3" fmla="*/ 1230924 h 1230924"/>
              <a:gd name="connsiteX4" fmla="*/ 7069016 w 8801101"/>
              <a:gd name="connsiteY4" fmla="*/ 0 h 1230924"/>
              <a:gd name="connsiteX0" fmla="*/ 167055 w 1899140"/>
              <a:gd name="connsiteY0" fmla="*/ 0 h 958362"/>
              <a:gd name="connsiteX1" fmla="*/ 1899140 w 1899140"/>
              <a:gd name="connsiteY1" fmla="*/ 26378 h 958362"/>
              <a:gd name="connsiteX2" fmla="*/ 1899139 w 1899140"/>
              <a:gd name="connsiteY2" fmla="*/ 870440 h 958362"/>
              <a:gd name="connsiteX3" fmla="*/ 0 w 1899140"/>
              <a:gd name="connsiteY3" fmla="*/ 958362 h 958362"/>
              <a:gd name="connsiteX4" fmla="*/ 167055 w 1899140"/>
              <a:gd name="connsiteY4" fmla="*/ 0 h 958362"/>
              <a:gd name="connsiteX0" fmla="*/ 1626578 w 1899140"/>
              <a:gd name="connsiteY0" fmla="*/ 0 h 931986"/>
              <a:gd name="connsiteX1" fmla="*/ 1899140 w 1899140"/>
              <a:gd name="connsiteY1" fmla="*/ 2 h 931986"/>
              <a:gd name="connsiteX2" fmla="*/ 1899139 w 1899140"/>
              <a:gd name="connsiteY2" fmla="*/ 844064 h 931986"/>
              <a:gd name="connsiteX3" fmla="*/ 0 w 1899140"/>
              <a:gd name="connsiteY3" fmla="*/ 931986 h 931986"/>
              <a:gd name="connsiteX4" fmla="*/ 1626578 w 1899140"/>
              <a:gd name="connsiteY4" fmla="*/ 0 h 931986"/>
              <a:gd name="connsiteX0" fmla="*/ 272563 w 545125"/>
              <a:gd name="connsiteY0" fmla="*/ 0 h 870440"/>
              <a:gd name="connsiteX1" fmla="*/ 545125 w 545125"/>
              <a:gd name="connsiteY1" fmla="*/ 2 h 870440"/>
              <a:gd name="connsiteX2" fmla="*/ 545124 w 545125"/>
              <a:gd name="connsiteY2" fmla="*/ 844064 h 870440"/>
              <a:gd name="connsiteX3" fmla="*/ 0 w 545125"/>
              <a:gd name="connsiteY3" fmla="*/ 870440 h 870440"/>
              <a:gd name="connsiteX4" fmla="*/ 272563 w 545125"/>
              <a:gd name="connsiteY4" fmla="*/ 0 h 870440"/>
              <a:gd name="connsiteX0" fmla="*/ 202224 w 474786"/>
              <a:gd name="connsiteY0" fmla="*/ 0 h 844064"/>
              <a:gd name="connsiteX1" fmla="*/ 474786 w 474786"/>
              <a:gd name="connsiteY1" fmla="*/ 2 h 844064"/>
              <a:gd name="connsiteX2" fmla="*/ 474785 w 474786"/>
              <a:gd name="connsiteY2" fmla="*/ 844064 h 844064"/>
              <a:gd name="connsiteX3" fmla="*/ 0 w 474786"/>
              <a:gd name="connsiteY3" fmla="*/ 729763 h 844064"/>
              <a:gd name="connsiteX4" fmla="*/ 202224 w 474786"/>
              <a:gd name="connsiteY4" fmla="*/ 0 h 844064"/>
              <a:gd name="connsiteX0" fmla="*/ 395655 w 668217"/>
              <a:gd name="connsiteY0" fmla="*/ 0 h 844064"/>
              <a:gd name="connsiteX1" fmla="*/ 668217 w 668217"/>
              <a:gd name="connsiteY1" fmla="*/ 2 h 844064"/>
              <a:gd name="connsiteX2" fmla="*/ 668216 w 668217"/>
              <a:gd name="connsiteY2" fmla="*/ 844064 h 844064"/>
              <a:gd name="connsiteX3" fmla="*/ 0 w 668217"/>
              <a:gd name="connsiteY3" fmla="*/ 553917 h 844064"/>
              <a:gd name="connsiteX4" fmla="*/ 395655 w 668217"/>
              <a:gd name="connsiteY4" fmla="*/ 0 h 844064"/>
              <a:gd name="connsiteX0" fmla="*/ 395655 w 668217"/>
              <a:gd name="connsiteY0" fmla="*/ 0 h 703387"/>
              <a:gd name="connsiteX1" fmla="*/ 668217 w 668217"/>
              <a:gd name="connsiteY1" fmla="*/ 2 h 703387"/>
              <a:gd name="connsiteX2" fmla="*/ 659424 w 668217"/>
              <a:gd name="connsiteY2" fmla="*/ 703387 h 703387"/>
              <a:gd name="connsiteX3" fmla="*/ 0 w 668217"/>
              <a:gd name="connsiteY3" fmla="*/ 553917 h 703387"/>
              <a:gd name="connsiteX4" fmla="*/ 395655 w 668217"/>
              <a:gd name="connsiteY4" fmla="*/ 0 h 703387"/>
              <a:gd name="connsiteX0" fmla="*/ 395655 w 668217"/>
              <a:gd name="connsiteY0" fmla="*/ 0 h 826479"/>
              <a:gd name="connsiteX1" fmla="*/ 668217 w 668217"/>
              <a:gd name="connsiteY1" fmla="*/ 2 h 826479"/>
              <a:gd name="connsiteX2" fmla="*/ 659424 w 668217"/>
              <a:gd name="connsiteY2" fmla="*/ 826479 h 826479"/>
              <a:gd name="connsiteX3" fmla="*/ 0 w 668217"/>
              <a:gd name="connsiteY3" fmla="*/ 553917 h 826479"/>
              <a:gd name="connsiteX4" fmla="*/ 395655 w 668217"/>
              <a:gd name="connsiteY4" fmla="*/ 0 h 826479"/>
              <a:gd name="connsiteX0" fmla="*/ 184640 w 457202"/>
              <a:gd name="connsiteY0" fmla="*/ 0 h 844063"/>
              <a:gd name="connsiteX1" fmla="*/ 457202 w 457202"/>
              <a:gd name="connsiteY1" fmla="*/ 2 h 844063"/>
              <a:gd name="connsiteX2" fmla="*/ 448409 w 457202"/>
              <a:gd name="connsiteY2" fmla="*/ 826479 h 844063"/>
              <a:gd name="connsiteX3" fmla="*/ 0 w 457202"/>
              <a:gd name="connsiteY3" fmla="*/ 844063 h 844063"/>
              <a:gd name="connsiteX4" fmla="*/ 184640 w 457202"/>
              <a:gd name="connsiteY4" fmla="*/ 0 h 844063"/>
              <a:gd name="connsiteX0" fmla="*/ 272563 w 457202"/>
              <a:gd name="connsiteY0" fmla="*/ 193429 h 844061"/>
              <a:gd name="connsiteX1" fmla="*/ 457202 w 457202"/>
              <a:gd name="connsiteY1" fmla="*/ 0 h 844061"/>
              <a:gd name="connsiteX2" fmla="*/ 448409 w 457202"/>
              <a:gd name="connsiteY2" fmla="*/ 826477 h 844061"/>
              <a:gd name="connsiteX3" fmla="*/ 0 w 457202"/>
              <a:gd name="connsiteY3" fmla="*/ 844061 h 844061"/>
              <a:gd name="connsiteX4" fmla="*/ 272563 w 457202"/>
              <a:gd name="connsiteY4" fmla="*/ 193429 h 844061"/>
              <a:gd name="connsiteX0" fmla="*/ 281356 w 457202"/>
              <a:gd name="connsiteY0" fmla="*/ 26375 h 844061"/>
              <a:gd name="connsiteX1" fmla="*/ 457202 w 457202"/>
              <a:gd name="connsiteY1" fmla="*/ 0 h 844061"/>
              <a:gd name="connsiteX2" fmla="*/ 448409 w 457202"/>
              <a:gd name="connsiteY2" fmla="*/ 826477 h 844061"/>
              <a:gd name="connsiteX3" fmla="*/ 0 w 457202"/>
              <a:gd name="connsiteY3" fmla="*/ 844061 h 844061"/>
              <a:gd name="connsiteX4" fmla="*/ 281356 w 457202"/>
              <a:gd name="connsiteY4" fmla="*/ 26375 h 844061"/>
              <a:gd name="connsiteX0" fmla="*/ 158264 w 334110"/>
              <a:gd name="connsiteY0" fmla="*/ 26375 h 844061"/>
              <a:gd name="connsiteX1" fmla="*/ 334110 w 334110"/>
              <a:gd name="connsiteY1" fmla="*/ 0 h 844061"/>
              <a:gd name="connsiteX2" fmla="*/ 325317 w 334110"/>
              <a:gd name="connsiteY2" fmla="*/ 826477 h 844061"/>
              <a:gd name="connsiteX3" fmla="*/ 0 w 334110"/>
              <a:gd name="connsiteY3" fmla="*/ 844061 h 844061"/>
              <a:gd name="connsiteX4" fmla="*/ 158264 w 334110"/>
              <a:gd name="connsiteY4" fmla="*/ 26375 h 844061"/>
              <a:gd name="connsiteX0" fmla="*/ 170790 w 346636"/>
              <a:gd name="connsiteY0" fmla="*/ 26375 h 831534"/>
              <a:gd name="connsiteX1" fmla="*/ 346636 w 346636"/>
              <a:gd name="connsiteY1" fmla="*/ 0 h 831534"/>
              <a:gd name="connsiteX2" fmla="*/ 337843 w 346636"/>
              <a:gd name="connsiteY2" fmla="*/ 826477 h 831534"/>
              <a:gd name="connsiteX3" fmla="*/ 0 w 346636"/>
              <a:gd name="connsiteY3" fmla="*/ 831534 h 831534"/>
              <a:gd name="connsiteX4" fmla="*/ 170790 w 346636"/>
              <a:gd name="connsiteY4" fmla="*/ 26375 h 831534"/>
              <a:gd name="connsiteX0" fmla="*/ 152001 w 346636"/>
              <a:gd name="connsiteY0" fmla="*/ 0 h 836474"/>
              <a:gd name="connsiteX1" fmla="*/ 346636 w 346636"/>
              <a:gd name="connsiteY1" fmla="*/ 4940 h 836474"/>
              <a:gd name="connsiteX2" fmla="*/ 337843 w 346636"/>
              <a:gd name="connsiteY2" fmla="*/ 831417 h 836474"/>
              <a:gd name="connsiteX3" fmla="*/ 0 w 346636"/>
              <a:gd name="connsiteY3" fmla="*/ 836474 h 836474"/>
              <a:gd name="connsiteX4" fmla="*/ 152001 w 346636"/>
              <a:gd name="connsiteY4" fmla="*/ 0 h 836474"/>
              <a:gd name="connsiteX0" fmla="*/ 145738 w 346636"/>
              <a:gd name="connsiteY0" fmla="*/ 176687 h 831534"/>
              <a:gd name="connsiteX1" fmla="*/ 346636 w 346636"/>
              <a:gd name="connsiteY1" fmla="*/ 0 h 831534"/>
              <a:gd name="connsiteX2" fmla="*/ 337843 w 346636"/>
              <a:gd name="connsiteY2" fmla="*/ 826477 h 831534"/>
              <a:gd name="connsiteX3" fmla="*/ 0 w 346636"/>
              <a:gd name="connsiteY3" fmla="*/ 831534 h 831534"/>
              <a:gd name="connsiteX4" fmla="*/ 145738 w 346636"/>
              <a:gd name="connsiteY4" fmla="*/ 176687 h 831534"/>
              <a:gd name="connsiteX0" fmla="*/ 145738 w 337843"/>
              <a:gd name="connsiteY0" fmla="*/ 120320 h 775167"/>
              <a:gd name="connsiteX1" fmla="*/ 334110 w 337843"/>
              <a:gd name="connsiteY1" fmla="*/ 0 h 775167"/>
              <a:gd name="connsiteX2" fmla="*/ 337843 w 337843"/>
              <a:gd name="connsiteY2" fmla="*/ 770110 h 775167"/>
              <a:gd name="connsiteX3" fmla="*/ 0 w 337843"/>
              <a:gd name="connsiteY3" fmla="*/ 775167 h 775167"/>
              <a:gd name="connsiteX4" fmla="*/ 145738 w 337843"/>
              <a:gd name="connsiteY4" fmla="*/ 120320 h 775167"/>
              <a:gd name="connsiteX0" fmla="*/ 145738 w 337843"/>
              <a:gd name="connsiteY0" fmla="*/ 164161 h 819008"/>
              <a:gd name="connsiteX1" fmla="*/ 334110 w 337843"/>
              <a:gd name="connsiteY1" fmla="*/ 0 h 819008"/>
              <a:gd name="connsiteX2" fmla="*/ 337843 w 337843"/>
              <a:gd name="connsiteY2" fmla="*/ 813951 h 819008"/>
              <a:gd name="connsiteX3" fmla="*/ 0 w 337843"/>
              <a:gd name="connsiteY3" fmla="*/ 819008 h 819008"/>
              <a:gd name="connsiteX4" fmla="*/ 145738 w 337843"/>
              <a:gd name="connsiteY4" fmla="*/ 164161 h 819008"/>
              <a:gd name="connsiteX0" fmla="*/ 189579 w 337843"/>
              <a:gd name="connsiteY0" fmla="*/ 0 h 823948"/>
              <a:gd name="connsiteX1" fmla="*/ 334110 w 337843"/>
              <a:gd name="connsiteY1" fmla="*/ 4940 h 823948"/>
              <a:gd name="connsiteX2" fmla="*/ 337843 w 337843"/>
              <a:gd name="connsiteY2" fmla="*/ 818891 h 823948"/>
              <a:gd name="connsiteX3" fmla="*/ 0 w 337843"/>
              <a:gd name="connsiteY3" fmla="*/ 823948 h 823948"/>
              <a:gd name="connsiteX4" fmla="*/ 189579 w 337843"/>
              <a:gd name="connsiteY4" fmla="*/ 0 h 823948"/>
              <a:gd name="connsiteX0" fmla="*/ 145738 w 294002"/>
              <a:gd name="connsiteY0" fmla="*/ 0 h 818891"/>
              <a:gd name="connsiteX1" fmla="*/ 290269 w 294002"/>
              <a:gd name="connsiteY1" fmla="*/ 4940 h 818891"/>
              <a:gd name="connsiteX2" fmla="*/ 294002 w 294002"/>
              <a:gd name="connsiteY2" fmla="*/ 818891 h 818891"/>
              <a:gd name="connsiteX3" fmla="*/ 0 w 294002"/>
              <a:gd name="connsiteY3" fmla="*/ 698688 h 818891"/>
              <a:gd name="connsiteX4" fmla="*/ 145738 w 294002"/>
              <a:gd name="connsiteY4" fmla="*/ 0 h 818891"/>
              <a:gd name="connsiteX0" fmla="*/ 164527 w 312791"/>
              <a:gd name="connsiteY0" fmla="*/ 0 h 836474"/>
              <a:gd name="connsiteX1" fmla="*/ 309058 w 312791"/>
              <a:gd name="connsiteY1" fmla="*/ 4940 h 836474"/>
              <a:gd name="connsiteX2" fmla="*/ 312791 w 312791"/>
              <a:gd name="connsiteY2" fmla="*/ 818891 h 836474"/>
              <a:gd name="connsiteX3" fmla="*/ 0 w 312791"/>
              <a:gd name="connsiteY3" fmla="*/ 836474 h 836474"/>
              <a:gd name="connsiteX4" fmla="*/ 164527 w 312791"/>
              <a:gd name="connsiteY4" fmla="*/ 0 h 836474"/>
              <a:gd name="connsiteX0" fmla="*/ 195842 w 344106"/>
              <a:gd name="connsiteY0" fmla="*/ 0 h 830210"/>
              <a:gd name="connsiteX1" fmla="*/ 340373 w 344106"/>
              <a:gd name="connsiteY1" fmla="*/ 4940 h 830210"/>
              <a:gd name="connsiteX2" fmla="*/ 344106 w 344106"/>
              <a:gd name="connsiteY2" fmla="*/ 818891 h 830210"/>
              <a:gd name="connsiteX3" fmla="*/ 0 w 344106"/>
              <a:gd name="connsiteY3" fmla="*/ 830210 h 830210"/>
              <a:gd name="connsiteX4" fmla="*/ 195842 w 344106"/>
              <a:gd name="connsiteY4" fmla="*/ 0 h 830210"/>
              <a:gd name="connsiteX0" fmla="*/ 178909 w 327173"/>
              <a:gd name="connsiteY0" fmla="*/ 0 h 818921"/>
              <a:gd name="connsiteX1" fmla="*/ 323440 w 327173"/>
              <a:gd name="connsiteY1" fmla="*/ 4940 h 818921"/>
              <a:gd name="connsiteX2" fmla="*/ 327173 w 327173"/>
              <a:gd name="connsiteY2" fmla="*/ 818891 h 818921"/>
              <a:gd name="connsiteX3" fmla="*/ 0 w 327173"/>
              <a:gd name="connsiteY3" fmla="*/ 818921 h 818921"/>
              <a:gd name="connsiteX4" fmla="*/ 178909 w 327173"/>
              <a:gd name="connsiteY4" fmla="*/ 0 h 818921"/>
              <a:gd name="connsiteX0" fmla="*/ 156607 w 327173"/>
              <a:gd name="connsiteY0" fmla="*/ 635 h 813981"/>
              <a:gd name="connsiteX1" fmla="*/ 323440 w 327173"/>
              <a:gd name="connsiteY1" fmla="*/ 0 h 813981"/>
              <a:gd name="connsiteX2" fmla="*/ 327173 w 327173"/>
              <a:gd name="connsiteY2" fmla="*/ 813951 h 813981"/>
              <a:gd name="connsiteX3" fmla="*/ 0 w 327173"/>
              <a:gd name="connsiteY3" fmla="*/ 813981 h 813981"/>
              <a:gd name="connsiteX4" fmla="*/ 156607 w 327173"/>
              <a:gd name="connsiteY4" fmla="*/ 635 h 813981"/>
              <a:gd name="connsiteX0" fmla="*/ 167758 w 338324"/>
              <a:gd name="connsiteY0" fmla="*/ 635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635 h 825132"/>
              <a:gd name="connsiteX0" fmla="*/ 167758 w 338324"/>
              <a:gd name="connsiteY0" fmla="*/ 11924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11924 h 825132"/>
              <a:gd name="connsiteX0" fmla="*/ 167758 w 340235"/>
              <a:gd name="connsiteY0" fmla="*/ 0 h 813208"/>
              <a:gd name="connsiteX1" fmla="*/ 340235 w 340235"/>
              <a:gd name="connsiteY1" fmla="*/ 21943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0 h 813208"/>
              <a:gd name="connsiteX1" fmla="*/ 340235 w 340235"/>
              <a:gd name="connsiteY1" fmla="*/ 5010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11924 h 808198"/>
              <a:gd name="connsiteX1" fmla="*/ 340235 w 340235"/>
              <a:gd name="connsiteY1" fmla="*/ 0 h 808198"/>
              <a:gd name="connsiteX2" fmla="*/ 338324 w 340235"/>
              <a:gd name="connsiteY2" fmla="*/ 797017 h 808198"/>
              <a:gd name="connsiteX3" fmla="*/ 0 w 340235"/>
              <a:gd name="connsiteY3" fmla="*/ 808198 h 808198"/>
              <a:gd name="connsiteX4" fmla="*/ 167758 w 340235"/>
              <a:gd name="connsiteY4" fmla="*/ 11924 h 808198"/>
              <a:gd name="connsiteX0" fmla="*/ 156469 w 340235"/>
              <a:gd name="connsiteY0" fmla="*/ 17568 h 808198"/>
              <a:gd name="connsiteX1" fmla="*/ 340235 w 340235"/>
              <a:gd name="connsiteY1" fmla="*/ 0 h 808198"/>
              <a:gd name="connsiteX2" fmla="*/ 338324 w 340235"/>
              <a:gd name="connsiteY2" fmla="*/ 797017 h 808198"/>
              <a:gd name="connsiteX3" fmla="*/ 0 w 340235"/>
              <a:gd name="connsiteY3" fmla="*/ 808198 h 808198"/>
              <a:gd name="connsiteX4" fmla="*/ 156469 w 340235"/>
              <a:gd name="connsiteY4" fmla="*/ 17568 h 808198"/>
              <a:gd name="connsiteX0" fmla="*/ 156469 w 345880"/>
              <a:gd name="connsiteY0" fmla="*/ 0 h 790630"/>
              <a:gd name="connsiteX1" fmla="*/ 345880 w 345880"/>
              <a:gd name="connsiteY1" fmla="*/ 10654 h 790630"/>
              <a:gd name="connsiteX2" fmla="*/ 338324 w 345880"/>
              <a:gd name="connsiteY2" fmla="*/ 779449 h 790630"/>
              <a:gd name="connsiteX3" fmla="*/ 0 w 345880"/>
              <a:gd name="connsiteY3" fmla="*/ 790630 h 790630"/>
              <a:gd name="connsiteX4" fmla="*/ 156469 w 345880"/>
              <a:gd name="connsiteY4" fmla="*/ 0 h 790630"/>
              <a:gd name="connsiteX0" fmla="*/ 156469 w 345880"/>
              <a:gd name="connsiteY0" fmla="*/ 11923 h 779976"/>
              <a:gd name="connsiteX1" fmla="*/ 345880 w 345880"/>
              <a:gd name="connsiteY1" fmla="*/ 0 h 779976"/>
              <a:gd name="connsiteX2" fmla="*/ 338324 w 345880"/>
              <a:gd name="connsiteY2" fmla="*/ 768795 h 779976"/>
              <a:gd name="connsiteX3" fmla="*/ 0 w 345880"/>
              <a:gd name="connsiteY3" fmla="*/ 779976 h 779976"/>
              <a:gd name="connsiteX4" fmla="*/ 156469 w 345880"/>
              <a:gd name="connsiteY4" fmla="*/ 11923 h 779976"/>
              <a:gd name="connsiteX0" fmla="*/ 156469 w 340235"/>
              <a:gd name="connsiteY0" fmla="*/ 0 h 768053"/>
              <a:gd name="connsiteX1" fmla="*/ 340235 w 340235"/>
              <a:gd name="connsiteY1" fmla="*/ 21944 h 768053"/>
              <a:gd name="connsiteX2" fmla="*/ 338324 w 340235"/>
              <a:gd name="connsiteY2" fmla="*/ 756872 h 768053"/>
              <a:gd name="connsiteX3" fmla="*/ 0 w 340235"/>
              <a:gd name="connsiteY3" fmla="*/ 768053 h 768053"/>
              <a:gd name="connsiteX4" fmla="*/ 156469 w 340235"/>
              <a:gd name="connsiteY4" fmla="*/ 0 h 768053"/>
              <a:gd name="connsiteX0" fmla="*/ 150825 w 340235"/>
              <a:gd name="connsiteY0" fmla="*/ 6279 h 746109"/>
              <a:gd name="connsiteX1" fmla="*/ 340235 w 340235"/>
              <a:gd name="connsiteY1" fmla="*/ 0 h 746109"/>
              <a:gd name="connsiteX2" fmla="*/ 338324 w 340235"/>
              <a:gd name="connsiteY2" fmla="*/ 734928 h 746109"/>
              <a:gd name="connsiteX3" fmla="*/ 0 w 340235"/>
              <a:gd name="connsiteY3" fmla="*/ 746109 h 746109"/>
              <a:gd name="connsiteX4" fmla="*/ 150825 w 340235"/>
              <a:gd name="connsiteY4" fmla="*/ 6279 h 746109"/>
              <a:gd name="connsiteX0" fmla="*/ 150825 w 340235"/>
              <a:gd name="connsiteY0" fmla="*/ 0 h 739830"/>
              <a:gd name="connsiteX1" fmla="*/ 340235 w 340235"/>
              <a:gd name="connsiteY1" fmla="*/ 10654 h 739830"/>
              <a:gd name="connsiteX2" fmla="*/ 338324 w 340235"/>
              <a:gd name="connsiteY2" fmla="*/ 728649 h 739830"/>
              <a:gd name="connsiteX3" fmla="*/ 0 w 340235"/>
              <a:gd name="connsiteY3" fmla="*/ 739830 h 739830"/>
              <a:gd name="connsiteX4" fmla="*/ 150825 w 340235"/>
              <a:gd name="connsiteY4" fmla="*/ 0 h 739830"/>
              <a:gd name="connsiteX0" fmla="*/ 154572 w 343982"/>
              <a:gd name="connsiteY0" fmla="*/ 0 h 739830"/>
              <a:gd name="connsiteX1" fmla="*/ 343982 w 343982"/>
              <a:gd name="connsiteY1" fmla="*/ 10654 h 739830"/>
              <a:gd name="connsiteX2" fmla="*/ 342071 w 343982"/>
              <a:gd name="connsiteY2" fmla="*/ 728649 h 739830"/>
              <a:gd name="connsiteX3" fmla="*/ 0 w 343982"/>
              <a:gd name="connsiteY3" fmla="*/ 739830 h 739830"/>
              <a:gd name="connsiteX4" fmla="*/ 154572 w 343982"/>
              <a:gd name="connsiteY4" fmla="*/ 0 h 73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82" h="739830">
                <a:moveTo>
                  <a:pt x="154572" y="0"/>
                </a:moveTo>
                <a:lnTo>
                  <a:pt x="343982" y="10654"/>
                </a:lnTo>
                <a:cubicBezTo>
                  <a:pt x="343982" y="292008"/>
                  <a:pt x="342071" y="447295"/>
                  <a:pt x="342071" y="728649"/>
                </a:cubicBezTo>
                <a:lnTo>
                  <a:pt x="0" y="739830"/>
                </a:lnTo>
                <a:lnTo>
                  <a:pt x="154572"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nvGrpSpPr>
          <p:cNvPr id="10" name="Group 9"/>
          <p:cNvGrpSpPr/>
          <p:nvPr/>
        </p:nvGrpSpPr>
        <p:grpSpPr>
          <a:xfrm>
            <a:off x="232936" y="6324600"/>
            <a:ext cx="7001728" cy="458755"/>
            <a:chOff x="232936" y="6324600"/>
            <a:chExt cx="7001728" cy="458755"/>
          </a:xfrm>
        </p:grpSpPr>
        <p:sp>
          <p:nvSpPr>
            <p:cNvPr id="12" name="TextBox 11"/>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9070314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62596" y="1447800"/>
            <a:ext cx="2480107" cy="4297649"/>
          </a:xfrm>
          <a:prstGeom prst="rect">
            <a:avLst/>
          </a:prstGeom>
        </p:spPr>
      </p:pic>
      <p:sp>
        <p:nvSpPr>
          <p:cNvPr id="3" name="Title 2"/>
          <p:cNvSpPr>
            <a:spLocks noGrp="1"/>
          </p:cNvSpPr>
          <p:nvPr>
            <p:ph type="title" idx="4294967295"/>
          </p:nvPr>
        </p:nvSpPr>
        <p:spPr>
          <a:xfrm>
            <a:off x="457200" y="274638"/>
            <a:ext cx="3810000" cy="2011362"/>
          </a:xfrm>
          <a:prstGeom prst="rect">
            <a:avLst/>
          </a:prstGeom>
        </p:spPr>
        <p:txBody>
          <a:bodyPr>
            <a:normAutofit/>
          </a:bodyPr>
          <a:lstStyle/>
          <a:p>
            <a:pPr algn="l"/>
            <a:r>
              <a:rPr lang="en-US" sz="3600" b="1" dirty="0">
                <a:solidFill>
                  <a:schemeClr val="accent1">
                    <a:lumMod val="75000"/>
                  </a:schemeClr>
                </a:solidFill>
                <a:latin typeface="Arial" panose="020B0604020202020204" pitchFamily="34" charset="0"/>
                <a:cs typeface="Arial" panose="020B0604020202020204" pitchFamily="34" charset="0"/>
              </a:rPr>
              <a:t>Need help saying “no”?</a:t>
            </a:r>
          </a:p>
        </p:txBody>
      </p:sp>
      <p:sp>
        <p:nvSpPr>
          <p:cNvPr id="5" name="Rounded Rectangular Callout 4"/>
          <p:cNvSpPr/>
          <p:nvPr/>
        </p:nvSpPr>
        <p:spPr>
          <a:xfrm>
            <a:off x="5047833" y="365919"/>
            <a:ext cx="2383054" cy="639762"/>
          </a:xfrm>
          <a:prstGeom prst="wedgeRoundRectCallout">
            <a:avLst>
              <a:gd name="adj1" fmla="val 63738"/>
              <a:gd name="adj2" fmla="val -39773"/>
              <a:gd name="adj3" fmla="val 16667"/>
            </a:avLst>
          </a:prstGeom>
          <a:solidFill>
            <a:schemeClr val="bg1">
              <a:lumMod val="8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2">
                    <a:lumMod val="75000"/>
                  </a:schemeClr>
                </a:solidFill>
                <a:latin typeface="Arial" panose="020B0604020202020204" pitchFamily="34" charset="0"/>
                <a:cs typeface="Arial" panose="020B0604020202020204" pitchFamily="34" charset="0"/>
              </a:rPr>
              <a:t>I’ve got some pain pills…want </a:t>
            </a:r>
            <a:r>
              <a:rPr lang="en-US" b="1" dirty="0" smtClean="0">
                <a:solidFill>
                  <a:schemeClr val="tx2">
                    <a:lumMod val="75000"/>
                  </a:schemeClr>
                </a:solidFill>
                <a:latin typeface="Arial" panose="020B0604020202020204" pitchFamily="34" charset="0"/>
                <a:cs typeface="Arial" panose="020B0604020202020204" pitchFamily="34" charset="0"/>
              </a:rPr>
              <a:t>one?</a:t>
            </a:r>
          </a:p>
        </p:txBody>
      </p:sp>
      <p:sp>
        <p:nvSpPr>
          <p:cNvPr id="6" name="Rounded Rectangular Callout 5"/>
          <p:cNvSpPr/>
          <p:nvPr/>
        </p:nvSpPr>
        <p:spPr>
          <a:xfrm>
            <a:off x="304800" y="1905000"/>
            <a:ext cx="3200400" cy="1219200"/>
          </a:xfrm>
          <a:prstGeom prst="wedgeRoundRectCallout">
            <a:avLst>
              <a:gd name="adj1" fmla="val 62222"/>
              <a:gd name="adj2" fmla="val 44997"/>
              <a:gd name="adj3" fmla="val 16667"/>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a:solidFill>
                  <a:schemeClr val="tx1">
                    <a:lumMod val="50000"/>
                    <a:lumOff val="50000"/>
                  </a:schemeClr>
                </a:solidFill>
                <a:latin typeface="Arial" panose="020B0604020202020204" pitchFamily="34" charset="0"/>
                <a:cs typeface="Arial" panose="020B0604020202020204" pitchFamily="34" charset="0"/>
              </a:rPr>
              <a:t>Give a Reason:</a:t>
            </a:r>
          </a:p>
          <a:p>
            <a:r>
              <a:rPr lang="en-US" b="1" dirty="0">
                <a:solidFill>
                  <a:schemeClr val="tx1">
                    <a:lumMod val="50000"/>
                    <a:lumOff val="50000"/>
                  </a:schemeClr>
                </a:solidFill>
                <a:latin typeface="Arial" panose="020B0604020202020204" pitchFamily="34" charset="0"/>
                <a:cs typeface="Arial" panose="020B0604020202020204" pitchFamily="34" charset="0"/>
              </a:rPr>
              <a:t>No way…that’s illegal!  </a:t>
            </a:r>
          </a:p>
          <a:p>
            <a:r>
              <a:rPr lang="en-US" b="1" dirty="0">
                <a:solidFill>
                  <a:schemeClr val="tx1">
                    <a:lumMod val="50000"/>
                    <a:lumOff val="50000"/>
                  </a:schemeClr>
                </a:solidFill>
                <a:latin typeface="Arial" panose="020B0604020202020204" pitchFamily="34" charset="0"/>
                <a:cs typeface="Arial" panose="020B0604020202020204" pitchFamily="34" charset="0"/>
              </a:rPr>
              <a:t>I don’t want a drug-related offense on </a:t>
            </a:r>
            <a:r>
              <a:rPr lang="en-US" b="1" dirty="0" smtClean="0">
                <a:solidFill>
                  <a:schemeClr val="tx1">
                    <a:lumMod val="50000"/>
                    <a:lumOff val="50000"/>
                  </a:schemeClr>
                </a:solidFill>
                <a:latin typeface="Arial" panose="020B0604020202020204" pitchFamily="34" charset="0"/>
                <a:cs typeface="Arial" panose="020B0604020202020204" pitchFamily="34" charset="0"/>
              </a:rPr>
              <a:t>my </a:t>
            </a:r>
            <a:r>
              <a:rPr lang="en-US" b="1" dirty="0">
                <a:solidFill>
                  <a:schemeClr val="tx1">
                    <a:lumMod val="50000"/>
                    <a:lumOff val="50000"/>
                  </a:schemeClr>
                </a:solidFill>
                <a:latin typeface="Arial" panose="020B0604020202020204" pitchFamily="34" charset="0"/>
                <a:cs typeface="Arial" panose="020B0604020202020204" pitchFamily="34" charset="0"/>
              </a:rPr>
              <a:t>record.</a:t>
            </a:r>
          </a:p>
        </p:txBody>
      </p:sp>
      <p:sp>
        <p:nvSpPr>
          <p:cNvPr id="7" name="Rounded Rectangular Callout 6"/>
          <p:cNvSpPr/>
          <p:nvPr/>
        </p:nvSpPr>
        <p:spPr>
          <a:xfrm>
            <a:off x="297543" y="4114800"/>
            <a:ext cx="2939143" cy="1851201"/>
          </a:xfrm>
          <a:prstGeom prst="wedgeRoundRectCallout">
            <a:avLst>
              <a:gd name="adj1" fmla="val 63242"/>
              <a:gd name="adj2" fmla="val -42707"/>
              <a:gd name="adj3" fmla="val 16667"/>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a:solidFill>
                  <a:schemeClr val="tx1">
                    <a:lumMod val="50000"/>
                    <a:lumOff val="50000"/>
                  </a:schemeClr>
                </a:solidFill>
                <a:latin typeface="Arial" panose="020B0604020202020204" pitchFamily="34" charset="0"/>
                <a:cs typeface="Arial" panose="020B0604020202020204" pitchFamily="34" charset="0"/>
              </a:rPr>
              <a:t>Leave the situation</a:t>
            </a:r>
            <a:r>
              <a:rPr lang="en-US" b="1" dirty="0">
                <a:solidFill>
                  <a:schemeClr val="tx1">
                    <a:lumMod val="50000"/>
                    <a:lumOff val="50000"/>
                  </a:schemeClr>
                </a:solidFill>
                <a:latin typeface="Arial" panose="020B0604020202020204" pitchFamily="34" charset="0"/>
                <a:cs typeface="Arial" panose="020B0604020202020204" pitchFamily="34" charset="0"/>
              </a:rPr>
              <a:t>:</a:t>
            </a:r>
          </a:p>
          <a:p>
            <a:r>
              <a:rPr lang="en-US" b="1" dirty="0">
                <a:solidFill>
                  <a:schemeClr val="tx1">
                    <a:lumMod val="50000"/>
                    <a:lumOff val="50000"/>
                  </a:schemeClr>
                </a:solidFill>
                <a:latin typeface="Arial" panose="020B0604020202020204" pitchFamily="34" charset="0"/>
                <a:cs typeface="Arial" panose="020B0604020202020204" pitchFamily="34" charset="0"/>
              </a:rPr>
              <a:t>If you feel uncomfortable, leave the </a:t>
            </a:r>
            <a:r>
              <a:rPr lang="en-US" b="1" dirty="0" smtClean="0">
                <a:solidFill>
                  <a:schemeClr val="tx1">
                    <a:lumMod val="50000"/>
                    <a:lumOff val="50000"/>
                  </a:schemeClr>
                </a:solidFill>
                <a:latin typeface="Arial" panose="020B0604020202020204" pitchFamily="34" charset="0"/>
                <a:cs typeface="Arial" panose="020B0604020202020204" pitchFamily="34" charset="0"/>
              </a:rPr>
              <a:t>situation and seek a safe way to have fun, study, etc.</a:t>
            </a:r>
            <a:endParaRPr lang="en-US"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8" name="Rounded Rectangular Callout 7"/>
          <p:cNvSpPr/>
          <p:nvPr/>
        </p:nvSpPr>
        <p:spPr>
          <a:xfrm>
            <a:off x="5538680" y="4267200"/>
            <a:ext cx="3220692" cy="1295400"/>
          </a:xfrm>
          <a:prstGeom prst="wedgeRoundRectCallout">
            <a:avLst>
              <a:gd name="adj1" fmla="val -46319"/>
              <a:gd name="adj2" fmla="val -75628"/>
              <a:gd name="adj3" fmla="val 16667"/>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a:solidFill>
                  <a:schemeClr val="tx1">
                    <a:lumMod val="50000"/>
                    <a:lumOff val="50000"/>
                  </a:schemeClr>
                </a:solidFill>
                <a:latin typeface="Arial" panose="020B0604020202020204" pitchFamily="34" charset="0"/>
                <a:cs typeface="Arial" panose="020B0604020202020204" pitchFamily="34" charset="0"/>
              </a:rPr>
              <a:t>Suggest an alternative</a:t>
            </a:r>
            <a:r>
              <a:rPr lang="en-US" b="1" dirty="0">
                <a:solidFill>
                  <a:schemeClr val="tx1">
                    <a:lumMod val="50000"/>
                    <a:lumOff val="50000"/>
                  </a:schemeClr>
                </a:solidFill>
                <a:latin typeface="Arial" panose="020B0604020202020204" pitchFamily="34" charset="0"/>
                <a:cs typeface="Arial" panose="020B0604020202020204" pitchFamily="34" charset="0"/>
              </a:rPr>
              <a:t>:</a:t>
            </a:r>
          </a:p>
          <a:p>
            <a:r>
              <a:rPr lang="en-US" b="1" dirty="0">
                <a:solidFill>
                  <a:schemeClr val="tx1">
                    <a:lumMod val="50000"/>
                    <a:lumOff val="50000"/>
                  </a:schemeClr>
                </a:solidFill>
                <a:latin typeface="Arial" panose="020B0604020202020204" pitchFamily="34" charset="0"/>
                <a:cs typeface="Arial" panose="020B0604020202020204" pitchFamily="34" charset="0"/>
              </a:rPr>
              <a:t>No…these pills can cause some serious side effects.  Instead, how </a:t>
            </a:r>
            <a:r>
              <a:rPr lang="en-US" b="1" dirty="0" smtClean="0">
                <a:solidFill>
                  <a:schemeClr val="tx1">
                    <a:lumMod val="50000"/>
                    <a:lumOff val="50000"/>
                  </a:schemeClr>
                </a:solidFill>
                <a:latin typeface="Arial" panose="020B0604020202020204" pitchFamily="34" charset="0"/>
                <a:cs typeface="Arial" panose="020B0604020202020204" pitchFamily="34" charset="0"/>
              </a:rPr>
              <a:t>about we…</a:t>
            </a:r>
            <a:endParaRPr lang="en-US"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a:t>
            </a:r>
            <a:r>
              <a:rPr lang="en-US" dirty="0" smtClean="0"/>
              <a:t>33</a:t>
            </a:r>
            <a:endParaRPr lang="en-US" dirty="0"/>
          </a:p>
        </p:txBody>
      </p:sp>
      <p:sp>
        <p:nvSpPr>
          <p:cNvPr id="9" name="Rounded Rectangular Callout 8"/>
          <p:cNvSpPr/>
          <p:nvPr/>
        </p:nvSpPr>
        <p:spPr>
          <a:xfrm>
            <a:off x="5902773" y="1280319"/>
            <a:ext cx="2672453" cy="1060110"/>
          </a:xfrm>
          <a:prstGeom prst="wedgeRoundRectCallout">
            <a:avLst>
              <a:gd name="adj1" fmla="val 63738"/>
              <a:gd name="adj2" fmla="val -39773"/>
              <a:gd name="adj3" fmla="val 16667"/>
            </a:avLst>
          </a:prstGeom>
          <a:solidFill>
            <a:schemeClr val="bg1">
              <a:lumMod val="8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2">
                    <a:lumMod val="75000"/>
                  </a:schemeClr>
                </a:solidFill>
                <a:latin typeface="Arial" panose="020B0604020202020204" pitchFamily="34" charset="0"/>
                <a:cs typeface="Arial" panose="020B0604020202020204" pitchFamily="34" charset="0"/>
              </a:rPr>
              <a:t>I’m so stressed – can I have some of your Xanax</a:t>
            </a:r>
            <a:r>
              <a:rPr lang="en-US" b="1" baseline="30000" dirty="0" smtClean="0">
                <a:solidFill>
                  <a:schemeClr val="tx2">
                    <a:lumMod val="75000"/>
                  </a:schemeClr>
                </a:solidFill>
                <a:latin typeface="Arial" panose="020B0604020202020204" pitchFamily="34" charset="0"/>
                <a:cs typeface="Arial" panose="020B0604020202020204" pitchFamily="34" charset="0"/>
              </a:rPr>
              <a:t>®</a:t>
            </a:r>
            <a:r>
              <a:rPr lang="en-US" b="1" dirty="0" smtClean="0">
                <a:solidFill>
                  <a:schemeClr val="tx2">
                    <a:lumMod val="75000"/>
                  </a:schemeClr>
                </a:solidFill>
                <a:latin typeface="Arial" panose="020B0604020202020204" pitchFamily="34" charset="0"/>
                <a:cs typeface="Arial" panose="020B0604020202020204" pitchFamily="34" charset="0"/>
              </a:rPr>
              <a:t>?</a:t>
            </a:r>
            <a:endParaRPr lang="en-US" b="1" dirty="0">
              <a:solidFill>
                <a:schemeClr val="tx2">
                  <a:lumMod val="75000"/>
                </a:schemeClr>
              </a:solidFill>
              <a:latin typeface="Arial" panose="020B0604020202020204" pitchFamily="34" charset="0"/>
              <a:cs typeface="Arial" panose="020B0604020202020204" pitchFamily="34" charset="0"/>
            </a:endParaRPr>
          </a:p>
        </p:txBody>
      </p:sp>
      <p:grpSp>
        <p:nvGrpSpPr>
          <p:cNvPr id="12" name="Group 11"/>
          <p:cNvGrpSpPr/>
          <p:nvPr/>
        </p:nvGrpSpPr>
        <p:grpSpPr>
          <a:xfrm>
            <a:off x="232936" y="6324600"/>
            <a:ext cx="7001728" cy="458755"/>
            <a:chOff x="232936" y="6324600"/>
            <a:chExt cx="7001728" cy="458755"/>
          </a:xfrm>
        </p:grpSpPr>
        <p:sp>
          <p:nvSpPr>
            <p:cNvPr id="13" name="TextBox 12"/>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16957758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6491" y="0"/>
            <a:ext cx="3779772" cy="2517755"/>
          </a:xfrm>
          <a:prstGeom prst="rect">
            <a:avLst/>
          </a:prstGeom>
        </p:spPr>
      </p:pic>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solidFill>
                  <a:prstClr val="white"/>
                </a:solidFill>
              </a:rPr>
              <a:t>GenerationRx.org</a:t>
            </a:r>
            <a:r>
              <a:rPr lang="en-US" dirty="0" smtClean="0">
                <a:solidFill>
                  <a:prstClr val="white"/>
                </a:solidFill>
              </a:rPr>
              <a:t>  34</a:t>
            </a:r>
            <a:endParaRPr lang="en-US" dirty="0">
              <a:solidFill>
                <a:prstClr val="white"/>
              </a:solidFill>
            </a:endParaRPr>
          </a:p>
        </p:txBody>
      </p:sp>
      <p:sp>
        <p:nvSpPr>
          <p:cNvPr id="7" name="Content Placeholder 6"/>
          <p:cNvSpPr txBox="1">
            <a:spLocks/>
          </p:cNvSpPr>
          <p:nvPr/>
        </p:nvSpPr>
        <p:spPr>
          <a:xfrm>
            <a:off x="533400" y="2819400"/>
            <a:ext cx="8305800" cy="3429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sz="2400" dirty="0" smtClean="0">
                <a:solidFill>
                  <a:srgbClr val="7F7F7F"/>
                </a:solidFill>
                <a:latin typeface="Arial"/>
                <a:cs typeface="Arial"/>
              </a:rPr>
              <a:t>If you have a legitimate prescription, how should you respond if your condition isn’t improving?  </a:t>
            </a:r>
            <a:endParaRPr lang="en-US" sz="2400" dirty="0">
              <a:solidFill>
                <a:srgbClr val="7F7F7F"/>
              </a:solidFill>
              <a:latin typeface="Arial"/>
              <a:cs typeface="Arial"/>
            </a:endParaRPr>
          </a:p>
          <a:p>
            <a:pPr marL="457200" indent="-457200">
              <a:buFont typeface="+mj-lt"/>
              <a:buAutoNum type="arabicPeriod"/>
            </a:pPr>
            <a:r>
              <a:rPr lang="en-US" sz="2400" dirty="0" smtClean="0">
                <a:solidFill>
                  <a:srgbClr val="7F7F7F"/>
                </a:solidFill>
                <a:latin typeface="Arial"/>
                <a:cs typeface="Arial"/>
              </a:rPr>
              <a:t>How do you say “no”…</a:t>
            </a:r>
          </a:p>
          <a:p>
            <a:pPr marL="457200" indent="-457200">
              <a:buFont typeface="+mj-lt"/>
              <a:buAutoNum type="arabicPeriod"/>
            </a:pPr>
            <a:r>
              <a:rPr lang="en-US" sz="2400" dirty="0" smtClean="0">
                <a:solidFill>
                  <a:srgbClr val="7F7F7F"/>
                </a:solidFill>
                <a:latin typeface="Arial"/>
                <a:cs typeface="Arial"/>
              </a:rPr>
              <a:t>What </a:t>
            </a:r>
            <a:r>
              <a:rPr lang="en-US" sz="2400" dirty="0">
                <a:solidFill>
                  <a:srgbClr val="7F7F7F"/>
                </a:solidFill>
                <a:latin typeface="Arial"/>
                <a:cs typeface="Arial"/>
              </a:rPr>
              <a:t>are positive alternatives </a:t>
            </a:r>
            <a:r>
              <a:rPr lang="en-US" sz="2400" dirty="0" smtClean="0">
                <a:solidFill>
                  <a:srgbClr val="7F7F7F"/>
                </a:solidFill>
                <a:latin typeface="Arial"/>
                <a:cs typeface="Arial"/>
              </a:rPr>
              <a:t>to </a:t>
            </a:r>
            <a:r>
              <a:rPr lang="en-US" sz="2400" dirty="0">
                <a:solidFill>
                  <a:srgbClr val="7F7F7F"/>
                </a:solidFill>
                <a:latin typeface="Arial"/>
                <a:cs typeface="Arial"/>
              </a:rPr>
              <a:t>misusing </a:t>
            </a:r>
            <a:r>
              <a:rPr lang="en-US" sz="2400" dirty="0" smtClean="0">
                <a:solidFill>
                  <a:srgbClr val="7F7F7F"/>
                </a:solidFill>
                <a:latin typeface="Arial"/>
                <a:cs typeface="Arial"/>
              </a:rPr>
              <a:t>medications? </a:t>
            </a:r>
          </a:p>
          <a:p>
            <a:pPr marL="514350" indent="-514350">
              <a:buFont typeface="+mj-lt"/>
              <a:buAutoNum type="arabicPeriod"/>
            </a:pPr>
            <a:endParaRPr lang="en-US" sz="2400" dirty="0">
              <a:solidFill>
                <a:schemeClr val="tx1">
                  <a:lumMod val="65000"/>
                  <a:lumOff val="35000"/>
                </a:schemeClr>
              </a:solidFill>
            </a:endParaRPr>
          </a:p>
        </p:txBody>
      </p:sp>
      <p:sp>
        <p:nvSpPr>
          <p:cNvPr id="13" name="Rectangle 4"/>
          <p:cNvSpPr/>
          <p:nvPr/>
        </p:nvSpPr>
        <p:spPr>
          <a:xfrm>
            <a:off x="350" y="685800"/>
            <a:ext cx="5771383" cy="1362808"/>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00427"/>
              <a:gd name="connsiteY0" fmla="*/ 0 h 1362808"/>
              <a:gd name="connsiteX1" fmla="*/ 5800427 w 5800427"/>
              <a:gd name="connsiteY1" fmla="*/ 119944 h 1362808"/>
              <a:gd name="connsiteX2" fmla="*/ 5565531 w 5800427"/>
              <a:gd name="connsiteY2" fmla="*/ 1134209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59886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469575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42953 w 5800427"/>
              <a:gd name="connsiteY2" fmla="*/ 1151143 h 1362808"/>
              <a:gd name="connsiteX3" fmla="*/ 0 w 5800427"/>
              <a:gd name="connsiteY3" fmla="*/ 1362808 h 1362808"/>
              <a:gd name="connsiteX4" fmla="*/ 8793 w 5800427"/>
              <a:gd name="connsiteY4" fmla="*/ 0 h 1362808"/>
              <a:gd name="connsiteX0" fmla="*/ 8793 w 5732694"/>
              <a:gd name="connsiteY0" fmla="*/ 0 h 1362808"/>
              <a:gd name="connsiteX1" fmla="*/ 5732694 w 5732694"/>
              <a:gd name="connsiteY1" fmla="*/ 125588 h 1362808"/>
              <a:gd name="connsiteX2" fmla="*/ 5542953 w 5732694"/>
              <a:gd name="connsiteY2" fmla="*/ 1151143 h 1362808"/>
              <a:gd name="connsiteX3" fmla="*/ 0 w 5732694"/>
              <a:gd name="connsiteY3" fmla="*/ 1362808 h 1362808"/>
              <a:gd name="connsiteX4" fmla="*/ 8793 w 5732694"/>
              <a:gd name="connsiteY4" fmla="*/ 0 h 1362808"/>
              <a:gd name="connsiteX0" fmla="*/ 8793 w 5783494"/>
              <a:gd name="connsiteY0" fmla="*/ 0 h 1362808"/>
              <a:gd name="connsiteX1" fmla="*/ 5783494 w 5783494"/>
              <a:gd name="connsiteY1" fmla="*/ 131232 h 1362808"/>
              <a:gd name="connsiteX2" fmla="*/ 5542953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452119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524787 w 5783494"/>
              <a:gd name="connsiteY2" fmla="*/ 1151143 h 1362808"/>
              <a:gd name="connsiteX3" fmla="*/ 0 w 5783494"/>
              <a:gd name="connsiteY3" fmla="*/ 1362808 h 1362808"/>
              <a:gd name="connsiteX4" fmla="*/ 8793 w 5783494"/>
              <a:gd name="connsiteY4" fmla="*/ 0 h 1362808"/>
              <a:gd name="connsiteX0" fmla="*/ 8793 w 5710827"/>
              <a:gd name="connsiteY0" fmla="*/ 0 h 1362808"/>
              <a:gd name="connsiteX1" fmla="*/ 5710827 w 5710827"/>
              <a:gd name="connsiteY1" fmla="*/ 131232 h 1362808"/>
              <a:gd name="connsiteX2" fmla="*/ 5524787 w 5710827"/>
              <a:gd name="connsiteY2" fmla="*/ 1151143 h 1362808"/>
              <a:gd name="connsiteX3" fmla="*/ 0 w 5710827"/>
              <a:gd name="connsiteY3" fmla="*/ 1362808 h 1362808"/>
              <a:gd name="connsiteX4" fmla="*/ 8793 w 5710827"/>
              <a:gd name="connsiteY4" fmla="*/ 0 h 1362808"/>
              <a:gd name="connsiteX0" fmla="*/ 8793 w 5771383"/>
              <a:gd name="connsiteY0" fmla="*/ 0 h 1362808"/>
              <a:gd name="connsiteX1" fmla="*/ 5771383 w 5771383"/>
              <a:gd name="connsiteY1" fmla="*/ 137288 h 1362808"/>
              <a:gd name="connsiteX2" fmla="*/ 5524787 w 5771383"/>
              <a:gd name="connsiteY2" fmla="*/ 1151143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419279 w 5771383"/>
              <a:gd name="connsiteY2" fmla="*/ 1155051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532602 w 5771383"/>
              <a:gd name="connsiteY2" fmla="*/ 1151144 h 1362808"/>
              <a:gd name="connsiteX3" fmla="*/ 0 w 5771383"/>
              <a:gd name="connsiteY3" fmla="*/ 1362808 h 1362808"/>
              <a:gd name="connsiteX4" fmla="*/ 8793 w 5771383"/>
              <a:gd name="connsiteY4" fmla="*/ 0 h 136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1383" h="1362808">
                <a:moveTo>
                  <a:pt x="8793" y="0"/>
                </a:moveTo>
                <a:lnTo>
                  <a:pt x="5771383" y="137288"/>
                </a:lnTo>
                <a:lnTo>
                  <a:pt x="5532602" y="1151144"/>
                </a:lnTo>
                <a:lnTo>
                  <a:pt x="0" y="1362808"/>
                </a:lnTo>
                <a:lnTo>
                  <a:pt x="8793"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txBox="1">
            <a:spLocks/>
          </p:cNvSpPr>
          <p:nvPr/>
        </p:nvSpPr>
        <p:spPr>
          <a:xfrm>
            <a:off x="381000" y="1066800"/>
            <a:ext cx="4988209"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00B0F0"/>
                </a:solidFill>
                <a:latin typeface="Arial"/>
                <a:cs typeface="Arial"/>
              </a:rPr>
              <a:t>Module 3: </a:t>
            </a:r>
            <a:r>
              <a:rPr lang="en-US" b="1" dirty="0" smtClean="0">
                <a:solidFill>
                  <a:srgbClr val="92D050"/>
                </a:solidFill>
                <a:latin typeface="Arial"/>
                <a:cs typeface="Arial"/>
              </a:rPr>
              <a:t/>
            </a:r>
            <a:br>
              <a:rPr lang="en-US" b="1" dirty="0" smtClean="0">
                <a:solidFill>
                  <a:srgbClr val="92D050"/>
                </a:solidFill>
                <a:latin typeface="Arial"/>
                <a:cs typeface="Arial"/>
              </a:rPr>
            </a:br>
            <a:r>
              <a:rPr lang="en-US" b="1" dirty="0" smtClean="0">
                <a:solidFill>
                  <a:srgbClr val="92D050"/>
                </a:solidFill>
                <a:latin typeface="Arial"/>
                <a:cs typeface="Arial"/>
              </a:rPr>
              <a:t/>
            </a:r>
            <a:br>
              <a:rPr lang="en-US" b="1" dirty="0" smtClean="0">
                <a:solidFill>
                  <a:srgbClr val="92D050"/>
                </a:solidFill>
                <a:latin typeface="Arial"/>
                <a:cs typeface="Arial"/>
              </a:rPr>
            </a:br>
            <a:endParaRPr lang="en-US" b="1" dirty="0">
              <a:solidFill>
                <a:srgbClr val="92D050"/>
              </a:solidFill>
              <a:latin typeface="Arial"/>
              <a:cs typeface="Arial"/>
            </a:endParaRPr>
          </a:p>
        </p:txBody>
      </p:sp>
      <p:sp>
        <p:nvSpPr>
          <p:cNvPr id="15" name="TextBox 14"/>
          <p:cNvSpPr txBox="1"/>
          <p:nvPr/>
        </p:nvSpPr>
        <p:spPr>
          <a:xfrm>
            <a:off x="533400" y="2130474"/>
            <a:ext cx="4439036" cy="523220"/>
          </a:xfrm>
          <a:prstGeom prst="rect">
            <a:avLst/>
          </a:prstGeom>
          <a:noFill/>
        </p:spPr>
        <p:txBody>
          <a:bodyPr wrap="none" rtlCol="0">
            <a:spAutoFit/>
          </a:bodyPr>
          <a:lstStyle/>
          <a:p>
            <a:r>
              <a:rPr lang="en-US" sz="2800" b="1" dirty="0" smtClean="0">
                <a:solidFill>
                  <a:srgbClr val="00B0F0"/>
                </a:solidFill>
                <a:latin typeface="Arial" panose="020B0604020202020204" pitchFamily="34" charset="0"/>
                <a:cs typeface="Arial" panose="020B0604020202020204" pitchFamily="34" charset="0"/>
              </a:rPr>
              <a:t>Discuss in small groups:</a:t>
            </a:r>
            <a:endParaRPr lang="en-US" sz="2800" b="1" dirty="0">
              <a:solidFill>
                <a:srgbClr val="00B0F0"/>
              </a:solidFill>
              <a:latin typeface="Arial" panose="020B0604020202020204" pitchFamily="34" charset="0"/>
              <a:cs typeface="Arial" panose="020B0604020202020204" pitchFamily="34" charset="0"/>
            </a:endParaRPr>
          </a:p>
        </p:txBody>
      </p:sp>
      <p:sp>
        <p:nvSpPr>
          <p:cNvPr id="18" name="Rectangle 4"/>
          <p:cNvSpPr/>
          <p:nvPr/>
        </p:nvSpPr>
        <p:spPr>
          <a:xfrm>
            <a:off x="8802281" y="869585"/>
            <a:ext cx="343982" cy="739830"/>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8801101"/>
              <a:gd name="connsiteY0" fmla="*/ 0 h 1362808"/>
              <a:gd name="connsiteX1" fmla="*/ 8801101 w 8801101"/>
              <a:gd name="connsiteY1" fmla="*/ 158262 h 1362808"/>
              <a:gd name="connsiteX2" fmla="*/ 5565531 w 8801101"/>
              <a:gd name="connsiteY2" fmla="*/ 1134209 h 1362808"/>
              <a:gd name="connsiteX3" fmla="*/ 0 w 8801101"/>
              <a:gd name="connsiteY3" fmla="*/ 1362808 h 1362808"/>
              <a:gd name="connsiteX4" fmla="*/ 8793 w 8801101"/>
              <a:gd name="connsiteY4" fmla="*/ 0 h 1362808"/>
              <a:gd name="connsiteX0" fmla="*/ 8793 w 8801101"/>
              <a:gd name="connsiteY0" fmla="*/ 0 h 1362808"/>
              <a:gd name="connsiteX1" fmla="*/ 8801101 w 8801101"/>
              <a:gd name="connsiteY1" fmla="*/ 158262 h 1362808"/>
              <a:gd name="connsiteX2" fmla="*/ 8801100 w 8801101"/>
              <a:gd name="connsiteY2" fmla="*/ 1002324 h 1362808"/>
              <a:gd name="connsiteX3" fmla="*/ 0 w 8801101"/>
              <a:gd name="connsiteY3" fmla="*/ 1362808 h 1362808"/>
              <a:gd name="connsiteX4" fmla="*/ 8793 w 8801101"/>
              <a:gd name="connsiteY4" fmla="*/ 0 h 1362808"/>
              <a:gd name="connsiteX0" fmla="*/ 7069016 w 8801101"/>
              <a:gd name="connsiteY0" fmla="*/ 0 h 1230924"/>
              <a:gd name="connsiteX1" fmla="*/ 8801101 w 8801101"/>
              <a:gd name="connsiteY1" fmla="*/ 26378 h 1230924"/>
              <a:gd name="connsiteX2" fmla="*/ 8801100 w 8801101"/>
              <a:gd name="connsiteY2" fmla="*/ 870440 h 1230924"/>
              <a:gd name="connsiteX3" fmla="*/ 0 w 8801101"/>
              <a:gd name="connsiteY3" fmla="*/ 1230924 h 1230924"/>
              <a:gd name="connsiteX4" fmla="*/ 7069016 w 8801101"/>
              <a:gd name="connsiteY4" fmla="*/ 0 h 1230924"/>
              <a:gd name="connsiteX0" fmla="*/ 167055 w 1899140"/>
              <a:gd name="connsiteY0" fmla="*/ 0 h 958362"/>
              <a:gd name="connsiteX1" fmla="*/ 1899140 w 1899140"/>
              <a:gd name="connsiteY1" fmla="*/ 26378 h 958362"/>
              <a:gd name="connsiteX2" fmla="*/ 1899139 w 1899140"/>
              <a:gd name="connsiteY2" fmla="*/ 870440 h 958362"/>
              <a:gd name="connsiteX3" fmla="*/ 0 w 1899140"/>
              <a:gd name="connsiteY3" fmla="*/ 958362 h 958362"/>
              <a:gd name="connsiteX4" fmla="*/ 167055 w 1899140"/>
              <a:gd name="connsiteY4" fmla="*/ 0 h 958362"/>
              <a:gd name="connsiteX0" fmla="*/ 1626578 w 1899140"/>
              <a:gd name="connsiteY0" fmla="*/ 0 h 931986"/>
              <a:gd name="connsiteX1" fmla="*/ 1899140 w 1899140"/>
              <a:gd name="connsiteY1" fmla="*/ 2 h 931986"/>
              <a:gd name="connsiteX2" fmla="*/ 1899139 w 1899140"/>
              <a:gd name="connsiteY2" fmla="*/ 844064 h 931986"/>
              <a:gd name="connsiteX3" fmla="*/ 0 w 1899140"/>
              <a:gd name="connsiteY3" fmla="*/ 931986 h 931986"/>
              <a:gd name="connsiteX4" fmla="*/ 1626578 w 1899140"/>
              <a:gd name="connsiteY4" fmla="*/ 0 h 931986"/>
              <a:gd name="connsiteX0" fmla="*/ 272563 w 545125"/>
              <a:gd name="connsiteY0" fmla="*/ 0 h 870440"/>
              <a:gd name="connsiteX1" fmla="*/ 545125 w 545125"/>
              <a:gd name="connsiteY1" fmla="*/ 2 h 870440"/>
              <a:gd name="connsiteX2" fmla="*/ 545124 w 545125"/>
              <a:gd name="connsiteY2" fmla="*/ 844064 h 870440"/>
              <a:gd name="connsiteX3" fmla="*/ 0 w 545125"/>
              <a:gd name="connsiteY3" fmla="*/ 870440 h 870440"/>
              <a:gd name="connsiteX4" fmla="*/ 272563 w 545125"/>
              <a:gd name="connsiteY4" fmla="*/ 0 h 870440"/>
              <a:gd name="connsiteX0" fmla="*/ 202224 w 474786"/>
              <a:gd name="connsiteY0" fmla="*/ 0 h 844064"/>
              <a:gd name="connsiteX1" fmla="*/ 474786 w 474786"/>
              <a:gd name="connsiteY1" fmla="*/ 2 h 844064"/>
              <a:gd name="connsiteX2" fmla="*/ 474785 w 474786"/>
              <a:gd name="connsiteY2" fmla="*/ 844064 h 844064"/>
              <a:gd name="connsiteX3" fmla="*/ 0 w 474786"/>
              <a:gd name="connsiteY3" fmla="*/ 729763 h 844064"/>
              <a:gd name="connsiteX4" fmla="*/ 202224 w 474786"/>
              <a:gd name="connsiteY4" fmla="*/ 0 h 844064"/>
              <a:gd name="connsiteX0" fmla="*/ 395655 w 668217"/>
              <a:gd name="connsiteY0" fmla="*/ 0 h 844064"/>
              <a:gd name="connsiteX1" fmla="*/ 668217 w 668217"/>
              <a:gd name="connsiteY1" fmla="*/ 2 h 844064"/>
              <a:gd name="connsiteX2" fmla="*/ 668216 w 668217"/>
              <a:gd name="connsiteY2" fmla="*/ 844064 h 844064"/>
              <a:gd name="connsiteX3" fmla="*/ 0 w 668217"/>
              <a:gd name="connsiteY3" fmla="*/ 553917 h 844064"/>
              <a:gd name="connsiteX4" fmla="*/ 395655 w 668217"/>
              <a:gd name="connsiteY4" fmla="*/ 0 h 844064"/>
              <a:gd name="connsiteX0" fmla="*/ 395655 w 668217"/>
              <a:gd name="connsiteY0" fmla="*/ 0 h 703387"/>
              <a:gd name="connsiteX1" fmla="*/ 668217 w 668217"/>
              <a:gd name="connsiteY1" fmla="*/ 2 h 703387"/>
              <a:gd name="connsiteX2" fmla="*/ 659424 w 668217"/>
              <a:gd name="connsiteY2" fmla="*/ 703387 h 703387"/>
              <a:gd name="connsiteX3" fmla="*/ 0 w 668217"/>
              <a:gd name="connsiteY3" fmla="*/ 553917 h 703387"/>
              <a:gd name="connsiteX4" fmla="*/ 395655 w 668217"/>
              <a:gd name="connsiteY4" fmla="*/ 0 h 703387"/>
              <a:gd name="connsiteX0" fmla="*/ 395655 w 668217"/>
              <a:gd name="connsiteY0" fmla="*/ 0 h 826479"/>
              <a:gd name="connsiteX1" fmla="*/ 668217 w 668217"/>
              <a:gd name="connsiteY1" fmla="*/ 2 h 826479"/>
              <a:gd name="connsiteX2" fmla="*/ 659424 w 668217"/>
              <a:gd name="connsiteY2" fmla="*/ 826479 h 826479"/>
              <a:gd name="connsiteX3" fmla="*/ 0 w 668217"/>
              <a:gd name="connsiteY3" fmla="*/ 553917 h 826479"/>
              <a:gd name="connsiteX4" fmla="*/ 395655 w 668217"/>
              <a:gd name="connsiteY4" fmla="*/ 0 h 826479"/>
              <a:gd name="connsiteX0" fmla="*/ 184640 w 457202"/>
              <a:gd name="connsiteY0" fmla="*/ 0 h 844063"/>
              <a:gd name="connsiteX1" fmla="*/ 457202 w 457202"/>
              <a:gd name="connsiteY1" fmla="*/ 2 h 844063"/>
              <a:gd name="connsiteX2" fmla="*/ 448409 w 457202"/>
              <a:gd name="connsiteY2" fmla="*/ 826479 h 844063"/>
              <a:gd name="connsiteX3" fmla="*/ 0 w 457202"/>
              <a:gd name="connsiteY3" fmla="*/ 844063 h 844063"/>
              <a:gd name="connsiteX4" fmla="*/ 184640 w 457202"/>
              <a:gd name="connsiteY4" fmla="*/ 0 h 844063"/>
              <a:gd name="connsiteX0" fmla="*/ 272563 w 457202"/>
              <a:gd name="connsiteY0" fmla="*/ 193429 h 844061"/>
              <a:gd name="connsiteX1" fmla="*/ 457202 w 457202"/>
              <a:gd name="connsiteY1" fmla="*/ 0 h 844061"/>
              <a:gd name="connsiteX2" fmla="*/ 448409 w 457202"/>
              <a:gd name="connsiteY2" fmla="*/ 826477 h 844061"/>
              <a:gd name="connsiteX3" fmla="*/ 0 w 457202"/>
              <a:gd name="connsiteY3" fmla="*/ 844061 h 844061"/>
              <a:gd name="connsiteX4" fmla="*/ 272563 w 457202"/>
              <a:gd name="connsiteY4" fmla="*/ 193429 h 844061"/>
              <a:gd name="connsiteX0" fmla="*/ 281356 w 457202"/>
              <a:gd name="connsiteY0" fmla="*/ 26375 h 844061"/>
              <a:gd name="connsiteX1" fmla="*/ 457202 w 457202"/>
              <a:gd name="connsiteY1" fmla="*/ 0 h 844061"/>
              <a:gd name="connsiteX2" fmla="*/ 448409 w 457202"/>
              <a:gd name="connsiteY2" fmla="*/ 826477 h 844061"/>
              <a:gd name="connsiteX3" fmla="*/ 0 w 457202"/>
              <a:gd name="connsiteY3" fmla="*/ 844061 h 844061"/>
              <a:gd name="connsiteX4" fmla="*/ 281356 w 457202"/>
              <a:gd name="connsiteY4" fmla="*/ 26375 h 844061"/>
              <a:gd name="connsiteX0" fmla="*/ 158264 w 334110"/>
              <a:gd name="connsiteY0" fmla="*/ 26375 h 844061"/>
              <a:gd name="connsiteX1" fmla="*/ 334110 w 334110"/>
              <a:gd name="connsiteY1" fmla="*/ 0 h 844061"/>
              <a:gd name="connsiteX2" fmla="*/ 325317 w 334110"/>
              <a:gd name="connsiteY2" fmla="*/ 826477 h 844061"/>
              <a:gd name="connsiteX3" fmla="*/ 0 w 334110"/>
              <a:gd name="connsiteY3" fmla="*/ 844061 h 844061"/>
              <a:gd name="connsiteX4" fmla="*/ 158264 w 334110"/>
              <a:gd name="connsiteY4" fmla="*/ 26375 h 844061"/>
              <a:gd name="connsiteX0" fmla="*/ 170790 w 346636"/>
              <a:gd name="connsiteY0" fmla="*/ 26375 h 831534"/>
              <a:gd name="connsiteX1" fmla="*/ 346636 w 346636"/>
              <a:gd name="connsiteY1" fmla="*/ 0 h 831534"/>
              <a:gd name="connsiteX2" fmla="*/ 337843 w 346636"/>
              <a:gd name="connsiteY2" fmla="*/ 826477 h 831534"/>
              <a:gd name="connsiteX3" fmla="*/ 0 w 346636"/>
              <a:gd name="connsiteY3" fmla="*/ 831534 h 831534"/>
              <a:gd name="connsiteX4" fmla="*/ 170790 w 346636"/>
              <a:gd name="connsiteY4" fmla="*/ 26375 h 831534"/>
              <a:gd name="connsiteX0" fmla="*/ 152001 w 346636"/>
              <a:gd name="connsiteY0" fmla="*/ 0 h 836474"/>
              <a:gd name="connsiteX1" fmla="*/ 346636 w 346636"/>
              <a:gd name="connsiteY1" fmla="*/ 4940 h 836474"/>
              <a:gd name="connsiteX2" fmla="*/ 337843 w 346636"/>
              <a:gd name="connsiteY2" fmla="*/ 831417 h 836474"/>
              <a:gd name="connsiteX3" fmla="*/ 0 w 346636"/>
              <a:gd name="connsiteY3" fmla="*/ 836474 h 836474"/>
              <a:gd name="connsiteX4" fmla="*/ 152001 w 346636"/>
              <a:gd name="connsiteY4" fmla="*/ 0 h 836474"/>
              <a:gd name="connsiteX0" fmla="*/ 145738 w 346636"/>
              <a:gd name="connsiteY0" fmla="*/ 176687 h 831534"/>
              <a:gd name="connsiteX1" fmla="*/ 346636 w 346636"/>
              <a:gd name="connsiteY1" fmla="*/ 0 h 831534"/>
              <a:gd name="connsiteX2" fmla="*/ 337843 w 346636"/>
              <a:gd name="connsiteY2" fmla="*/ 826477 h 831534"/>
              <a:gd name="connsiteX3" fmla="*/ 0 w 346636"/>
              <a:gd name="connsiteY3" fmla="*/ 831534 h 831534"/>
              <a:gd name="connsiteX4" fmla="*/ 145738 w 346636"/>
              <a:gd name="connsiteY4" fmla="*/ 176687 h 831534"/>
              <a:gd name="connsiteX0" fmla="*/ 145738 w 337843"/>
              <a:gd name="connsiteY0" fmla="*/ 120320 h 775167"/>
              <a:gd name="connsiteX1" fmla="*/ 334110 w 337843"/>
              <a:gd name="connsiteY1" fmla="*/ 0 h 775167"/>
              <a:gd name="connsiteX2" fmla="*/ 337843 w 337843"/>
              <a:gd name="connsiteY2" fmla="*/ 770110 h 775167"/>
              <a:gd name="connsiteX3" fmla="*/ 0 w 337843"/>
              <a:gd name="connsiteY3" fmla="*/ 775167 h 775167"/>
              <a:gd name="connsiteX4" fmla="*/ 145738 w 337843"/>
              <a:gd name="connsiteY4" fmla="*/ 120320 h 775167"/>
              <a:gd name="connsiteX0" fmla="*/ 145738 w 337843"/>
              <a:gd name="connsiteY0" fmla="*/ 164161 h 819008"/>
              <a:gd name="connsiteX1" fmla="*/ 334110 w 337843"/>
              <a:gd name="connsiteY1" fmla="*/ 0 h 819008"/>
              <a:gd name="connsiteX2" fmla="*/ 337843 w 337843"/>
              <a:gd name="connsiteY2" fmla="*/ 813951 h 819008"/>
              <a:gd name="connsiteX3" fmla="*/ 0 w 337843"/>
              <a:gd name="connsiteY3" fmla="*/ 819008 h 819008"/>
              <a:gd name="connsiteX4" fmla="*/ 145738 w 337843"/>
              <a:gd name="connsiteY4" fmla="*/ 164161 h 819008"/>
              <a:gd name="connsiteX0" fmla="*/ 189579 w 337843"/>
              <a:gd name="connsiteY0" fmla="*/ 0 h 823948"/>
              <a:gd name="connsiteX1" fmla="*/ 334110 w 337843"/>
              <a:gd name="connsiteY1" fmla="*/ 4940 h 823948"/>
              <a:gd name="connsiteX2" fmla="*/ 337843 w 337843"/>
              <a:gd name="connsiteY2" fmla="*/ 818891 h 823948"/>
              <a:gd name="connsiteX3" fmla="*/ 0 w 337843"/>
              <a:gd name="connsiteY3" fmla="*/ 823948 h 823948"/>
              <a:gd name="connsiteX4" fmla="*/ 189579 w 337843"/>
              <a:gd name="connsiteY4" fmla="*/ 0 h 823948"/>
              <a:gd name="connsiteX0" fmla="*/ 145738 w 294002"/>
              <a:gd name="connsiteY0" fmla="*/ 0 h 818891"/>
              <a:gd name="connsiteX1" fmla="*/ 290269 w 294002"/>
              <a:gd name="connsiteY1" fmla="*/ 4940 h 818891"/>
              <a:gd name="connsiteX2" fmla="*/ 294002 w 294002"/>
              <a:gd name="connsiteY2" fmla="*/ 818891 h 818891"/>
              <a:gd name="connsiteX3" fmla="*/ 0 w 294002"/>
              <a:gd name="connsiteY3" fmla="*/ 698688 h 818891"/>
              <a:gd name="connsiteX4" fmla="*/ 145738 w 294002"/>
              <a:gd name="connsiteY4" fmla="*/ 0 h 818891"/>
              <a:gd name="connsiteX0" fmla="*/ 164527 w 312791"/>
              <a:gd name="connsiteY0" fmla="*/ 0 h 836474"/>
              <a:gd name="connsiteX1" fmla="*/ 309058 w 312791"/>
              <a:gd name="connsiteY1" fmla="*/ 4940 h 836474"/>
              <a:gd name="connsiteX2" fmla="*/ 312791 w 312791"/>
              <a:gd name="connsiteY2" fmla="*/ 818891 h 836474"/>
              <a:gd name="connsiteX3" fmla="*/ 0 w 312791"/>
              <a:gd name="connsiteY3" fmla="*/ 836474 h 836474"/>
              <a:gd name="connsiteX4" fmla="*/ 164527 w 312791"/>
              <a:gd name="connsiteY4" fmla="*/ 0 h 836474"/>
              <a:gd name="connsiteX0" fmla="*/ 195842 w 344106"/>
              <a:gd name="connsiteY0" fmla="*/ 0 h 830210"/>
              <a:gd name="connsiteX1" fmla="*/ 340373 w 344106"/>
              <a:gd name="connsiteY1" fmla="*/ 4940 h 830210"/>
              <a:gd name="connsiteX2" fmla="*/ 344106 w 344106"/>
              <a:gd name="connsiteY2" fmla="*/ 818891 h 830210"/>
              <a:gd name="connsiteX3" fmla="*/ 0 w 344106"/>
              <a:gd name="connsiteY3" fmla="*/ 830210 h 830210"/>
              <a:gd name="connsiteX4" fmla="*/ 195842 w 344106"/>
              <a:gd name="connsiteY4" fmla="*/ 0 h 830210"/>
              <a:gd name="connsiteX0" fmla="*/ 178909 w 327173"/>
              <a:gd name="connsiteY0" fmla="*/ 0 h 818921"/>
              <a:gd name="connsiteX1" fmla="*/ 323440 w 327173"/>
              <a:gd name="connsiteY1" fmla="*/ 4940 h 818921"/>
              <a:gd name="connsiteX2" fmla="*/ 327173 w 327173"/>
              <a:gd name="connsiteY2" fmla="*/ 818891 h 818921"/>
              <a:gd name="connsiteX3" fmla="*/ 0 w 327173"/>
              <a:gd name="connsiteY3" fmla="*/ 818921 h 818921"/>
              <a:gd name="connsiteX4" fmla="*/ 178909 w 327173"/>
              <a:gd name="connsiteY4" fmla="*/ 0 h 818921"/>
              <a:gd name="connsiteX0" fmla="*/ 156607 w 327173"/>
              <a:gd name="connsiteY0" fmla="*/ 635 h 813981"/>
              <a:gd name="connsiteX1" fmla="*/ 323440 w 327173"/>
              <a:gd name="connsiteY1" fmla="*/ 0 h 813981"/>
              <a:gd name="connsiteX2" fmla="*/ 327173 w 327173"/>
              <a:gd name="connsiteY2" fmla="*/ 813951 h 813981"/>
              <a:gd name="connsiteX3" fmla="*/ 0 w 327173"/>
              <a:gd name="connsiteY3" fmla="*/ 813981 h 813981"/>
              <a:gd name="connsiteX4" fmla="*/ 156607 w 327173"/>
              <a:gd name="connsiteY4" fmla="*/ 635 h 813981"/>
              <a:gd name="connsiteX0" fmla="*/ 167758 w 338324"/>
              <a:gd name="connsiteY0" fmla="*/ 635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635 h 825132"/>
              <a:gd name="connsiteX0" fmla="*/ 167758 w 338324"/>
              <a:gd name="connsiteY0" fmla="*/ 11924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11924 h 825132"/>
              <a:gd name="connsiteX0" fmla="*/ 167758 w 340235"/>
              <a:gd name="connsiteY0" fmla="*/ 0 h 813208"/>
              <a:gd name="connsiteX1" fmla="*/ 340235 w 340235"/>
              <a:gd name="connsiteY1" fmla="*/ 21943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0 h 813208"/>
              <a:gd name="connsiteX1" fmla="*/ 340235 w 340235"/>
              <a:gd name="connsiteY1" fmla="*/ 5010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11924 h 808198"/>
              <a:gd name="connsiteX1" fmla="*/ 340235 w 340235"/>
              <a:gd name="connsiteY1" fmla="*/ 0 h 808198"/>
              <a:gd name="connsiteX2" fmla="*/ 338324 w 340235"/>
              <a:gd name="connsiteY2" fmla="*/ 797017 h 808198"/>
              <a:gd name="connsiteX3" fmla="*/ 0 w 340235"/>
              <a:gd name="connsiteY3" fmla="*/ 808198 h 808198"/>
              <a:gd name="connsiteX4" fmla="*/ 167758 w 340235"/>
              <a:gd name="connsiteY4" fmla="*/ 11924 h 808198"/>
              <a:gd name="connsiteX0" fmla="*/ 156469 w 340235"/>
              <a:gd name="connsiteY0" fmla="*/ 17568 h 808198"/>
              <a:gd name="connsiteX1" fmla="*/ 340235 w 340235"/>
              <a:gd name="connsiteY1" fmla="*/ 0 h 808198"/>
              <a:gd name="connsiteX2" fmla="*/ 338324 w 340235"/>
              <a:gd name="connsiteY2" fmla="*/ 797017 h 808198"/>
              <a:gd name="connsiteX3" fmla="*/ 0 w 340235"/>
              <a:gd name="connsiteY3" fmla="*/ 808198 h 808198"/>
              <a:gd name="connsiteX4" fmla="*/ 156469 w 340235"/>
              <a:gd name="connsiteY4" fmla="*/ 17568 h 808198"/>
              <a:gd name="connsiteX0" fmla="*/ 156469 w 345880"/>
              <a:gd name="connsiteY0" fmla="*/ 0 h 790630"/>
              <a:gd name="connsiteX1" fmla="*/ 345880 w 345880"/>
              <a:gd name="connsiteY1" fmla="*/ 10654 h 790630"/>
              <a:gd name="connsiteX2" fmla="*/ 338324 w 345880"/>
              <a:gd name="connsiteY2" fmla="*/ 779449 h 790630"/>
              <a:gd name="connsiteX3" fmla="*/ 0 w 345880"/>
              <a:gd name="connsiteY3" fmla="*/ 790630 h 790630"/>
              <a:gd name="connsiteX4" fmla="*/ 156469 w 345880"/>
              <a:gd name="connsiteY4" fmla="*/ 0 h 790630"/>
              <a:gd name="connsiteX0" fmla="*/ 156469 w 345880"/>
              <a:gd name="connsiteY0" fmla="*/ 11923 h 779976"/>
              <a:gd name="connsiteX1" fmla="*/ 345880 w 345880"/>
              <a:gd name="connsiteY1" fmla="*/ 0 h 779976"/>
              <a:gd name="connsiteX2" fmla="*/ 338324 w 345880"/>
              <a:gd name="connsiteY2" fmla="*/ 768795 h 779976"/>
              <a:gd name="connsiteX3" fmla="*/ 0 w 345880"/>
              <a:gd name="connsiteY3" fmla="*/ 779976 h 779976"/>
              <a:gd name="connsiteX4" fmla="*/ 156469 w 345880"/>
              <a:gd name="connsiteY4" fmla="*/ 11923 h 779976"/>
              <a:gd name="connsiteX0" fmla="*/ 156469 w 340235"/>
              <a:gd name="connsiteY0" fmla="*/ 0 h 768053"/>
              <a:gd name="connsiteX1" fmla="*/ 340235 w 340235"/>
              <a:gd name="connsiteY1" fmla="*/ 21944 h 768053"/>
              <a:gd name="connsiteX2" fmla="*/ 338324 w 340235"/>
              <a:gd name="connsiteY2" fmla="*/ 756872 h 768053"/>
              <a:gd name="connsiteX3" fmla="*/ 0 w 340235"/>
              <a:gd name="connsiteY3" fmla="*/ 768053 h 768053"/>
              <a:gd name="connsiteX4" fmla="*/ 156469 w 340235"/>
              <a:gd name="connsiteY4" fmla="*/ 0 h 768053"/>
              <a:gd name="connsiteX0" fmla="*/ 150825 w 340235"/>
              <a:gd name="connsiteY0" fmla="*/ 6279 h 746109"/>
              <a:gd name="connsiteX1" fmla="*/ 340235 w 340235"/>
              <a:gd name="connsiteY1" fmla="*/ 0 h 746109"/>
              <a:gd name="connsiteX2" fmla="*/ 338324 w 340235"/>
              <a:gd name="connsiteY2" fmla="*/ 734928 h 746109"/>
              <a:gd name="connsiteX3" fmla="*/ 0 w 340235"/>
              <a:gd name="connsiteY3" fmla="*/ 746109 h 746109"/>
              <a:gd name="connsiteX4" fmla="*/ 150825 w 340235"/>
              <a:gd name="connsiteY4" fmla="*/ 6279 h 746109"/>
              <a:gd name="connsiteX0" fmla="*/ 150825 w 340235"/>
              <a:gd name="connsiteY0" fmla="*/ 0 h 739830"/>
              <a:gd name="connsiteX1" fmla="*/ 340235 w 340235"/>
              <a:gd name="connsiteY1" fmla="*/ 10654 h 739830"/>
              <a:gd name="connsiteX2" fmla="*/ 338324 w 340235"/>
              <a:gd name="connsiteY2" fmla="*/ 728649 h 739830"/>
              <a:gd name="connsiteX3" fmla="*/ 0 w 340235"/>
              <a:gd name="connsiteY3" fmla="*/ 739830 h 739830"/>
              <a:gd name="connsiteX4" fmla="*/ 150825 w 340235"/>
              <a:gd name="connsiteY4" fmla="*/ 0 h 739830"/>
              <a:gd name="connsiteX0" fmla="*/ 154572 w 343982"/>
              <a:gd name="connsiteY0" fmla="*/ 0 h 739830"/>
              <a:gd name="connsiteX1" fmla="*/ 343982 w 343982"/>
              <a:gd name="connsiteY1" fmla="*/ 10654 h 739830"/>
              <a:gd name="connsiteX2" fmla="*/ 342071 w 343982"/>
              <a:gd name="connsiteY2" fmla="*/ 728649 h 739830"/>
              <a:gd name="connsiteX3" fmla="*/ 0 w 343982"/>
              <a:gd name="connsiteY3" fmla="*/ 739830 h 739830"/>
              <a:gd name="connsiteX4" fmla="*/ 154572 w 343982"/>
              <a:gd name="connsiteY4" fmla="*/ 0 h 73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82" h="739830">
                <a:moveTo>
                  <a:pt x="154572" y="0"/>
                </a:moveTo>
                <a:lnTo>
                  <a:pt x="343982" y="10654"/>
                </a:lnTo>
                <a:cubicBezTo>
                  <a:pt x="343982" y="292008"/>
                  <a:pt x="342071" y="447295"/>
                  <a:pt x="342071" y="728649"/>
                </a:cubicBezTo>
                <a:lnTo>
                  <a:pt x="0" y="739830"/>
                </a:lnTo>
                <a:lnTo>
                  <a:pt x="154572"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nvGrpSpPr>
          <p:cNvPr id="12" name="Group 11"/>
          <p:cNvGrpSpPr/>
          <p:nvPr/>
        </p:nvGrpSpPr>
        <p:grpSpPr>
          <a:xfrm>
            <a:off x="232936" y="6324600"/>
            <a:ext cx="7001728" cy="458755"/>
            <a:chOff x="232936" y="6324600"/>
            <a:chExt cx="7001728" cy="458755"/>
          </a:xfrm>
        </p:grpSpPr>
        <p:sp>
          <p:nvSpPr>
            <p:cNvPr id="16" name="TextBox 15"/>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4657774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152400"/>
            <a:ext cx="8610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a:solidFill>
                  <a:schemeClr val="accent1">
                    <a:lumMod val="75000"/>
                  </a:schemeClr>
                </a:solidFill>
                <a:latin typeface="Arial"/>
                <a:cs typeface="Arial"/>
              </a:rPr>
              <a:t>Try these positive </a:t>
            </a:r>
            <a:r>
              <a:rPr lang="en-US" sz="3600" dirty="0" smtClean="0">
                <a:solidFill>
                  <a:schemeClr val="accent1">
                    <a:lumMod val="75000"/>
                  </a:schemeClr>
                </a:solidFill>
                <a:latin typeface="Arial"/>
                <a:cs typeface="Arial"/>
              </a:rPr>
              <a:t>alternatives to misusing medications…</a:t>
            </a:r>
            <a:endParaRPr lang="en-US" sz="3600" dirty="0">
              <a:solidFill>
                <a:schemeClr val="accent1">
                  <a:lumMod val="75000"/>
                </a:schemeClr>
              </a:solidFill>
              <a:latin typeface="Arial"/>
              <a:cs typeface="Arial"/>
            </a:endParaRPr>
          </a:p>
        </p:txBody>
      </p:sp>
      <p:sp>
        <p:nvSpPr>
          <p:cNvPr id="9"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a:t>
            </a:r>
            <a:r>
              <a:rPr lang="en-US" dirty="0" smtClean="0"/>
              <a:t>35</a:t>
            </a:r>
            <a:endParaRPr lang="en-US" dirty="0"/>
          </a:p>
        </p:txBody>
      </p:sp>
      <p:pic>
        <p:nvPicPr>
          <p:cNvPr id="5" name="Picture 4"/>
          <p:cNvPicPr>
            <a:picLocks noChangeAspect="1"/>
          </p:cNvPicPr>
          <p:nvPr/>
        </p:nvPicPr>
        <p:blipFill>
          <a:blip r:embed="rId4"/>
          <a:stretch>
            <a:fillRect/>
          </a:stretch>
        </p:blipFill>
        <p:spPr>
          <a:xfrm rot="16200000" flipH="1">
            <a:off x="2353798" y="-922799"/>
            <a:ext cx="4436403" cy="9144000"/>
          </a:xfrm>
          <a:prstGeom prst="rect">
            <a:avLst/>
          </a:prstGeom>
        </p:spPr>
      </p:pic>
      <p:sp>
        <p:nvSpPr>
          <p:cNvPr id="7" name="Content Placeholder 3"/>
          <p:cNvSpPr txBox="1">
            <a:spLocks/>
          </p:cNvSpPr>
          <p:nvPr/>
        </p:nvSpPr>
        <p:spPr>
          <a:xfrm>
            <a:off x="435852" y="1591597"/>
            <a:ext cx="1952400" cy="990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rgbClr val="FFC000"/>
                </a:solidFill>
                <a:latin typeface="Arial" panose="020B0604020202020204" pitchFamily="34" charset="0"/>
                <a:cs typeface="Arial" panose="020B0604020202020204" pitchFamily="34" charset="0"/>
              </a:rPr>
              <a:t>travel</a:t>
            </a:r>
          </a:p>
        </p:txBody>
      </p:sp>
      <p:sp>
        <p:nvSpPr>
          <p:cNvPr id="8" name="Content Placeholder 3"/>
          <p:cNvSpPr txBox="1">
            <a:spLocks/>
          </p:cNvSpPr>
          <p:nvPr/>
        </p:nvSpPr>
        <p:spPr>
          <a:xfrm>
            <a:off x="361321" y="2438400"/>
            <a:ext cx="4800600" cy="990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3600" b="1" dirty="0">
                <a:solidFill>
                  <a:srgbClr val="00B0F0"/>
                </a:solidFill>
                <a:latin typeface="Arial" panose="020B0604020202020204" pitchFamily="34" charset="0"/>
                <a:cs typeface="Arial" panose="020B0604020202020204" pitchFamily="34" charset="0"/>
              </a:rPr>
              <a:t>go to a concert</a:t>
            </a:r>
          </a:p>
        </p:txBody>
      </p:sp>
      <p:sp>
        <p:nvSpPr>
          <p:cNvPr id="10" name="Content Placeholder 3"/>
          <p:cNvSpPr txBox="1">
            <a:spLocks/>
          </p:cNvSpPr>
          <p:nvPr/>
        </p:nvSpPr>
        <p:spPr>
          <a:xfrm>
            <a:off x="1823364" y="3026701"/>
            <a:ext cx="6964680" cy="990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rgbClr val="305480"/>
                </a:solidFill>
                <a:latin typeface="Arial" panose="020B0604020202020204" pitchFamily="34" charset="0"/>
                <a:cs typeface="Arial" panose="020B0604020202020204" pitchFamily="34" charset="0"/>
              </a:rPr>
              <a:t>attend a sporting event</a:t>
            </a:r>
          </a:p>
        </p:txBody>
      </p:sp>
      <p:sp>
        <p:nvSpPr>
          <p:cNvPr id="11" name="Content Placeholder 3"/>
          <p:cNvSpPr txBox="1">
            <a:spLocks/>
          </p:cNvSpPr>
          <p:nvPr/>
        </p:nvSpPr>
        <p:spPr>
          <a:xfrm>
            <a:off x="2057400" y="1810354"/>
            <a:ext cx="4358640" cy="990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chemeClr val="tx1">
                    <a:lumMod val="50000"/>
                    <a:lumOff val="50000"/>
                  </a:schemeClr>
                </a:solidFill>
                <a:latin typeface="Arial" panose="020B0604020202020204" pitchFamily="34" charset="0"/>
                <a:cs typeface="Arial" panose="020B0604020202020204" pitchFamily="34" charset="0"/>
              </a:rPr>
              <a:t>watch a movie</a:t>
            </a:r>
          </a:p>
        </p:txBody>
      </p:sp>
      <p:sp>
        <p:nvSpPr>
          <p:cNvPr id="13" name="Content Placeholder 3"/>
          <p:cNvSpPr txBox="1">
            <a:spLocks/>
          </p:cNvSpPr>
          <p:nvPr/>
        </p:nvSpPr>
        <p:spPr>
          <a:xfrm>
            <a:off x="5115582" y="2305375"/>
            <a:ext cx="4550121" cy="62832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92D050"/>
                </a:solidFill>
                <a:latin typeface="Arial" panose="020B0604020202020204" pitchFamily="34" charset="0"/>
                <a:cs typeface="Arial" panose="020B0604020202020204" pitchFamily="34" charset="0"/>
              </a:rPr>
              <a:t>s</a:t>
            </a:r>
            <a:r>
              <a:rPr lang="en-US" b="1" dirty="0" smtClean="0">
                <a:solidFill>
                  <a:srgbClr val="92D050"/>
                </a:solidFill>
                <a:latin typeface="Arial" panose="020B0604020202020204" pitchFamily="34" charset="0"/>
                <a:cs typeface="Arial" panose="020B0604020202020204" pitchFamily="34" charset="0"/>
              </a:rPr>
              <a:t>tart a study group</a:t>
            </a:r>
            <a:endParaRPr lang="en-US" b="1" dirty="0">
              <a:solidFill>
                <a:srgbClr val="92D050"/>
              </a:solidFill>
              <a:latin typeface="Arial" panose="020B0604020202020204" pitchFamily="34" charset="0"/>
              <a:cs typeface="Arial" panose="020B0604020202020204" pitchFamily="34" charset="0"/>
            </a:endParaRPr>
          </a:p>
        </p:txBody>
      </p:sp>
      <p:sp>
        <p:nvSpPr>
          <p:cNvPr id="14" name="Content Placeholder 3"/>
          <p:cNvSpPr txBox="1">
            <a:spLocks/>
          </p:cNvSpPr>
          <p:nvPr/>
        </p:nvSpPr>
        <p:spPr>
          <a:xfrm>
            <a:off x="5305704" y="4121131"/>
            <a:ext cx="3762096" cy="68134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rgbClr val="92D050"/>
                </a:solidFill>
                <a:latin typeface="Arial" panose="020B0604020202020204" pitchFamily="34" charset="0"/>
                <a:cs typeface="Arial" panose="020B0604020202020204" pitchFamily="34" charset="0"/>
              </a:rPr>
              <a:t>d</a:t>
            </a:r>
            <a:r>
              <a:rPr lang="en-US" sz="3600" b="1" dirty="0" smtClean="0">
                <a:solidFill>
                  <a:srgbClr val="92D050"/>
                </a:solidFill>
                <a:latin typeface="Arial" panose="020B0604020202020204" pitchFamily="34" charset="0"/>
                <a:cs typeface="Arial" panose="020B0604020202020204" pitchFamily="34" charset="0"/>
              </a:rPr>
              <a:t>on’t skip class</a:t>
            </a:r>
            <a:endParaRPr lang="en-US" sz="3600" b="1" dirty="0">
              <a:solidFill>
                <a:srgbClr val="92D050"/>
              </a:solidFill>
              <a:latin typeface="Arial" panose="020B0604020202020204" pitchFamily="34" charset="0"/>
              <a:cs typeface="Arial" panose="020B0604020202020204" pitchFamily="34" charset="0"/>
            </a:endParaRPr>
          </a:p>
        </p:txBody>
      </p:sp>
      <p:sp>
        <p:nvSpPr>
          <p:cNvPr id="15" name="Content Placeholder 3"/>
          <p:cNvSpPr txBox="1">
            <a:spLocks/>
          </p:cNvSpPr>
          <p:nvPr/>
        </p:nvSpPr>
        <p:spPr>
          <a:xfrm>
            <a:off x="361321" y="3720201"/>
            <a:ext cx="5238986" cy="59945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92D050"/>
                </a:solidFill>
                <a:latin typeface="Arial" panose="020B0604020202020204" pitchFamily="34" charset="0"/>
                <a:cs typeface="Arial" panose="020B0604020202020204" pitchFamily="34" charset="0"/>
              </a:rPr>
              <a:t>t</a:t>
            </a:r>
            <a:r>
              <a:rPr lang="en-US" sz="2800" b="1" dirty="0" smtClean="0">
                <a:solidFill>
                  <a:srgbClr val="92D050"/>
                </a:solidFill>
                <a:latin typeface="Arial" panose="020B0604020202020204" pitchFamily="34" charset="0"/>
                <a:cs typeface="Arial" panose="020B0604020202020204" pitchFamily="34" charset="0"/>
              </a:rPr>
              <a:t>alk with your professor</a:t>
            </a:r>
            <a:endParaRPr lang="en-US" sz="2800" b="1" dirty="0">
              <a:solidFill>
                <a:srgbClr val="92D050"/>
              </a:solidFill>
              <a:latin typeface="Arial" panose="020B0604020202020204" pitchFamily="34" charset="0"/>
              <a:cs typeface="Arial" panose="020B0604020202020204" pitchFamily="34" charset="0"/>
            </a:endParaRPr>
          </a:p>
        </p:txBody>
      </p:sp>
      <p:sp>
        <p:nvSpPr>
          <p:cNvPr id="16" name="Content Placeholder 3"/>
          <p:cNvSpPr txBox="1">
            <a:spLocks/>
          </p:cNvSpPr>
          <p:nvPr/>
        </p:nvSpPr>
        <p:spPr>
          <a:xfrm>
            <a:off x="339045" y="4343400"/>
            <a:ext cx="4800600" cy="76200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3600" b="1" dirty="0">
                <a:solidFill>
                  <a:schemeClr val="tx1">
                    <a:lumMod val="50000"/>
                    <a:lumOff val="50000"/>
                  </a:schemeClr>
                </a:solidFill>
                <a:latin typeface="Arial" panose="020B0604020202020204" pitchFamily="34" charset="0"/>
                <a:cs typeface="Arial" panose="020B0604020202020204" pitchFamily="34" charset="0"/>
              </a:rPr>
              <a:t>enjoy your hobbies</a:t>
            </a:r>
          </a:p>
        </p:txBody>
      </p:sp>
      <p:grpSp>
        <p:nvGrpSpPr>
          <p:cNvPr id="18" name="Group 17"/>
          <p:cNvGrpSpPr/>
          <p:nvPr/>
        </p:nvGrpSpPr>
        <p:grpSpPr>
          <a:xfrm>
            <a:off x="232936" y="6324600"/>
            <a:ext cx="7001728" cy="458755"/>
            <a:chOff x="232936" y="6324600"/>
            <a:chExt cx="7001728" cy="458755"/>
          </a:xfrm>
        </p:grpSpPr>
        <p:sp>
          <p:nvSpPr>
            <p:cNvPr id="19" name="TextBox 18"/>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32477611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6491" y="0"/>
            <a:ext cx="3779772" cy="2517755"/>
          </a:xfrm>
          <a:prstGeom prst="rect">
            <a:avLst/>
          </a:prstGeom>
        </p:spPr>
      </p:pic>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solidFill>
                  <a:prstClr val="white"/>
                </a:solidFill>
              </a:rPr>
              <a:t>GenerationRx.org</a:t>
            </a:r>
            <a:r>
              <a:rPr lang="en-US" dirty="0" smtClean="0">
                <a:solidFill>
                  <a:prstClr val="white"/>
                </a:solidFill>
              </a:rPr>
              <a:t>  36</a:t>
            </a:r>
            <a:endParaRPr lang="en-US" dirty="0">
              <a:solidFill>
                <a:prstClr val="white"/>
              </a:solidFill>
            </a:endParaRPr>
          </a:p>
        </p:txBody>
      </p:sp>
      <p:sp>
        <p:nvSpPr>
          <p:cNvPr id="7" name="Content Placeholder 6"/>
          <p:cNvSpPr txBox="1">
            <a:spLocks/>
          </p:cNvSpPr>
          <p:nvPr/>
        </p:nvSpPr>
        <p:spPr>
          <a:xfrm>
            <a:off x="533400" y="2819400"/>
            <a:ext cx="8305800" cy="3429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sz="2400" dirty="0" smtClean="0">
                <a:solidFill>
                  <a:srgbClr val="7F7F7F"/>
                </a:solidFill>
                <a:latin typeface="Arial"/>
                <a:cs typeface="Arial"/>
              </a:rPr>
              <a:t>If you have a legitimate prescription, how should you respond if your condition isn’t improving?  </a:t>
            </a:r>
            <a:endParaRPr lang="en-US" sz="2400" dirty="0">
              <a:solidFill>
                <a:srgbClr val="7F7F7F"/>
              </a:solidFill>
              <a:latin typeface="Arial"/>
              <a:cs typeface="Arial"/>
            </a:endParaRPr>
          </a:p>
          <a:p>
            <a:pPr marL="457200" indent="-457200">
              <a:buFont typeface="+mj-lt"/>
              <a:buAutoNum type="arabicPeriod"/>
            </a:pPr>
            <a:r>
              <a:rPr lang="en-US" sz="2400" dirty="0" smtClean="0">
                <a:solidFill>
                  <a:srgbClr val="7F7F7F"/>
                </a:solidFill>
                <a:latin typeface="Arial"/>
                <a:cs typeface="Arial"/>
              </a:rPr>
              <a:t>How do you say “no”…</a:t>
            </a:r>
          </a:p>
          <a:p>
            <a:pPr marL="457200" indent="-457200">
              <a:buFont typeface="+mj-lt"/>
              <a:buAutoNum type="arabicPeriod"/>
            </a:pPr>
            <a:r>
              <a:rPr lang="en-US" sz="2400" dirty="0" smtClean="0">
                <a:solidFill>
                  <a:srgbClr val="7F7F7F"/>
                </a:solidFill>
                <a:latin typeface="Arial"/>
                <a:cs typeface="Arial"/>
              </a:rPr>
              <a:t>What </a:t>
            </a:r>
            <a:r>
              <a:rPr lang="en-US" sz="2400" dirty="0">
                <a:solidFill>
                  <a:srgbClr val="7F7F7F"/>
                </a:solidFill>
                <a:latin typeface="Arial"/>
                <a:cs typeface="Arial"/>
              </a:rPr>
              <a:t>are positive alternatives </a:t>
            </a:r>
            <a:r>
              <a:rPr lang="en-US" sz="2400" dirty="0" smtClean="0">
                <a:solidFill>
                  <a:srgbClr val="7F7F7F"/>
                </a:solidFill>
                <a:latin typeface="Arial"/>
                <a:cs typeface="Arial"/>
              </a:rPr>
              <a:t>to </a:t>
            </a:r>
            <a:r>
              <a:rPr lang="en-US" sz="2400" dirty="0">
                <a:solidFill>
                  <a:srgbClr val="7F7F7F"/>
                </a:solidFill>
                <a:latin typeface="Arial"/>
                <a:cs typeface="Arial"/>
              </a:rPr>
              <a:t>misusing </a:t>
            </a:r>
            <a:r>
              <a:rPr lang="en-US" sz="2400" dirty="0" smtClean="0">
                <a:solidFill>
                  <a:srgbClr val="7F7F7F"/>
                </a:solidFill>
                <a:latin typeface="Arial"/>
                <a:cs typeface="Arial"/>
              </a:rPr>
              <a:t>medications? </a:t>
            </a:r>
          </a:p>
          <a:p>
            <a:pPr marL="457200" indent="-457200">
              <a:buFont typeface="+mj-lt"/>
              <a:buAutoNum type="arabicPeriod"/>
            </a:pPr>
            <a:r>
              <a:rPr lang="en-US" sz="2400" dirty="0" smtClean="0">
                <a:solidFill>
                  <a:srgbClr val="7F7F7F"/>
                </a:solidFill>
                <a:latin typeface="Arial"/>
                <a:cs typeface="Arial"/>
              </a:rPr>
              <a:t>What are some safe medication practices for life?</a:t>
            </a:r>
            <a:endParaRPr lang="en-US" sz="2400" dirty="0">
              <a:solidFill>
                <a:srgbClr val="7F7F7F"/>
              </a:solidFill>
              <a:latin typeface="Arial"/>
              <a:cs typeface="Arial"/>
            </a:endParaRPr>
          </a:p>
          <a:p>
            <a:pPr marL="514350" indent="-514350">
              <a:buFont typeface="+mj-lt"/>
              <a:buAutoNum type="arabicPeriod"/>
            </a:pPr>
            <a:endParaRPr lang="en-US" sz="2400" dirty="0">
              <a:solidFill>
                <a:schemeClr val="tx1">
                  <a:lumMod val="65000"/>
                  <a:lumOff val="35000"/>
                </a:schemeClr>
              </a:solidFill>
            </a:endParaRPr>
          </a:p>
        </p:txBody>
      </p:sp>
      <p:sp>
        <p:nvSpPr>
          <p:cNvPr id="12" name="Rectangle 4"/>
          <p:cNvSpPr/>
          <p:nvPr/>
        </p:nvSpPr>
        <p:spPr>
          <a:xfrm>
            <a:off x="8802281" y="869585"/>
            <a:ext cx="343982" cy="739830"/>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8801101"/>
              <a:gd name="connsiteY0" fmla="*/ 0 h 1362808"/>
              <a:gd name="connsiteX1" fmla="*/ 8801101 w 8801101"/>
              <a:gd name="connsiteY1" fmla="*/ 158262 h 1362808"/>
              <a:gd name="connsiteX2" fmla="*/ 5565531 w 8801101"/>
              <a:gd name="connsiteY2" fmla="*/ 1134209 h 1362808"/>
              <a:gd name="connsiteX3" fmla="*/ 0 w 8801101"/>
              <a:gd name="connsiteY3" fmla="*/ 1362808 h 1362808"/>
              <a:gd name="connsiteX4" fmla="*/ 8793 w 8801101"/>
              <a:gd name="connsiteY4" fmla="*/ 0 h 1362808"/>
              <a:gd name="connsiteX0" fmla="*/ 8793 w 8801101"/>
              <a:gd name="connsiteY0" fmla="*/ 0 h 1362808"/>
              <a:gd name="connsiteX1" fmla="*/ 8801101 w 8801101"/>
              <a:gd name="connsiteY1" fmla="*/ 158262 h 1362808"/>
              <a:gd name="connsiteX2" fmla="*/ 8801100 w 8801101"/>
              <a:gd name="connsiteY2" fmla="*/ 1002324 h 1362808"/>
              <a:gd name="connsiteX3" fmla="*/ 0 w 8801101"/>
              <a:gd name="connsiteY3" fmla="*/ 1362808 h 1362808"/>
              <a:gd name="connsiteX4" fmla="*/ 8793 w 8801101"/>
              <a:gd name="connsiteY4" fmla="*/ 0 h 1362808"/>
              <a:gd name="connsiteX0" fmla="*/ 7069016 w 8801101"/>
              <a:gd name="connsiteY0" fmla="*/ 0 h 1230924"/>
              <a:gd name="connsiteX1" fmla="*/ 8801101 w 8801101"/>
              <a:gd name="connsiteY1" fmla="*/ 26378 h 1230924"/>
              <a:gd name="connsiteX2" fmla="*/ 8801100 w 8801101"/>
              <a:gd name="connsiteY2" fmla="*/ 870440 h 1230924"/>
              <a:gd name="connsiteX3" fmla="*/ 0 w 8801101"/>
              <a:gd name="connsiteY3" fmla="*/ 1230924 h 1230924"/>
              <a:gd name="connsiteX4" fmla="*/ 7069016 w 8801101"/>
              <a:gd name="connsiteY4" fmla="*/ 0 h 1230924"/>
              <a:gd name="connsiteX0" fmla="*/ 167055 w 1899140"/>
              <a:gd name="connsiteY0" fmla="*/ 0 h 958362"/>
              <a:gd name="connsiteX1" fmla="*/ 1899140 w 1899140"/>
              <a:gd name="connsiteY1" fmla="*/ 26378 h 958362"/>
              <a:gd name="connsiteX2" fmla="*/ 1899139 w 1899140"/>
              <a:gd name="connsiteY2" fmla="*/ 870440 h 958362"/>
              <a:gd name="connsiteX3" fmla="*/ 0 w 1899140"/>
              <a:gd name="connsiteY3" fmla="*/ 958362 h 958362"/>
              <a:gd name="connsiteX4" fmla="*/ 167055 w 1899140"/>
              <a:gd name="connsiteY4" fmla="*/ 0 h 958362"/>
              <a:gd name="connsiteX0" fmla="*/ 1626578 w 1899140"/>
              <a:gd name="connsiteY0" fmla="*/ 0 h 931986"/>
              <a:gd name="connsiteX1" fmla="*/ 1899140 w 1899140"/>
              <a:gd name="connsiteY1" fmla="*/ 2 h 931986"/>
              <a:gd name="connsiteX2" fmla="*/ 1899139 w 1899140"/>
              <a:gd name="connsiteY2" fmla="*/ 844064 h 931986"/>
              <a:gd name="connsiteX3" fmla="*/ 0 w 1899140"/>
              <a:gd name="connsiteY3" fmla="*/ 931986 h 931986"/>
              <a:gd name="connsiteX4" fmla="*/ 1626578 w 1899140"/>
              <a:gd name="connsiteY4" fmla="*/ 0 h 931986"/>
              <a:gd name="connsiteX0" fmla="*/ 272563 w 545125"/>
              <a:gd name="connsiteY0" fmla="*/ 0 h 870440"/>
              <a:gd name="connsiteX1" fmla="*/ 545125 w 545125"/>
              <a:gd name="connsiteY1" fmla="*/ 2 h 870440"/>
              <a:gd name="connsiteX2" fmla="*/ 545124 w 545125"/>
              <a:gd name="connsiteY2" fmla="*/ 844064 h 870440"/>
              <a:gd name="connsiteX3" fmla="*/ 0 w 545125"/>
              <a:gd name="connsiteY3" fmla="*/ 870440 h 870440"/>
              <a:gd name="connsiteX4" fmla="*/ 272563 w 545125"/>
              <a:gd name="connsiteY4" fmla="*/ 0 h 870440"/>
              <a:gd name="connsiteX0" fmla="*/ 202224 w 474786"/>
              <a:gd name="connsiteY0" fmla="*/ 0 h 844064"/>
              <a:gd name="connsiteX1" fmla="*/ 474786 w 474786"/>
              <a:gd name="connsiteY1" fmla="*/ 2 h 844064"/>
              <a:gd name="connsiteX2" fmla="*/ 474785 w 474786"/>
              <a:gd name="connsiteY2" fmla="*/ 844064 h 844064"/>
              <a:gd name="connsiteX3" fmla="*/ 0 w 474786"/>
              <a:gd name="connsiteY3" fmla="*/ 729763 h 844064"/>
              <a:gd name="connsiteX4" fmla="*/ 202224 w 474786"/>
              <a:gd name="connsiteY4" fmla="*/ 0 h 844064"/>
              <a:gd name="connsiteX0" fmla="*/ 395655 w 668217"/>
              <a:gd name="connsiteY0" fmla="*/ 0 h 844064"/>
              <a:gd name="connsiteX1" fmla="*/ 668217 w 668217"/>
              <a:gd name="connsiteY1" fmla="*/ 2 h 844064"/>
              <a:gd name="connsiteX2" fmla="*/ 668216 w 668217"/>
              <a:gd name="connsiteY2" fmla="*/ 844064 h 844064"/>
              <a:gd name="connsiteX3" fmla="*/ 0 w 668217"/>
              <a:gd name="connsiteY3" fmla="*/ 553917 h 844064"/>
              <a:gd name="connsiteX4" fmla="*/ 395655 w 668217"/>
              <a:gd name="connsiteY4" fmla="*/ 0 h 844064"/>
              <a:gd name="connsiteX0" fmla="*/ 395655 w 668217"/>
              <a:gd name="connsiteY0" fmla="*/ 0 h 703387"/>
              <a:gd name="connsiteX1" fmla="*/ 668217 w 668217"/>
              <a:gd name="connsiteY1" fmla="*/ 2 h 703387"/>
              <a:gd name="connsiteX2" fmla="*/ 659424 w 668217"/>
              <a:gd name="connsiteY2" fmla="*/ 703387 h 703387"/>
              <a:gd name="connsiteX3" fmla="*/ 0 w 668217"/>
              <a:gd name="connsiteY3" fmla="*/ 553917 h 703387"/>
              <a:gd name="connsiteX4" fmla="*/ 395655 w 668217"/>
              <a:gd name="connsiteY4" fmla="*/ 0 h 703387"/>
              <a:gd name="connsiteX0" fmla="*/ 395655 w 668217"/>
              <a:gd name="connsiteY0" fmla="*/ 0 h 826479"/>
              <a:gd name="connsiteX1" fmla="*/ 668217 w 668217"/>
              <a:gd name="connsiteY1" fmla="*/ 2 h 826479"/>
              <a:gd name="connsiteX2" fmla="*/ 659424 w 668217"/>
              <a:gd name="connsiteY2" fmla="*/ 826479 h 826479"/>
              <a:gd name="connsiteX3" fmla="*/ 0 w 668217"/>
              <a:gd name="connsiteY3" fmla="*/ 553917 h 826479"/>
              <a:gd name="connsiteX4" fmla="*/ 395655 w 668217"/>
              <a:gd name="connsiteY4" fmla="*/ 0 h 826479"/>
              <a:gd name="connsiteX0" fmla="*/ 184640 w 457202"/>
              <a:gd name="connsiteY0" fmla="*/ 0 h 844063"/>
              <a:gd name="connsiteX1" fmla="*/ 457202 w 457202"/>
              <a:gd name="connsiteY1" fmla="*/ 2 h 844063"/>
              <a:gd name="connsiteX2" fmla="*/ 448409 w 457202"/>
              <a:gd name="connsiteY2" fmla="*/ 826479 h 844063"/>
              <a:gd name="connsiteX3" fmla="*/ 0 w 457202"/>
              <a:gd name="connsiteY3" fmla="*/ 844063 h 844063"/>
              <a:gd name="connsiteX4" fmla="*/ 184640 w 457202"/>
              <a:gd name="connsiteY4" fmla="*/ 0 h 844063"/>
              <a:gd name="connsiteX0" fmla="*/ 272563 w 457202"/>
              <a:gd name="connsiteY0" fmla="*/ 193429 h 844061"/>
              <a:gd name="connsiteX1" fmla="*/ 457202 w 457202"/>
              <a:gd name="connsiteY1" fmla="*/ 0 h 844061"/>
              <a:gd name="connsiteX2" fmla="*/ 448409 w 457202"/>
              <a:gd name="connsiteY2" fmla="*/ 826477 h 844061"/>
              <a:gd name="connsiteX3" fmla="*/ 0 w 457202"/>
              <a:gd name="connsiteY3" fmla="*/ 844061 h 844061"/>
              <a:gd name="connsiteX4" fmla="*/ 272563 w 457202"/>
              <a:gd name="connsiteY4" fmla="*/ 193429 h 844061"/>
              <a:gd name="connsiteX0" fmla="*/ 281356 w 457202"/>
              <a:gd name="connsiteY0" fmla="*/ 26375 h 844061"/>
              <a:gd name="connsiteX1" fmla="*/ 457202 w 457202"/>
              <a:gd name="connsiteY1" fmla="*/ 0 h 844061"/>
              <a:gd name="connsiteX2" fmla="*/ 448409 w 457202"/>
              <a:gd name="connsiteY2" fmla="*/ 826477 h 844061"/>
              <a:gd name="connsiteX3" fmla="*/ 0 w 457202"/>
              <a:gd name="connsiteY3" fmla="*/ 844061 h 844061"/>
              <a:gd name="connsiteX4" fmla="*/ 281356 w 457202"/>
              <a:gd name="connsiteY4" fmla="*/ 26375 h 844061"/>
              <a:gd name="connsiteX0" fmla="*/ 158264 w 334110"/>
              <a:gd name="connsiteY0" fmla="*/ 26375 h 844061"/>
              <a:gd name="connsiteX1" fmla="*/ 334110 w 334110"/>
              <a:gd name="connsiteY1" fmla="*/ 0 h 844061"/>
              <a:gd name="connsiteX2" fmla="*/ 325317 w 334110"/>
              <a:gd name="connsiteY2" fmla="*/ 826477 h 844061"/>
              <a:gd name="connsiteX3" fmla="*/ 0 w 334110"/>
              <a:gd name="connsiteY3" fmla="*/ 844061 h 844061"/>
              <a:gd name="connsiteX4" fmla="*/ 158264 w 334110"/>
              <a:gd name="connsiteY4" fmla="*/ 26375 h 844061"/>
              <a:gd name="connsiteX0" fmla="*/ 170790 w 346636"/>
              <a:gd name="connsiteY0" fmla="*/ 26375 h 831534"/>
              <a:gd name="connsiteX1" fmla="*/ 346636 w 346636"/>
              <a:gd name="connsiteY1" fmla="*/ 0 h 831534"/>
              <a:gd name="connsiteX2" fmla="*/ 337843 w 346636"/>
              <a:gd name="connsiteY2" fmla="*/ 826477 h 831534"/>
              <a:gd name="connsiteX3" fmla="*/ 0 w 346636"/>
              <a:gd name="connsiteY3" fmla="*/ 831534 h 831534"/>
              <a:gd name="connsiteX4" fmla="*/ 170790 w 346636"/>
              <a:gd name="connsiteY4" fmla="*/ 26375 h 831534"/>
              <a:gd name="connsiteX0" fmla="*/ 152001 w 346636"/>
              <a:gd name="connsiteY0" fmla="*/ 0 h 836474"/>
              <a:gd name="connsiteX1" fmla="*/ 346636 w 346636"/>
              <a:gd name="connsiteY1" fmla="*/ 4940 h 836474"/>
              <a:gd name="connsiteX2" fmla="*/ 337843 w 346636"/>
              <a:gd name="connsiteY2" fmla="*/ 831417 h 836474"/>
              <a:gd name="connsiteX3" fmla="*/ 0 w 346636"/>
              <a:gd name="connsiteY3" fmla="*/ 836474 h 836474"/>
              <a:gd name="connsiteX4" fmla="*/ 152001 w 346636"/>
              <a:gd name="connsiteY4" fmla="*/ 0 h 836474"/>
              <a:gd name="connsiteX0" fmla="*/ 145738 w 346636"/>
              <a:gd name="connsiteY0" fmla="*/ 176687 h 831534"/>
              <a:gd name="connsiteX1" fmla="*/ 346636 w 346636"/>
              <a:gd name="connsiteY1" fmla="*/ 0 h 831534"/>
              <a:gd name="connsiteX2" fmla="*/ 337843 w 346636"/>
              <a:gd name="connsiteY2" fmla="*/ 826477 h 831534"/>
              <a:gd name="connsiteX3" fmla="*/ 0 w 346636"/>
              <a:gd name="connsiteY3" fmla="*/ 831534 h 831534"/>
              <a:gd name="connsiteX4" fmla="*/ 145738 w 346636"/>
              <a:gd name="connsiteY4" fmla="*/ 176687 h 831534"/>
              <a:gd name="connsiteX0" fmla="*/ 145738 w 337843"/>
              <a:gd name="connsiteY0" fmla="*/ 120320 h 775167"/>
              <a:gd name="connsiteX1" fmla="*/ 334110 w 337843"/>
              <a:gd name="connsiteY1" fmla="*/ 0 h 775167"/>
              <a:gd name="connsiteX2" fmla="*/ 337843 w 337843"/>
              <a:gd name="connsiteY2" fmla="*/ 770110 h 775167"/>
              <a:gd name="connsiteX3" fmla="*/ 0 w 337843"/>
              <a:gd name="connsiteY3" fmla="*/ 775167 h 775167"/>
              <a:gd name="connsiteX4" fmla="*/ 145738 w 337843"/>
              <a:gd name="connsiteY4" fmla="*/ 120320 h 775167"/>
              <a:gd name="connsiteX0" fmla="*/ 145738 w 337843"/>
              <a:gd name="connsiteY0" fmla="*/ 164161 h 819008"/>
              <a:gd name="connsiteX1" fmla="*/ 334110 w 337843"/>
              <a:gd name="connsiteY1" fmla="*/ 0 h 819008"/>
              <a:gd name="connsiteX2" fmla="*/ 337843 w 337843"/>
              <a:gd name="connsiteY2" fmla="*/ 813951 h 819008"/>
              <a:gd name="connsiteX3" fmla="*/ 0 w 337843"/>
              <a:gd name="connsiteY3" fmla="*/ 819008 h 819008"/>
              <a:gd name="connsiteX4" fmla="*/ 145738 w 337843"/>
              <a:gd name="connsiteY4" fmla="*/ 164161 h 819008"/>
              <a:gd name="connsiteX0" fmla="*/ 189579 w 337843"/>
              <a:gd name="connsiteY0" fmla="*/ 0 h 823948"/>
              <a:gd name="connsiteX1" fmla="*/ 334110 w 337843"/>
              <a:gd name="connsiteY1" fmla="*/ 4940 h 823948"/>
              <a:gd name="connsiteX2" fmla="*/ 337843 w 337843"/>
              <a:gd name="connsiteY2" fmla="*/ 818891 h 823948"/>
              <a:gd name="connsiteX3" fmla="*/ 0 w 337843"/>
              <a:gd name="connsiteY3" fmla="*/ 823948 h 823948"/>
              <a:gd name="connsiteX4" fmla="*/ 189579 w 337843"/>
              <a:gd name="connsiteY4" fmla="*/ 0 h 823948"/>
              <a:gd name="connsiteX0" fmla="*/ 145738 w 294002"/>
              <a:gd name="connsiteY0" fmla="*/ 0 h 818891"/>
              <a:gd name="connsiteX1" fmla="*/ 290269 w 294002"/>
              <a:gd name="connsiteY1" fmla="*/ 4940 h 818891"/>
              <a:gd name="connsiteX2" fmla="*/ 294002 w 294002"/>
              <a:gd name="connsiteY2" fmla="*/ 818891 h 818891"/>
              <a:gd name="connsiteX3" fmla="*/ 0 w 294002"/>
              <a:gd name="connsiteY3" fmla="*/ 698688 h 818891"/>
              <a:gd name="connsiteX4" fmla="*/ 145738 w 294002"/>
              <a:gd name="connsiteY4" fmla="*/ 0 h 818891"/>
              <a:gd name="connsiteX0" fmla="*/ 164527 w 312791"/>
              <a:gd name="connsiteY0" fmla="*/ 0 h 836474"/>
              <a:gd name="connsiteX1" fmla="*/ 309058 w 312791"/>
              <a:gd name="connsiteY1" fmla="*/ 4940 h 836474"/>
              <a:gd name="connsiteX2" fmla="*/ 312791 w 312791"/>
              <a:gd name="connsiteY2" fmla="*/ 818891 h 836474"/>
              <a:gd name="connsiteX3" fmla="*/ 0 w 312791"/>
              <a:gd name="connsiteY3" fmla="*/ 836474 h 836474"/>
              <a:gd name="connsiteX4" fmla="*/ 164527 w 312791"/>
              <a:gd name="connsiteY4" fmla="*/ 0 h 836474"/>
              <a:gd name="connsiteX0" fmla="*/ 195842 w 344106"/>
              <a:gd name="connsiteY0" fmla="*/ 0 h 830210"/>
              <a:gd name="connsiteX1" fmla="*/ 340373 w 344106"/>
              <a:gd name="connsiteY1" fmla="*/ 4940 h 830210"/>
              <a:gd name="connsiteX2" fmla="*/ 344106 w 344106"/>
              <a:gd name="connsiteY2" fmla="*/ 818891 h 830210"/>
              <a:gd name="connsiteX3" fmla="*/ 0 w 344106"/>
              <a:gd name="connsiteY3" fmla="*/ 830210 h 830210"/>
              <a:gd name="connsiteX4" fmla="*/ 195842 w 344106"/>
              <a:gd name="connsiteY4" fmla="*/ 0 h 830210"/>
              <a:gd name="connsiteX0" fmla="*/ 178909 w 327173"/>
              <a:gd name="connsiteY0" fmla="*/ 0 h 818921"/>
              <a:gd name="connsiteX1" fmla="*/ 323440 w 327173"/>
              <a:gd name="connsiteY1" fmla="*/ 4940 h 818921"/>
              <a:gd name="connsiteX2" fmla="*/ 327173 w 327173"/>
              <a:gd name="connsiteY2" fmla="*/ 818891 h 818921"/>
              <a:gd name="connsiteX3" fmla="*/ 0 w 327173"/>
              <a:gd name="connsiteY3" fmla="*/ 818921 h 818921"/>
              <a:gd name="connsiteX4" fmla="*/ 178909 w 327173"/>
              <a:gd name="connsiteY4" fmla="*/ 0 h 818921"/>
              <a:gd name="connsiteX0" fmla="*/ 156607 w 327173"/>
              <a:gd name="connsiteY0" fmla="*/ 635 h 813981"/>
              <a:gd name="connsiteX1" fmla="*/ 323440 w 327173"/>
              <a:gd name="connsiteY1" fmla="*/ 0 h 813981"/>
              <a:gd name="connsiteX2" fmla="*/ 327173 w 327173"/>
              <a:gd name="connsiteY2" fmla="*/ 813951 h 813981"/>
              <a:gd name="connsiteX3" fmla="*/ 0 w 327173"/>
              <a:gd name="connsiteY3" fmla="*/ 813981 h 813981"/>
              <a:gd name="connsiteX4" fmla="*/ 156607 w 327173"/>
              <a:gd name="connsiteY4" fmla="*/ 635 h 813981"/>
              <a:gd name="connsiteX0" fmla="*/ 167758 w 338324"/>
              <a:gd name="connsiteY0" fmla="*/ 635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635 h 825132"/>
              <a:gd name="connsiteX0" fmla="*/ 167758 w 338324"/>
              <a:gd name="connsiteY0" fmla="*/ 11924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11924 h 825132"/>
              <a:gd name="connsiteX0" fmla="*/ 167758 w 340235"/>
              <a:gd name="connsiteY0" fmla="*/ 0 h 813208"/>
              <a:gd name="connsiteX1" fmla="*/ 340235 w 340235"/>
              <a:gd name="connsiteY1" fmla="*/ 21943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0 h 813208"/>
              <a:gd name="connsiteX1" fmla="*/ 340235 w 340235"/>
              <a:gd name="connsiteY1" fmla="*/ 5010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11924 h 808198"/>
              <a:gd name="connsiteX1" fmla="*/ 340235 w 340235"/>
              <a:gd name="connsiteY1" fmla="*/ 0 h 808198"/>
              <a:gd name="connsiteX2" fmla="*/ 338324 w 340235"/>
              <a:gd name="connsiteY2" fmla="*/ 797017 h 808198"/>
              <a:gd name="connsiteX3" fmla="*/ 0 w 340235"/>
              <a:gd name="connsiteY3" fmla="*/ 808198 h 808198"/>
              <a:gd name="connsiteX4" fmla="*/ 167758 w 340235"/>
              <a:gd name="connsiteY4" fmla="*/ 11924 h 808198"/>
              <a:gd name="connsiteX0" fmla="*/ 156469 w 340235"/>
              <a:gd name="connsiteY0" fmla="*/ 17568 h 808198"/>
              <a:gd name="connsiteX1" fmla="*/ 340235 w 340235"/>
              <a:gd name="connsiteY1" fmla="*/ 0 h 808198"/>
              <a:gd name="connsiteX2" fmla="*/ 338324 w 340235"/>
              <a:gd name="connsiteY2" fmla="*/ 797017 h 808198"/>
              <a:gd name="connsiteX3" fmla="*/ 0 w 340235"/>
              <a:gd name="connsiteY3" fmla="*/ 808198 h 808198"/>
              <a:gd name="connsiteX4" fmla="*/ 156469 w 340235"/>
              <a:gd name="connsiteY4" fmla="*/ 17568 h 808198"/>
              <a:gd name="connsiteX0" fmla="*/ 156469 w 345880"/>
              <a:gd name="connsiteY0" fmla="*/ 0 h 790630"/>
              <a:gd name="connsiteX1" fmla="*/ 345880 w 345880"/>
              <a:gd name="connsiteY1" fmla="*/ 10654 h 790630"/>
              <a:gd name="connsiteX2" fmla="*/ 338324 w 345880"/>
              <a:gd name="connsiteY2" fmla="*/ 779449 h 790630"/>
              <a:gd name="connsiteX3" fmla="*/ 0 w 345880"/>
              <a:gd name="connsiteY3" fmla="*/ 790630 h 790630"/>
              <a:gd name="connsiteX4" fmla="*/ 156469 w 345880"/>
              <a:gd name="connsiteY4" fmla="*/ 0 h 790630"/>
              <a:gd name="connsiteX0" fmla="*/ 156469 w 345880"/>
              <a:gd name="connsiteY0" fmla="*/ 11923 h 779976"/>
              <a:gd name="connsiteX1" fmla="*/ 345880 w 345880"/>
              <a:gd name="connsiteY1" fmla="*/ 0 h 779976"/>
              <a:gd name="connsiteX2" fmla="*/ 338324 w 345880"/>
              <a:gd name="connsiteY2" fmla="*/ 768795 h 779976"/>
              <a:gd name="connsiteX3" fmla="*/ 0 w 345880"/>
              <a:gd name="connsiteY3" fmla="*/ 779976 h 779976"/>
              <a:gd name="connsiteX4" fmla="*/ 156469 w 345880"/>
              <a:gd name="connsiteY4" fmla="*/ 11923 h 779976"/>
              <a:gd name="connsiteX0" fmla="*/ 156469 w 340235"/>
              <a:gd name="connsiteY0" fmla="*/ 0 h 768053"/>
              <a:gd name="connsiteX1" fmla="*/ 340235 w 340235"/>
              <a:gd name="connsiteY1" fmla="*/ 21944 h 768053"/>
              <a:gd name="connsiteX2" fmla="*/ 338324 w 340235"/>
              <a:gd name="connsiteY2" fmla="*/ 756872 h 768053"/>
              <a:gd name="connsiteX3" fmla="*/ 0 w 340235"/>
              <a:gd name="connsiteY3" fmla="*/ 768053 h 768053"/>
              <a:gd name="connsiteX4" fmla="*/ 156469 w 340235"/>
              <a:gd name="connsiteY4" fmla="*/ 0 h 768053"/>
              <a:gd name="connsiteX0" fmla="*/ 150825 w 340235"/>
              <a:gd name="connsiteY0" fmla="*/ 6279 h 746109"/>
              <a:gd name="connsiteX1" fmla="*/ 340235 w 340235"/>
              <a:gd name="connsiteY1" fmla="*/ 0 h 746109"/>
              <a:gd name="connsiteX2" fmla="*/ 338324 w 340235"/>
              <a:gd name="connsiteY2" fmla="*/ 734928 h 746109"/>
              <a:gd name="connsiteX3" fmla="*/ 0 w 340235"/>
              <a:gd name="connsiteY3" fmla="*/ 746109 h 746109"/>
              <a:gd name="connsiteX4" fmla="*/ 150825 w 340235"/>
              <a:gd name="connsiteY4" fmla="*/ 6279 h 746109"/>
              <a:gd name="connsiteX0" fmla="*/ 150825 w 340235"/>
              <a:gd name="connsiteY0" fmla="*/ 0 h 739830"/>
              <a:gd name="connsiteX1" fmla="*/ 340235 w 340235"/>
              <a:gd name="connsiteY1" fmla="*/ 10654 h 739830"/>
              <a:gd name="connsiteX2" fmla="*/ 338324 w 340235"/>
              <a:gd name="connsiteY2" fmla="*/ 728649 h 739830"/>
              <a:gd name="connsiteX3" fmla="*/ 0 w 340235"/>
              <a:gd name="connsiteY3" fmla="*/ 739830 h 739830"/>
              <a:gd name="connsiteX4" fmla="*/ 150825 w 340235"/>
              <a:gd name="connsiteY4" fmla="*/ 0 h 739830"/>
              <a:gd name="connsiteX0" fmla="*/ 154572 w 343982"/>
              <a:gd name="connsiteY0" fmla="*/ 0 h 739830"/>
              <a:gd name="connsiteX1" fmla="*/ 343982 w 343982"/>
              <a:gd name="connsiteY1" fmla="*/ 10654 h 739830"/>
              <a:gd name="connsiteX2" fmla="*/ 342071 w 343982"/>
              <a:gd name="connsiteY2" fmla="*/ 728649 h 739830"/>
              <a:gd name="connsiteX3" fmla="*/ 0 w 343982"/>
              <a:gd name="connsiteY3" fmla="*/ 739830 h 739830"/>
              <a:gd name="connsiteX4" fmla="*/ 154572 w 343982"/>
              <a:gd name="connsiteY4" fmla="*/ 0 h 73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82" h="739830">
                <a:moveTo>
                  <a:pt x="154572" y="0"/>
                </a:moveTo>
                <a:lnTo>
                  <a:pt x="343982" y="10654"/>
                </a:lnTo>
                <a:cubicBezTo>
                  <a:pt x="343982" y="292008"/>
                  <a:pt x="342071" y="447295"/>
                  <a:pt x="342071" y="728649"/>
                </a:cubicBezTo>
                <a:lnTo>
                  <a:pt x="0" y="739830"/>
                </a:lnTo>
                <a:lnTo>
                  <a:pt x="154572"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3" name="Rectangle 4"/>
          <p:cNvSpPr/>
          <p:nvPr/>
        </p:nvSpPr>
        <p:spPr>
          <a:xfrm>
            <a:off x="350" y="685800"/>
            <a:ext cx="5771383" cy="1362808"/>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00427"/>
              <a:gd name="connsiteY0" fmla="*/ 0 h 1362808"/>
              <a:gd name="connsiteX1" fmla="*/ 5800427 w 5800427"/>
              <a:gd name="connsiteY1" fmla="*/ 119944 h 1362808"/>
              <a:gd name="connsiteX2" fmla="*/ 5565531 w 5800427"/>
              <a:gd name="connsiteY2" fmla="*/ 1134209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59886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469575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42953 w 5800427"/>
              <a:gd name="connsiteY2" fmla="*/ 1151143 h 1362808"/>
              <a:gd name="connsiteX3" fmla="*/ 0 w 5800427"/>
              <a:gd name="connsiteY3" fmla="*/ 1362808 h 1362808"/>
              <a:gd name="connsiteX4" fmla="*/ 8793 w 5800427"/>
              <a:gd name="connsiteY4" fmla="*/ 0 h 1362808"/>
              <a:gd name="connsiteX0" fmla="*/ 8793 w 5732694"/>
              <a:gd name="connsiteY0" fmla="*/ 0 h 1362808"/>
              <a:gd name="connsiteX1" fmla="*/ 5732694 w 5732694"/>
              <a:gd name="connsiteY1" fmla="*/ 125588 h 1362808"/>
              <a:gd name="connsiteX2" fmla="*/ 5542953 w 5732694"/>
              <a:gd name="connsiteY2" fmla="*/ 1151143 h 1362808"/>
              <a:gd name="connsiteX3" fmla="*/ 0 w 5732694"/>
              <a:gd name="connsiteY3" fmla="*/ 1362808 h 1362808"/>
              <a:gd name="connsiteX4" fmla="*/ 8793 w 5732694"/>
              <a:gd name="connsiteY4" fmla="*/ 0 h 1362808"/>
              <a:gd name="connsiteX0" fmla="*/ 8793 w 5783494"/>
              <a:gd name="connsiteY0" fmla="*/ 0 h 1362808"/>
              <a:gd name="connsiteX1" fmla="*/ 5783494 w 5783494"/>
              <a:gd name="connsiteY1" fmla="*/ 131232 h 1362808"/>
              <a:gd name="connsiteX2" fmla="*/ 5542953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452119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524787 w 5783494"/>
              <a:gd name="connsiteY2" fmla="*/ 1151143 h 1362808"/>
              <a:gd name="connsiteX3" fmla="*/ 0 w 5783494"/>
              <a:gd name="connsiteY3" fmla="*/ 1362808 h 1362808"/>
              <a:gd name="connsiteX4" fmla="*/ 8793 w 5783494"/>
              <a:gd name="connsiteY4" fmla="*/ 0 h 1362808"/>
              <a:gd name="connsiteX0" fmla="*/ 8793 w 5710827"/>
              <a:gd name="connsiteY0" fmla="*/ 0 h 1362808"/>
              <a:gd name="connsiteX1" fmla="*/ 5710827 w 5710827"/>
              <a:gd name="connsiteY1" fmla="*/ 131232 h 1362808"/>
              <a:gd name="connsiteX2" fmla="*/ 5524787 w 5710827"/>
              <a:gd name="connsiteY2" fmla="*/ 1151143 h 1362808"/>
              <a:gd name="connsiteX3" fmla="*/ 0 w 5710827"/>
              <a:gd name="connsiteY3" fmla="*/ 1362808 h 1362808"/>
              <a:gd name="connsiteX4" fmla="*/ 8793 w 5710827"/>
              <a:gd name="connsiteY4" fmla="*/ 0 h 1362808"/>
              <a:gd name="connsiteX0" fmla="*/ 8793 w 5771383"/>
              <a:gd name="connsiteY0" fmla="*/ 0 h 1362808"/>
              <a:gd name="connsiteX1" fmla="*/ 5771383 w 5771383"/>
              <a:gd name="connsiteY1" fmla="*/ 137288 h 1362808"/>
              <a:gd name="connsiteX2" fmla="*/ 5524787 w 5771383"/>
              <a:gd name="connsiteY2" fmla="*/ 1151143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419279 w 5771383"/>
              <a:gd name="connsiteY2" fmla="*/ 1155051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532602 w 5771383"/>
              <a:gd name="connsiteY2" fmla="*/ 1151144 h 1362808"/>
              <a:gd name="connsiteX3" fmla="*/ 0 w 5771383"/>
              <a:gd name="connsiteY3" fmla="*/ 1362808 h 1362808"/>
              <a:gd name="connsiteX4" fmla="*/ 8793 w 5771383"/>
              <a:gd name="connsiteY4" fmla="*/ 0 h 136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1383" h="1362808">
                <a:moveTo>
                  <a:pt x="8793" y="0"/>
                </a:moveTo>
                <a:lnTo>
                  <a:pt x="5771383" y="137288"/>
                </a:lnTo>
                <a:lnTo>
                  <a:pt x="5532602" y="1151144"/>
                </a:lnTo>
                <a:lnTo>
                  <a:pt x="0" y="1362808"/>
                </a:lnTo>
                <a:lnTo>
                  <a:pt x="8793"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txBox="1">
            <a:spLocks/>
          </p:cNvSpPr>
          <p:nvPr/>
        </p:nvSpPr>
        <p:spPr>
          <a:xfrm>
            <a:off x="381000" y="1066800"/>
            <a:ext cx="4988209"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00B0F0"/>
                </a:solidFill>
                <a:latin typeface="Arial"/>
                <a:cs typeface="Arial"/>
              </a:rPr>
              <a:t>Module 3: </a:t>
            </a:r>
            <a:r>
              <a:rPr lang="en-US" b="1" dirty="0" smtClean="0">
                <a:solidFill>
                  <a:srgbClr val="92D050"/>
                </a:solidFill>
                <a:latin typeface="Arial"/>
                <a:cs typeface="Arial"/>
              </a:rPr>
              <a:t/>
            </a:r>
            <a:br>
              <a:rPr lang="en-US" b="1" dirty="0" smtClean="0">
                <a:solidFill>
                  <a:srgbClr val="92D050"/>
                </a:solidFill>
                <a:latin typeface="Arial"/>
                <a:cs typeface="Arial"/>
              </a:rPr>
            </a:br>
            <a:r>
              <a:rPr lang="en-US" b="1" dirty="0" smtClean="0">
                <a:solidFill>
                  <a:srgbClr val="92D050"/>
                </a:solidFill>
                <a:latin typeface="Arial"/>
                <a:cs typeface="Arial"/>
              </a:rPr>
              <a:t/>
            </a:r>
            <a:br>
              <a:rPr lang="en-US" b="1" dirty="0" smtClean="0">
                <a:solidFill>
                  <a:srgbClr val="92D050"/>
                </a:solidFill>
                <a:latin typeface="Arial"/>
                <a:cs typeface="Arial"/>
              </a:rPr>
            </a:br>
            <a:endParaRPr lang="en-US" b="1" dirty="0">
              <a:solidFill>
                <a:srgbClr val="92D050"/>
              </a:solidFill>
              <a:latin typeface="Arial"/>
              <a:cs typeface="Arial"/>
            </a:endParaRPr>
          </a:p>
        </p:txBody>
      </p:sp>
      <p:sp>
        <p:nvSpPr>
          <p:cNvPr id="15" name="TextBox 14"/>
          <p:cNvSpPr txBox="1"/>
          <p:nvPr/>
        </p:nvSpPr>
        <p:spPr>
          <a:xfrm>
            <a:off x="533400" y="2130474"/>
            <a:ext cx="4439036" cy="523220"/>
          </a:xfrm>
          <a:prstGeom prst="rect">
            <a:avLst/>
          </a:prstGeom>
          <a:noFill/>
        </p:spPr>
        <p:txBody>
          <a:bodyPr wrap="none" rtlCol="0">
            <a:spAutoFit/>
          </a:bodyPr>
          <a:lstStyle/>
          <a:p>
            <a:r>
              <a:rPr lang="en-US" sz="2800" b="1" dirty="0" smtClean="0">
                <a:solidFill>
                  <a:srgbClr val="00B0F0"/>
                </a:solidFill>
                <a:latin typeface="Arial" panose="020B0604020202020204" pitchFamily="34" charset="0"/>
                <a:cs typeface="Arial" panose="020B0604020202020204" pitchFamily="34" charset="0"/>
              </a:rPr>
              <a:t>Discuss in small groups:</a:t>
            </a:r>
            <a:endParaRPr lang="en-US" sz="2800" b="1" dirty="0">
              <a:solidFill>
                <a:srgbClr val="00B0F0"/>
              </a:solidFill>
              <a:latin typeface="Arial" panose="020B0604020202020204" pitchFamily="34" charset="0"/>
              <a:cs typeface="Arial" panose="020B0604020202020204" pitchFamily="34" charset="0"/>
            </a:endParaRPr>
          </a:p>
        </p:txBody>
      </p:sp>
      <p:grpSp>
        <p:nvGrpSpPr>
          <p:cNvPr id="16" name="Group 15"/>
          <p:cNvGrpSpPr/>
          <p:nvPr/>
        </p:nvGrpSpPr>
        <p:grpSpPr>
          <a:xfrm>
            <a:off x="232936" y="6324600"/>
            <a:ext cx="7001728" cy="458755"/>
            <a:chOff x="232936" y="6324600"/>
            <a:chExt cx="7001728" cy="458755"/>
          </a:xfrm>
        </p:grpSpPr>
        <p:sp>
          <p:nvSpPr>
            <p:cNvPr id="17" name="TextBox 16"/>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1616589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143000"/>
            <a:ext cx="4091498" cy="4874172"/>
          </a:xfrm>
          <a:prstGeom prst="rect">
            <a:avLst/>
          </a:prstGeom>
        </p:spPr>
      </p:pic>
      <p:pic>
        <p:nvPicPr>
          <p:cNvPr id="15" name="Picture 14"/>
          <p:cNvPicPr>
            <a:picLocks noChangeAspect="1"/>
          </p:cNvPicPr>
          <p:nvPr/>
        </p:nvPicPr>
        <p:blipFill>
          <a:blip r:embed="rId5" cstate="print"/>
          <a:stretch>
            <a:fillRect/>
          </a:stretch>
        </p:blipFill>
        <p:spPr>
          <a:xfrm>
            <a:off x="2667000" y="1820917"/>
            <a:ext cx="6477000" cy="3733800"/>
          </a:xfrm>
          <a:prstGeom prst="rect">
            <a:avLst/>
          </a:prstGeom>
        </p:spPr>
      </p:pic>
      <p:sp>
        <p:nvSpPr>
          <p:cNvPr id="17" name="Title 2"/>
          <p:cNvSpPr>
            <a:spLocks noGrp="1"/>
          </p:cNvSpPr>
          <p:nvPr>
            <p:ph type="title" idx="4294967295"/>
          </p:nvPr>
        </p:nvSpPr>
        <p:spPr>
          <a:xfrm>
            <a:off x="3733800" y="685800"/>
            <a:ext cx="5257800" cy="1143000"/>
          </a:xfrm>
          <a:prstGeom prst="rect">
            <a:avLst/>
          </a:prstGeom>
        </p:spPr>
        <p:txBody>
          <a:bodyPr>
            <a:normAutofit/>
          </a:bodyPr>
          <a:lstStyle/>
          <a:p>
            <a:pPr algn="l" eaLnBrk="1" hangingPunct="1"/>
            <a:r>
              <a:rPr lang="en-US" altLang="en-US" sz="5400" b="1" dirty="0">
                <a:solidFill>
                  <a:srgbClr val="36647E"/>
                </a:solidFill>
                <a:latin typeface="Arial"/>
                <a:cs typeface="Arial"/>
              </a:rPr>
              <a:t>Think about it:</a:t>
            </a:r>
          </a:p>
        </p:txBody>
      </p:sp>
      <p:sp>
        <p:nvSpPr>
          <p:cNvPr id="2" name="Content Placeholder 1"/>
          <p:cNvSpPr>
            <a:spLocks noGrp="1"/>
          </p:cNvSpPr>
          <p:nvPr>
            <p:ph idx="4294967295"/>
          </p:nvPr>
        </p:nvSpPr>
        <p:spPr>
          <a:xfrm>
            <a:off x="3886200" y="2209800"/>
            <a:ext cx="4572000" cy="3429000"/>
          </a:xfrm>
          <a:prstGeom prst="rect">
            <a:avLst/>
          </a:prstGeom>
        </p:spPr>
        <p:txBody>
          <a:bodyPr>
            <a:normAutofit/>
          </a:bodyPr>
          <a:lstStyle/>
          <a:p>
            <a:pPr marL="0" indent="0">
              <a:spcAft>
                <a:spcPts val="1800"/>
              </a:spcAft>
              <a:buNone/>
            </a:pPr>
            <a:r>
              <a:rPr lang="en-US" dirty="0">
                <a:solidFill>
                  <a:schemeClr val="tx1">
                    <a:lumMod val="50000"/>
                    <a:lumOff val="50000"/>
                  </a:schemeClr>
                </a:solidFill>
                <a:latin typeface="Arial"/>
                <a:cs typeface="Arial"/>
              </a:rPr>
              <a:t>Some people misuse prescription drugs…</a:t>
            </a:r>
            <a:endParaRPr lang="en-US" dirty="0">
              <a:solidFill>
                <a:schemeClr val="tx1">
                  <a:lumMod val="65000"/>
                  <a:lumOff val="35000"/>
                </a:schemeClr>
              </a:solidFill>
              <a:latin typeface="Arial"/>
              <a:cs typeface="Arial"/>
            </a:endParaRPr>
          </a:p>
          <a:p>
            <a:pPr marL="0" indent="0">
              <a:spcAft>
                <a:spcPts val="1800"/>
              </a:spcAft>
              <a:buNone/>
            </a:pPr>
            <a:r>
              <a:rPr lang="en-US" b="1" dirty="0">
                <a:solidFill>
                  <a:srgbClr val="36647E"/>
                </a:solidFill>
                <a:latin typeface="Arial"/>
                <a:cs typeface="Arial"/>
              </a:rPr>
              <a:t>Do you think this </a:t>
            </a:r>
            <a:br>
              <a:rPr lang="en-US" b="1" dirty="0">
                <a:solidFill>
                  <a:srgbClr val="36647E"/>
                </a:solidFill>
                <a:latin typeface="Arial"/>
                <a:cs typeface="Arial"/>
              </a:rPr>
            </a:br>
            <a:r>
              <a:rPr lang="en-US" b="1" dirty="0">
                <a:solidFill>
                  <a:srgbClr val="36647E"/>
                </a:solidFill>
                <a:latin typeface="Arial"/>
                <a:cs typeface="Arial"/>
              </a:rPr>
              <a:t>is a risky decision?</a:t>
            </a:r>
          </a:p>
        </p:txBody>
      </p:sp>
      <p:sp>
        <p:nvSpPr>
          <p:cNvPr id="8"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a:t>
            </a:r>
            <a:r>
              <a:rPr lang="en-US" dirty="0" smtClean="0"/>
              <a:t>4</a:t>
            </a:r>
            <a:endParaRPr lang="en-US" dirty="0"/>
          </a:p>
        </p:txBody>
      </p:sp>
      <p:grpSp>
        <p:nvGrpSpPr>
          <p:cNvPr id="9" name="Group 8"/>
          <p:cNvGrpSpPr/>
          <p:nvPr/>
        </p:nvGrpSpPr>
        <p:grpSpPr>
          <a:xfrm>
            <a:off x="232936" y="6324600"/>
            <a:ext cx="7001728" cy="458755"/>
            <a:chOff x="232936" y="6324600"/>
            <a:chExt cx="7001728" cy="458755"/>
          </a:xfrm>
        </p:grpSpPr>
        <p:sp>
          <p:nvSpPr>
            <p:cNvPr id="10" name="TextBox 9"/>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8484918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dirty="0" smtClean="0"/>
              <a:t>GenerationRx.org  </a:t>
            </a:r>
            <a:fld id="{A9D08C3E-74CE-4F95-B426-E90F7E2ED6EF}" type="slidenum">
              <a:rPr lang="en-US" smtClean="0"/>
              <a:pPr/>
              <a:t>40</a:t>
            </a:fld>
            <a:endParaRPr lang="en-US" dirty="0"/>
          </a:p>
        </p:txBody>
      </p:sp>
      <p:sp>
        <p:nvSpPr>
          <p:cNvPr id="3" name="Content Placeholder 6"/>
          <p:cNvSpPr txBox="1">
            <a:spLocks/>
          </p:cNvSpPr>
          <p:nvPr/>
        </p:nvSpPr>
        <p:spPr>
          <a:xfrm>
            <a:off x="1828800" y="1524000"/>
            <a:ext cx="7467600" cy="3657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a:solidFill>
                  <a:schemeClr val="tx1">
                    <a:lumMod val="50000"/>
                    <a:lumOff val="50000"/>
                  </a:schemeClr>
                </a:solidFill>
                <a:latin typeface="Arial"/>
                <a:cs typeface="Arial"/>
              </a:rPr>
              <a:t>Only use prescription medications </a:t>
            </a:r>
            <a:r>
              <a:rPr lang="en-US" sz="2800" dirty="0" smtClean="0">
                <a:solidFill>
                  <a:schemeClr val="tx1">
                    <a:lumMod val="50000"/>
                    <a:lumOff val="50000"/>
                  </a:schemeClr>
                </a:solidFill>
                <a:latin typeface="Arial"/>
                <a:cs typeface="Arial"/>
              </a:rPr>
              <a:t/>
            </a:r>
            <a:br>
              <a:rPr lang="en-US" sz="2800" dirty="0" smtClean="0">
                <a:solidFill>
                  <a:schemeClr val="tx1">
                    <a:lumMod val="50000"/>
                    <a:lumOff val="50000"/>
                  </a:schemeClr>
                </a:solidFill>
                <a:latin typeface="Arial"/>
                <a:cs typeface="Arial"/>
              </a:rPr>
            </a:br>
            <a:r>
              <a:rPr lang="en-US" sz="2800" dirty="0" smtClean="0">
                <a:solidFill>
                  <a:schemeClr val="tx1">
                    <a:lumMod val="50000"/>
                    <a:lumOff val="50000"/>
                  </a:schemeClr>
                </a:solidFill>
                <a:latin typeface="Arial"/>
                <a:cs typeface="Arial"/>
              </a:rPr>
              <a:t>as </a:t>
            </a:r>
            <a:r>
              <a:rPr lang="en-US" sz="2800" dirty="0">
                <a:solidFill>
                  <a:schemeClr val="tx1">
                    <a:lumMod val="50000"/>
                    <a:lumOff val="50000"/>
                  </a:schemeClr>
                </a:solidFill>
                <a:latin typeface="Arial"/>
                <a:cs typeface="Arial"/>
              </a:rPr>
              <a:t>directed by a health </a:t>
            </a:r>
            <a:r>
              <a:rPr lang="en-US" sz="2800" dirty="0" smtClean="0">
                <a:solidFill>
                  <a:schemeClr val="tx1">
                    <a:lumMod val="50000"/>
                    <a:lumOff val="50000"/>
                  </a:schemeClr>
                </a:solidFill>
                <a:latin typeface="Arial"/>
                <a:cs typeface="Arial"/>
              </a:rPr>
              <a:t>professional</a:t>
            </a:r>
          </a:p>
          <a:p>
            <a:pPr marL="0" indent="0">
              <a:buNone/>
            </a:pPr>
            <a:endParaRPr lang="en-US" sz="2000" dirty="0">
              <a:solidFill>
                <a:schemeClr val="tx1">
                  <a:lumMod val="50000"/>
                  <a:lumOff val="50000"/>
                </a:schemeClr>
              </a:solidFill>
              <a:latin typeface="Arial"/>
              <a:cs typeface="Arial"/>
            </a:endParaRPr>
          </a:p>
          <a:p>
            <a:pPr marL="0" indent="0">
              <a:buNone/>
            </a:pPr>
            <a:r>
              <a:rPr lang="en-US" sz="2800" dirty="0" smtClean="0">
                <a:solidFill>
                  <a:schemeClr val="tx1">
                    <a:lumMod val="50000"/>
                    <a:lumOff val="50000"/>
                  </a:schemeClr>
                </a:solidFill>
                <a:latin typeface="Arial"/>
                <a:cs typeface="Arial"/>
              </a:rPr>
              <a:t>Do </a:t>
            </a:r>
            <a:r>
              <a:rPr lang="en-US" sz="2800" dirty="0">
                <a:solidFill>
                  <a:schemeClr val="tx1">
                    <a:lumMod val="50000"/>
                    <a:lumOff val="50000"/>
                  </a:schemeClr>
                </a:solidFill>
                <a:latin typeface="Arial"/>
                <a:cs typeface="Arial"/>
              </a:rPr>
              <a:t>not share or take someone else’s </a:t>
            </a:r>
            <a:r>
              <a:rPr lang="en-US" sz="2800" dirty="0" smtClean="0">
                <a:solidFill>
                  <a:schemeClr val="tx1">
                    <a:lumMod val="50000"/>
                    <a:lumOff val="50000"/>
                  </a:schemeClr>
                </a:solidFill>
                <a:latin typeface="Arial"/>
                <a:cs typeface="Arial"/>
              </a:rPr>
              <a:t>medication</a:t>
            </a:r>
          </a:p>
          <a:p>
            <a:pPr marL="0" indent="0">
              <a:buNone/>
            </a:pPr>
            <a:endParaRPr lang="en-US" sz="2000" dirty="0">
              <a:solidFill>
                <a:schemeClr val="tx1">
                  <a:lumMod val="50000"/>
                  <a:lumOff val="50000"/>
                </a:schemeClr>
              </a:solidFill>
              <a:latin typeface="Arial"/>
              <a:cs typeface="Arial"/>
            </a:endParaRPr>
          </a:p>
          <a:p>
            <a:pPr marL="0" indent="0">
              <a:buNone/>
            </a:pPr>
            <a:r>
              <a:rPr lang="en-US" sz="2800" dirty="0" smtClean="0">
                <a:solidFill>
                  <a:schemeClr val="tx1">
                    <a:lumMod val="50000"/>
                    <a:lumOff val="50000"/>
                  </a:schemeClr>
                </a:solidFill>
                <a:latin typeface="Arial"/>
                <a:cs typeface="Arial"/>
              </a:rPr>
              <a:t>Keep </a:t>
            </a:r>
            <a:r>
              <a:rPr lang="en-US" sz="2800" dirty="0">
                <a:solidFill>
                  <a:schemeClr val="tx1">
                    <a:lumMod val="50000"/>
                    <a:lumOff val="50000"/>
                  </a:schemeClr>
                </a:solidFill>
                <a:latin typeface="Arial"/>
                <a:cs typeface="Arial"/>
              </a:rPr>
              <a:t>your medications </a:t>
            </a:r>
            <a:r>
              <a:rPr lang="en-US" sz="2800" dirty="0" smtClean="0">
                <a:solidFill>
                  <a:schemeClr val="tx1">
                    <a:lumMod val="50000"/>
                    <a:lumOff val="50000"/>
                  </a:schemeClr>
                </a:solidFill>
                <a:latin typeface="Arial"/>
                <a:cs typeface="Arial"/>
              </a:rPr>
              <a:t>safe</a:t>
            </a:r>
          </a:p>
          <a:p>
            <a:pPr marL="0" indent="0">
              <a:buNone/>
            </a:pPr>
            <a:endParaRPr lang="en-US" sz="2000" dirty="0">
              <a:solidFill>
                <a:schemeClr val="tx1">
                  <a:lumMod val="50000"/>
                  <a:lumOff val="50000"/>
                </a:schemeClr>
              </a:solidFill>
              <a:latin typeface="Arial"/>
              <a:cs typeface="Arial"/>
            </a:endParaRPr>
          </a:p>
          <a:p>
            <a:pPr marL="0" indent="0">
              <a:buNone/>
            </a:pPr>
            <a:r>
              <a:rPr lang="en-US" sz="2800" dirty="0" smtClean="0">
                <a:solidFill>
                  <a:schemeClr val="tx1">
                    <a:lumMod val="50000"/>
                    <a:lumOff val="50000"/>
                  </a:schemeClr>
                </a:solidFill>
                <a:latin typeface="Arial"/>
                <a:cs typeface="Arial"/>
              </a:rPr>
              <a:t>Model </a:t>
            </a:r>
            <a:r>
              <a:rPr lang="en-US" sz="2800" dirty="0">
                <a:solidFill>
                  <a:schemeClr val="tx1">
                    <a:lumMod val="50000"/>
                    <a:lumOff val="50000"/>
                  </a:schemeClr>
                </a:solidFill>
                <a:latin typeface="Arial"/>
                <a:cs typeface="Arial"/>
              </a:rPr>
              <a:t>safe medication practices</a:t>
            </a:r>
          </a:p>
        </p:txBody>
      </p:sp>
      <p:sp>
        <p:nvSpPr>
          <p:cNvPr id="4" name="Oval 3"/>
          <p:cNvSpPr/>
          <p:nvPr/>
        </p:nvSpPr>
        <p:spPr>
          <a:xfrm>
            <a:off x="1143000" y="1600200"/>
            <a:ext cx="609600" cy="609600"/>
          </a:xfrm>
          <a:prstGeom prst="ellipse">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1143000" y="1600200"/>
            <a:ext cx="609600" cy="584776"/>
          </a:xfrm>
          <a:prstGeom prst="rect">
            <a:avLst/>
          </a:prstGeom>
          <a:noFill/>
        </p:spPr>
        <p:txBody>
          <a:bodyPr wrap="square" rtlCol="0">
            <a:spAutoFit/>
          </a:bodyPr>
          <a:lstStyle/>
          <a:p>
            <a:pPr algn="ctr"/>
            <a:r>
              <a:rPr lang="en-US" sz="3200" b="1" dirty="0" smtClean="0">
                <a:solidFill>
                  <a:schemeClr val="accent3"/>
                </a:solidFill>
                <a:latin typeface="Arial"/>
                <a:cs typeface="Arial"/>
              </a:rPr>
              <a:t>1</a:t>
            </a:r>
            <a:endParaRPr lang="en-US" sz="3200" b="1" dirty="0">
              <a:solidFill>
                <a:schemeClr val="accent3"/>
              </a:solidFill>
              <a:latin typeface="Arial"/>
              <a:cs typeface="Arial"/>
            </a:endParaRPr>
          </a:p>
        </p:txBody>
      </p:sp>
      <p:sp>
        <p:nvSpPr>
          <p:cNvPr id="6" name="Oval 5"/>
          <p:cNvSpPr/>
          <p:nvPr/>
        </p:nvSpPr>
        <p:spPr>
          <a:xfrm>
            <a:off x="1143000" y="2819400"/>
            <a:ext cx="609600" cy="609600"/>
          </a:xfrm>
          <a:prstGeom prst="ellipse">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1143000" y="2819400"/>
            <a:ext cx="609600" cy="584776"/>
          </a:xfrm>
          <a:prstGeom prst="rect">
            <a:avLst/>
          </a:prstGeom>
          <a:noFill/>
        </p:spPr>
        <p:txBody>
          <a:bodyPr wrap="square" rtlCol="0">
            <a:spAutoFit/>
          </a:bodyPr>
          <a:lstStyle/>
          <a:p>
            <a:pPr algn="ctr"/>
            <a:r>
              <a:rPr lang="en-US" sz="3200" b="1" dirty="0" smtClean="0">
                <a:solidFill>
                  <a:schemeClr val="accent3"/>
                </a:solidFill>
                <a:latin typeface="Arial"/>
                <a:cs typeface="Arial"/>
              </a:rPr>
              <a:t>2</a:t>
            </a:r>
            <a:endParaRPr lang="en-US" sz="3200" b="1" dirty="0">
              <a:solidFill>
                <a:schemeClr val="accent3"/>
              </a:solidFill>
              <a:latin typeface="Arial"/>
              <a:cs typeface="Arial"/>
            </a:endParaRPr>
          </a:p>
        </p:txBody>
      </p:sp>
      <p:sp>
        <p:nvSpPr>
          <p:cNvPr id="8" name="Oval 7"/>
          <p:cNvSpPr/>
          <p:nvPr/>
        </p:nvSpPr>
        <p:spPr>
          <a:xfrm>
            <a:off x="1143000" y="4114800"/>
            <a:ext cx="609600" cy="609600"/>
          </a:xfrm>
          <a:prstGeom prst="ellipse">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1143000" y="4114800"/>
            <a:ext cx="609600" cy="584776"/>
          </a:xfrm>
          <a:prstGeom prst="rect">
            <a:avLst/>
          </a:prstGeom>
          <a:noFill/>
        </p:spPr>
        <p:txBody>
          <a:bodyPr wrap="square" rtlCol="0">
            <a:spAutoFit/>
          </a:bodyPr>
          <a:lstStyle/>
          <a:p>
            <a:pPr algn="ctr"/>
            <a:r>
              <a:rPr lang="en-US" sz="3200" b="1" dirty="0" smtClean="0">
                <a:solidFill>
                  <a:schemeClr val="accent3"/>
                </a:solidFill>
                <a:latin typeface="Arial"/>
                <a:cs typeface="Arial"/>
              </a:rPr>
              <a:t>3</a:t>
            </a:r>
            <a:endParaRPr lang="en-US" sz="3200" b="1" dirty="0">
              <a:solidFill>
                <a:schemeClr val="accent3"/>
              </a:solidFill>
              <a:latin typeface="Arial"/>
              <a:cs typeface="Arial"/>
            </a:endParaRPr>
          </a:p>
        </p:txBody>
      </p:sp>
      <p:sp>
        <p:nvSpPr>
          <p:cNvPr id="10" name="Oval 9"/>
          <p:cNvSpPr/>
          <p:nvPr/>
        </p:nvSpPr>
        <p:spPr>
          <a:xfrm>
            <a:off x="1143000" y="5029200"/>
            <a:ext cx="609600" cy="609600"/>
          </a:xfrm>
          <a:prstGeom prst="ellipse">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1143000" y="5029200"/>
            <a:ext cx="609600" cy="584776"/>
          </a:xfrm>
          <a:prstGeom prst="rect">
            <a:avLst/>
          </a:prstGeom>
          <a:noFill/>
        </p:spPr>
        <p:txBody>
          <a:bodyPr wrap="square" rtlCol="0">
            <a:spAutoFit/>
          </a:bodyPr>
          <a:lstStyle/>
          <a:p>
            <a:pPr algn="ctr"/>
            <a:r>
              <a:rPr lang="en-US" sz="3200" b="1" dirty="0" smtClean="0">
                <a:solidFill>
                  <a:schemeClr val="accent3"/>
                </a:solidFill>
                <a:latin typeface="Arial"/>
                <a:cs typeface="Arial"/>
              </a:rPr>
              <a:t>4</a:t>
            </a:r>
            <a:endParaRPr lang="en-US" sz="3200" b="1" dirty="0">
              <a:solidFill>
                <a:schemeClr val="accent3"/>
              </a:solidFill>
              <a:latin typeface="Arial"/>
              <a:cs typeface="Arial"/>
            </a:endParaRPr>
          </a:p>
        </p:txBody>
      </p:sp>
      <p:sp>
        <p:nvSpPr>
          <p:cNvPr id="12" name="Title 2"/>
          <p:cNvSpPr txBox="1">
            <a:spLocks/>
          </p:cNvSpPr>
          <p:nvPr/>
        </p:nvSpPr>
        <p:spPr>
          <a:xfrm>
            <a:off x="228600" y="152400"/>
            <a:ext cx="8610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1">
                    <a:lumMod val="75000"/>
                  </a:schemeClr>
                </a:solidFill>
                <a:latin typeface="Arial"/>
                <a:cs typeface="Arial"/>
              </a:rPr>
              <a:t>Safe Medication Practices for Life</a:t>
            </a:r>
            <a:endParaRPr lang="en-US" dirty="0">
              <a:solidFill>
                <a:schemeClr val="accent1">
                  <a:lumMod val="75000"/>
                </a:schemeClr>
              </a:solidFill>
              <a:latin typeface="Arial"/>
              <a:cs typeface="Arial"/>
            </a:endParaRPr>
          </a:p>
        </p:txBody>
      </p:sp>
      <p:grpSp>
        <p:nvGrpSpPr>
          <p:cNvPr id="14" name="Group 13"/>
          <p:cNvGrpSpPr/>
          <p:nvPr/>
        </p:nvGrpSpPr>
        <p:grpSpPr>
          <a:xfrm>
            <a:off x="232936" y="6324600"/>
            <a:ext cx="7001728" cy="458755"/>
            <a:chOff x="232936" y="6324600"/>
            <a:chExt cx="7001728" cy="458755"/>
          </a:xfrm>
        </p:grpSpPr>
        <p:sp>
          <p:nvSpPr>
            <p:cNvPr id="15" name="TextBox 14"/>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21329003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smtClean="0"/>
              <a:t>GenerationRx.org  </a:t>
            </a:r>
            <a:fld id="{A9D08C3E-74CE-4F95-B426-E90F7E2ED6EF}" type="slidenum">
              <a:rPr lang="en-US" smtClean="0"/>
              <a:pPr/>
              <a:t>41</a:t>
            </a:fld>
            <a:endParaRPr lang="en-US" dirty="0"/>
          </a:p>
        </p:txBody>
      </p:sp>
      <p:sp>
        <p:nvSpPr>
          <p:cNvPr id="3" name="Content Placeholder 3"/>
          <p:cNvSpPr txBox="1">
            <a:spLocks/>
          </p:cNvSpPr>
          <p:nvPr/>
        </p:nvSpPr>
        <p:spPr>
          <a:xfrm>
            <a:off x="457200" y="1981199"/>
            <a:ext cx="5257800" cy="381000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sz="2800" smtClean="0">
                <a:solidFill>
                  <a:schemeClr val="tx1">
                    <a:lumMod val="50000"/>
                    <a:lumOff val="50000"/>
                  </a:schemeClr>
                </a:solidFill>
                <a:latin typeface="Arial" panose="020B0604020202020204" pitchFamily="34" charset="0"/>
                <a:cs typeface="Arial" panose="020B0604020202020204" pitchFamily="34" charset="0"/>
              </a:rPr>
              <a:t>Student health or </a:t>
            </a:r>
            <a:br>
              <a:rPr lang="en-US" sz="2800" smtClean="0">
                <a:solidFill>
                  <a:schemeClr val="tx1">
                    <a:lumMod val="50000"/>
                    <a:lumOff val="50000"/>
                  </a:schemeClr>
                </a:solidFill>
                <a:latin typeface="Arial" panose="020B0604020202020204" pitchFamily="34" charset="0"/>
                <a:cs typeface="Arial" panose="020B0604020202020204" pitchFamily="34" charset="0"/>
              </a:rPr>
            </a:br>
            <a:r>
              <a:rPr lang="en-US" sz="2800" smtClean="0">
                <a:solidFill>
                  <a:schemeClr val="tx1">
                    <a:lumMod val="50000"/>
                    <a:lumOff val="50000"/>
                  </a:schemeClr>
                </a:solidFill>
                <a:latin typeface="Arial" panose="020B0604020202020204" pitchFamily="34" charset="0"/>
                <a:cs typeface="Arial" panose="020B0604020202020204" pitchFamily="34" charset="0"/>
              </a:rPr>
              <a:t>wellness center</a:t>
            </a:r>
          </a:p>
          <a:p>
            <a:pPr marL="457200" indent="-457200">
              <a:buFont typeface="+mj-lt"/>
              <a:buAutoNum type="arabicPeriod"/>
            </a:pPr>
            <a:r>
              <a:rPr lang="en-US" sz="2800" smtClean="0">
                <a:solidFill>
                  <a:schemeClr val="tx1">
                    <a:lumMod val="50000"/>
                    <a:lumOff val="50000"/>
                  </a:schemeClr>
                </a:solidFill>
                <a:latin typeface="Arial" panose="020B0604020202020204" pitchFamily="34" charset="0"/>
                <a:cs typeface="Arial" panose="020B0604020202020204" pitchFamily="34" charset="0"/>
              </a:rPr>
              <a:t>Campus Recovery </a:t>
            </a:r>
            <a:br>
              <a:rPr lang="en-US" sz="2800" smtClean="0">
                <a:solidFill>
                  <a:schemeClr val="tx1">
                    <a:lumMod val="50000"/>
                    <a:lumOff val="50000"/>
                  </a:schemeClr>
                </a:solidFill>
                <a:latin typeface="Arial" panose="020B0604020202020204" pitchFamily="34" charset="0"/>
                <a:cs typeface="Arial" panose="020B0604020202020204" pitchFamily="34" charset="0"/>
              </a:rPr>
            </a:br>
            <a:r>
              <a:rPr lang="en-US" sz="2800" smtClean="0">
                <a:solidFill>
                  <a:schemeClr val="tx1">
                    <a:lumMod val="50000"/>
                    <a:lumOff val="50000"/>
                  </a:schemeClr>
                </a:solidFill>
                <a:latin typeface="Arial" panose="020B0604020202020204" pitchFamily="34" charset="0"/>
                <a:cs typeface="Arial" panose="020B0604020202020204" pitchFamily="34" charset="0"/>
              </a:rPr>
              <a:t>Programs</a:t>
            </a:r>
          </a:p>
          <a:p>
            <a:pPr marL="457200" indent="-457200">
              <a:buFont typeface="+mj-lt"/>
              <a:buAutoNum type="arabicPeriod"/>
            </a:pPr>
            <a:r>
              <a:rPr lang="en-US" sz="2800" smtClean="0">
                <a:solidFill>
                  <a:schemeClr val="tx1">
                    <a:lumMod val="50000"/>
                    <a:lumOff val="50000"/>
                  </a:schemeClr>
                </a:solidFill>
                <a:latin typeface="Arial" panose="020B0604020202020204" pitchFamily="34" charset="0"/>
                <a:cs typeface="Arial" panose="020B0604020202020204" pitchFamily="34" charset="0"/>
              </a:rPr>
              <a:t>College or university                                      counseling services</a:t>
            </a:r>
          </a:p>
          <a:p>
            <a:pPr marL="457200" indent="-457200">
              <a:buFont typeface="+mj-lt"/>
              <a:buAutoNum type="arabicPeriod"/>
            </a:pPr>
            <a:r>
              <a:rPr lang="en-US" sz="2800" smtClean="0">
                <a:solidFill>
                  <a:schemeClr val="tx1">
                    <a:lumMod val="50000"/>
                    <a:lumOff val="50000"/>
                  </a:schemeClr>
                </a:solidFill>
                <a:latin typeface="Arial" panose="020B0604020202020204" pitchFamily="34" charset="0"/>
                <a:cs typeface="Arial" panose="020B0604020202020204" pitchFamily="34" charset="0"/>
              </a:rPr>
              <a:t>Academic advisors</a:t>
            </a:r>
          </a:p>
          <a:p>
            <a:pPr marL="457200" indent="-457200">
              <a:buFont typeface="+mj-lt"/>
              <a:buAutoNum type="arabicPeriod"/>
            </a:pPr>
            <a:endParaRPr lang="en-US" sz="2800" smtClean="0">
              <a:solidFill>
                <a:schemeClr val="tx1">
                  <a:lumMod val="50000"/>
                  <a:lumOff val="50000"/>
                </a:schemeClr>
              </a:solidFill>
              <a:latin typeface="Arial" panose="020B0604020202020204" pitchFamily="34" charset="0"/>
              <a:cs typeface="Arial" panose="020B0604020202020204" pitchFamily="34" charset="0"/>
            </a:endParaRPr>
          </a:p>
          <a:p>
            <a:pPr marL="457200" indent="-457200">
              <a:buFont typeface="+mj-lt"/>
              <a:buAutoNum type="arabicPeriod"/>
            </a:pPr>
            <a:endParaRPr lang="en-US" sz="2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4" name="Title 1"/>
          <p:cNvSpPr txBox="1">
            <a:spLocks/>
          </p:cNvSpPr>
          <p:nvPr/>
        </p:nvSpPr>
        <p:spPr>
          <a:xfrm>
            <a:off x="457200" y="274638"/>
            <a:ext cx="8229600" cy="14017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smtClean="0">
                <a:solidFill>
                  <a:srgbClr val="36647E"/>
                </a:solidFill>
                <a:latin typeface="Arial"/>
                <a:cs typeface="Arial"/>
              </a:rPr>
              <a:t>Need help? </a:t>
            </a:r>
            <a:br>
              <a:rPr lang="en-US" b="1" smtClean="0">
                <a:solidFill>
                  <a:srgbClr val="36647E"/>
                </a:solidFill>
                <a:latin typeface="Arial"/>
                <a:cs typeface="Arial"/>
              </a:rPr>
            </a:br>
            <a:r>
              <a:rPr lang="en-US" b="1" smtClean="0">
                <a:solidFill>
                  <a:srgbClr val="36647E"/>
                </a:solidFill>
                <a:latin typeface="Arial"/>
                <a:cs typeface="Arial"/>
              </a:rPr>
              <a:t>Use Campus Resources:</a:t>
            </a:r>
            <a:endParaRPr lang="en-US" b="1" dirty="0">
              <a:solidFill>
                <a:srgbClr val="36647E"/>
              </a:solidFill>
              <a:latin typeface="Arial"/>
              <a:cs typeface="Aria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48200" y="2207731"/>
            <a:ext cx="4468368" cy="2897669"/>
          </a:xfrm>
          <a:prstGeom prst="rect">
            <a:avLst/>
          </a:prstGeom>
        </p:spPr>
      </p:pic>
      <p:grpSp>
        <p:nvGrpSpPr>
          <p:cNvPr id="7" name="Group 6"/>
          <p:cNvGrpSpPr/>
          <p:nvPr/>
        </p:nvGrpSpPr>
        <p:grpSpPr>
          <a:xfrm>
            <a:off x="232936" y="6324600"/>
            <a:ext cx="7001728" cy="458755"/>
            <a:chOff x="232936" y="6324600"/>
            <a:chExt cx="7001728" cy="458755"/>
          </a:xfrm>
        </p:grpSpPr>
        <p:sp>
          <p:nvSpPr>
            <p:cNvPr id="8" name="TextBox 7"/>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19055875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idx="4294967295"/>
          </p:nvPr>
        </p:nvSpPr>
        <p:spPr>
          <a:xfrm>
            <a:off x="559335" y="1600200"/>
            <a:ext cx="6781800" cy="1143000"/>
          </a:xfrm>
          <a:prstGeom prst="rect">
            <a:avLst/>
          </a:prstGeom>
        </p:spPr>
        <p:txBody>
          <a:bodyPr>
            <a:noAutofit/>
          </a:bodyPr>
          <a:lstStyle/>
          <a:p>
            <a:pPr algn="l"/>
            <a:r>
              <a:rPr lang="en-US" sz="5700" dirty="0">
                <a:solidFill>
                  <a:srgbClr val="36647E"/>
                </a:solidFill>
                <a:latin typeface="Arial"/>
                <a:cs typeface="Arial"/>
              </a:rPr>
              <a:t>Share the information</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538270" y="762000"/>
            <a:ext cx="3605730" cy="5105400"/>
          </a:xfrm>
          <a:prstGeom prst="rect">
            <a:avLst/>
          </a:prstGeom>
        </p:spPr>
      </p:pic>
      <p:sp>
        <p:nvSpPr>
          <p:cNvPr id="3" name="TextBox 2"/>
          <p:cNvSpPr txBox="1"/>
          <p:nvPr/>
        </p:nvSpPr>
        <p:spPr>
          <a:xfrm>
            <a:off x="590495" y="3581400"/>
            <a:ext cx="5048305" cy="615553"/>
          </a:xfrm>
          <a:prstGeom prst="rect">
            <a:avLst/>
          </a:prstGeom>
          <a:noFill/>
        </p:spPr>
        <p:txBody>
          <a:bodyPr wrap="none" rtlCol="0">
            <a:spAutoFit/>
          </a:bodyPr>
          <a:lstStyle/>
          <a:p>
            <a:r>
              <a:rPr lang="en-US" sz="3400" b="1" dirty="0">
                <a:solidFill>
                  <a:srgbClr val="48BAC8"/>
                </a:solidFill>
                <a:latin typeface="Arial"/>
                <a:cs typeface="Arial"/>
              </a:rPr>
              <a:t>Visit: GenerationRx.org</a:t>
            </a:r>
          </a:p>
        </p:txBody>
      </p:sp>
      <p:sp>
        <p:nvSpPr>
          <p:cNvPr id="6"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a:t>
            </a:r>
            <a:r>
              <a:rPr lang="en-US" dirty="0" smtClean="0"/>
              <a:t>39</a:t>
            </a:r>
            <a:endParaRPr lang="en-US" dirty="0"/>
          </a:p>
        </p:txBody>
      </p:sp>
      <p:grpSp>
        <p:nvGrpSpPr>
          <p:cNvPr id="9" name="Group 8"/>
          <p:cNvGrpSpPr/>
          <p:nvPr/>
        </p:nvGrpSpPr>
        <p:grpSpPr>
          <a:xfrm>
            <a:off x="232936" y="6324600"/>
            <a:ext cx="7001728" cy="458755"/>
            <a:chOff x="232936" y="6324600"/>
            <a:chExt cx="7001728" cy="458755"/>
          </a:xfrm>
        </p:grpSpPr>
        <p:sp>
          <p:nvSpPr>
            <p:cNvPr id="10" name="TextBox 9"/>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41363003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6200000" flipH="1">
            <a:off x="5915147" y="3551582"/>
            <a:ext cx="3064563" cy="2819399"/>
          </a:xfrm>
          <a:prstGeom prst="rect">
            <a:avLst/>
          </a:prstGeom>
        </p:spPr>
      </p:pic>
      <p:sp>
        <p:nvSpPr>
          <p:cNvPr id="5" name="Title 2"/>
          <p:cNvSpPr txBox="1">
            <a:spLocks/>
          </p:cNvSpPr>
          <p:nvPr/>
        </p:nvSpPr>
        <p:spPr>
          <a:xfrm>
            <a:off x="6477000" y="4191000"/>
            <a:ext cx="25908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tx1">
                    <a:lumMod val="65000"/>
                    <a:lumOff val="35000"/>
                  </a:schemeClr>
                </a:solidFill>
                <a:latin typeface="Arial"/>
                <a:cs typeface="Arial"/>
              </a:rPr>
              <a:t>Follow us </a:t>
            </a:r>
          </a:p>
          <a:p>
            <a:pPr algn="l"/>
            <a:r>
              <a:rPr lang="en-US" sz="2400" b="1" dirty="0">
                <a:solidFill>
                  <a:schemeClr val="tx1">
                    <a:lumMod val="65000"/>
                    <a:lumOff val="35000"/>
                  </a:schemeClr>
                </a:solidFill>
                <a:latin typeface="Arial"/>
                <a:cs typeface="Arial"/>
              </a:rPr>
              <a:t>@TheGenRx</a:t>
            </a:r>
          </a:p>
        </p:txBody>
      </p:sp>
      <p:sp>
        <p:nvSpPr>
          <p:cNvPr id="7" name="Title 2"/>
          <p:cNvSpPr txBox="1">
            <a:spLocks/>
          </p:cNvSpPr>
          <p:nvPr/>
        </p:nvSpPr>
        <p:spPr>
          <a:xfrm>
            <a:off x="4701788" y="1797377"/>
            <a:ext cx="3276600" cy="47205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a:cs typeface="Arial"/>
              </a:rPr>
              <a:t>GenerationRx.org</a:t>
            </a:r>
          </a:p>
        </p:txBody>
      </p:sp>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53199" y="5029200"/>
            <a:ext cx="1853681" cy="432286"/>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14800" y="959364"/>
            <a:ext cx="4450576" cy="968686"/>
          </a:xfrm>
          <a:prstGeom prst="rect">
            <a:avLst/>
          </a:prstGeom>
        </p:spPr>
      </p:pic>
      <p:grpSp>
        <p:nvGrpSpPr>
          <p:cNvPr id="12" name="Group 11"/>
          <p:cNvGrpSpPr/>
          <p:nvPr/>
        </p:nvGrpSpPr>
        <p:grpSpPr>
          <a:xfrm>
            <a:off x="232936" y="6324600"/>
            <a:ext cx="7001728" cy="458755"/>
            <a:chOff x="232936" y="6324600"/>
            <a:chExt cx="7001728" cy="458755"/>
          </a:xfrm>
        </p:grpSpPr>
        <p:sp>
          <p:nvSpPr>
            <p:cNvPr id="13" name="TextBox 12"/>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761296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dirty="0" smtClean="0"/>
              <a:t>GenerationRx.org  </a:t>
            </a:r>
            <a:fld id="{A9D08C3E-74CE-4F95-B426-E90F7E2ED6EF}" type="slidenum">
              <a:rPr lang="en-US" smtClean="0"/>
              <a:pPr/>
              <a:t>5</a:t>
            </a:fld>
            <a:endParaRPr lang="en-US" dirty="0"/>
          </a:p>
        </p:txBody>
      </p:sp>
      <p:sp>
        <p:nvSpPr>
          <p:cNvPr id="3" name="Title 2"/>
          <p:cNvSpPr txBox="1">
            <a:spLocks/>
          </p:cNvSpPr>
          <p:nvPr/>
        </p:nvSpPr>
        <p:spPr>
          <a:xfrm>
            <a:off x="533399" y="304800"/>
            <a:ext cx="80010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accent1">
                    <a:lumMod val="75000"/>
                  </a:schemeClr>
                </a:solidFill>
                <a:latin typeface="Arial"/>
                <a:cs typeface="Arial"/>
              </a:rPr>
              <a:t>Today, we’ll consider important issues relating to…</a:t>
            </a:r>
            <a:endParaRPr lang="en-US" sz="3600" b="1" dirty="0">
              <a:solidFill>
                <a:schemeClr val="accent1">
                  <a:lumMod val="75000"/>
                </a:schemeClr>
              </a:solidFill>
              <a:latin typeface="Arial"/>
              <a:cs typeface="Arial"/>
            </a:endParaRPr>
          </a:p>
        </p:txBody>
      </p:sp>
      <p:sp>
        <p:nvSpPr>
          <p:cNvPr id="4" name="Content Placeholder 6"/>
          <p:cNvSpPr txBox="1">
            <a:spLocks/>
          </p:cNvSpPr>
          <p:nvPr/>
        </p:nvSpPr>
        <p:spPr>
          <a:xfrm>
            <a:off x="1746504" y="1981200"/>
            <a:ext cx="6406896" cy="1905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1" dirty="0" smtClean="0">
                <a:solidFill>
                  <a:schemeClr val="tx1">
                    <a:lumMod val="50000"/>
                    <a:lumOff val="50000"/>
                  </a:schemeClr>
                </a:solidFill>
                <a:latin typeface="Arial"/>
                <a:cs typeface="Arial"/>
              </a:rPr>
              <a:t>Module 1:</a:t>
            </a:r>
            <a:r>
              <a:rPr lang="en-US" sz="2800" dirty="0" smtClean="0">
                <a:solidFill>
                  <a:srgbClr val="7F7F7F"/>
                </a:solidFill>
                <a:latin typeface="Arial"/>
                <a:cs typeface="Arial"/>
              </a:rPr>
              <a:t> Prescription Opioids</a:t>
            </a:r>
            <a:endParaRPr lang="en-US" sz="2400" dirty="0" smtClean="0">
              <a:solidFill>
                <a:srgbClr val="7F7F7F"/>
              </a:solidFill>
              <a:latin typeface="Arial"/>
              <a:cs typeface="Arial"/>
            </a:endParaRPr>
          </a:p>
          <a:p>
            <a:pPr marL="0" indent="0">
              <a:buNone/>
            </a:pPr>
            <a:r>
              <a:rPr lang="en-US" sz="2800" b="1" dirty="0" smtClean="0">
                <a:solidFill>
                  <a:schemeClr val="tx1">
                    <a:lumMod val="50000"/>
                    <a:lumOff val="50000"/>
                  </a:schemeClr>
                </a:solidFill>
                <a:latin typeface="Arial"/>
                <a:cs typeface="Arial"/>
              </a:rPr>
              <a:t>Module 2:</a:t>
            </a:r>
            <a:r>
              <a:rPr lang="en-US" sz="2800" dirty="0" smtClean="0">
                <a:solidFill>
                  <a:srgbClr val="7F7F7F"/>
                </a:solidFill>
                <a:latin typeface="Arial"/>
                <a:cs typeface="Arial"/>
              </a:rPr>
              <a:t> Prescription Stimulants</a:t>
            </a:r>
          </a:p>
          <a:p>
            <a:pPr marL="0" indent="0">
              <a:buNone/>
            </a:pPr>
            <a:r>
              <a:rPr lang="en-US" sz="2800" b="1" dirty="0" smtClean="0">
                <a:solidFill>
                  <a:srgbClr val="7F7F7F"/>
                </a:solidFill>
                <a:latin typeface="Arial"/>
                <a:cs typeface="Arial"/>
              </a:rPr>
              <a:t>Module 3:</a:t>
            </a:r>
            <a:r>
              <a:rPr lang="en-US" sz="2800" dirty="0" smtClean="0">
                <a:solidFill>
                  <a:srgbClr val="7F7F7F"/>
                </a:solidFill>
                <a:latin typeface="Arial"/>
                <a:cs typeface="Arial"/>
              </a:rPr>
              <a:t> Safe Medication Practices</a:t>
            </a:r>
          </a:p>
          <a:p>
            <a:pPr marL="514350" indent="-514350">
              <a:buFont typeface="+mj-lt"/>
              <a:buAutoNum type="arabicPeriod"/>
            </a:pPr>
            <a:endParaRPr lang="en-US" sz="2800" dirty="0">
              <a:solidFill>
                <a:srgbClr val="7F7F7F"/>
              </a:solidFill>
              <a:latin typeface="Arial"/>
              <a:cs typeface="Arial"/>
            </a:endParaRPr>
          </a:p>
          <a:p>
            <a:pPr marL="514350" indent="-514350">
              <a:buFont typeface="+mj-lt"/>
              <a:buAutoNum type="arabicPeriod"/>
            </a:pPr>
            <a:endParaRPr lang="en-US" sz="2800" dirty="0">
              <a:solidFill>
                <a:schemeClr val="tx1">
                  <a:lumMod val="65000"/>
                  <a:lumOff val="35000"/>
                </a:schemeClr>
              </a:solidFill>
            </a:endParaRPr>
          </a:p>
        </p:txBody>
      </p:sp>
      <p:sp>
        <p:nvSpPr>
          <p:cNvPr id="5" name="TextBox 4"/>
          <p:cNvSpPr txBox="1"/>
          <p:nvPr/>
        </p:nvSpPr>
        <p:spPr>
          <a:xfrm>
            <a:off x="3962400" y="4450140"/>
            <a:ext cx="4571999" cy="1569660"/>
          </a:xfrm>
          <a:prstGeom prst="rect">
            <a:avLst/>
          </a:prstGeom>
          <a:noFill/>
        </p:spPr>
        <p:txBody>
          <a:bodyPr wrap="square" rtlCol="0">
            <a:spAutoFit/>
          </a:bodyPr>
          <a:lstStyle/>
          <a:p>
            <a:r>
              <a:rPr lang="en-US" sz="2400" i="1" dirty="0">
                <a:solidFill>
                  <a:srgbClr val="00B0F0"/>
                </a:solidFill>
                <a:latin typeface="Arial"/>
                <a:cs typeface="Arial"/>
              </a:rPr>
              <a:t>Each </a:t>
            </a:r>
            <a:r>
              <a:rPr lang="en-US" sz="2400" i="1" dirty="0" smtClean="0">
                <a:solidFill>
                  <a:srgbClr val="00B0F0"/>
                </a:solidFill>
                <a:latin typeface="Arial"/>
                <a:cs typeface="Arial"/>
              </a:rPr>
              <a:t>module consists </a:t>
            </a:r>
            <a:r>
              <a:rPr lang="en-US" sz="2400" i="1" dirty="0">
                <a:solidFill>
                  <a:srgbClr val="00B0F0"/>
                </a:solidFill>
                <a:latin typeface="Arial"/>
                <a:cs typeface="Arial"/>
              </a:rPr>
              <a:t>of watching a short video and engaging in a brief </a:t>
            </a:r>
            <a:r>
              <a:rPr lang="en-US" sz="2400" i="1" dirty="0" smtClean="0">
                <a:solidFill>
                  <a:srgbClr val="00B0F0"/>
                </a:solidFill>
                <a:latin typeface="Arial"/>
                <a:cs typeface="Arial"/>
              </a:rPr>
              <a:t>discussion</a:t>
            </a:r>
            <a:endParaRPr lang="en-US" sz="2400" i="1" dirty="0">
              <a:solidFill>
                <a:srgbClr val="00B0F0"/>
              </a:solidFill>
              <a:latin typeface="Arial"/>
              <a:cs typeface="Arial"/>
            </a:endParaRPr>
          </a:p>
          <a:p>
            <a:endParaRPr lang="en-US" sz="2400" dirty="0">
              <a:solidFill>
                <a:srgbClr val="00B0F0"/>
              </a:solidFill>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000" y="3796872"/>
            <a:ext cx="3225800" cy="2149194"/>
          </a:xfrm>
          <a:prstGeom prst="rect">
            <a:avLst/>
          </a:prstGeom>
        </p:spPr>
      </p:pic>
      <p:grpSp>
        <p:nvGrpSpPr>
          <p:cNvPr id="9" name="Group 8"/>
          <p:cNvGrpSpPr/>
          <p:nvPr/>
        </p:nvGrpSpPr>
        <p:grpSpPr>
          <a:xfrm>
            <a:off x="232936" y="6324600"/>
            <a:ext cx="7001728" cy="458755"/>
            <a:chOff x="232936" y="6324600"/>
            <a:chExt cx="7001728" cy="458755"/>
          </a:xfrm>
        </p:grpSpPr>
        <p:sp>
          <p:nvSpPr>
            <p:cNvPr id="10" name="TextBox 9"/>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1811138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flipH="1">
            <a:off x="852955" y="-234212"/>
            <a:ext cx="3048000" cy="4735623"/>
          </a:xfrm>
          <a:prstGeom prst="rect">
            <a:avLst/>
          </a:prstGeom>
        </p:spPr>
      </p:pic>
      <p:sp>
        <p:nvSpPr>
          <p:cNvPr id="8" name="Title 2"/>
          <p:cNvSpPr>
            <a:spLocks noGrp="1"/>
          </p:cNvSpPr>
          <p:nvPr>
            <p:ph type="title" idx="4294967295"/>
          </p:nvPr>
        </p:nvSpPr>
        <p:spPr>
          <a:xfrm>
            <a:off x="381000" y="990600"/>
            <a:ext cx="8610600" cy="1143000"/>
          </a:xfrm>
          <a:prstGeom prst="rect">
            <a:avLst/>
          </a:prstGeom>
        </p:spPr>
        <p:txBody>
          <a:bodyPr>
            <a:noAutofit/>
          </a:bodyPr>
          <a:lstStyle/>
          <a:p>
            <a:pPr algn="l"/>
            <a:r>
              <a:rPr lang="en-US" b="1" dirty="0" smtClean="0">
                <a:solidFill>
                  <a:srgbClr val="92D050"/>
                </a:solidFill>
                <a:latin typeface="Arial"/>
                <a:cs typeface="Arial"/>
              </a:rPr>
              <a:t>Module 1:</a:t>
            </a:r>
            <a:br>
              <a:rPr lang="en-US" b="1" dirty="0" smtClean="0">
                <a:solidFill>
                  <a:srgbClr val="92D050"/>
                </a:solidFill>
                <a:latin typeface="Arial"/>
                <a:cs typeface="Arial"/>
              </a:rPr>
            </a:br>
            <a:r>
              <a:rPr lang="en-US" b="1" dirty="0" smtClean="0">
                <a:solidFill>
                  <a:srgbClr val="92D050"/>
                </a:solidFill>
                <a:latin typeface="Arial"/>
                <a:cs typeface="Arial"/>
              </a:rPr>
              <a:t>Prescription</a:t>
            </a:r>
            <a:br>
              <a:rPr lang="en-US" b="1" dirty="0" smtClean="0">
                <a:solidFill>
                  <a:srgbClr val="92D050"/>
                </a:solidFill>
                <a:latin typeface="Arial"/>
                <a:cs typeface="Arial"/>
              </a:rPr>
            </a:br>
            <a:r>
              <a:rPr lang="en-US" b="1" dirty="0" smtClean="0">
                <a:solidFill>
                  <a:srgbClr val="92D050"/>
                </a:solidFill>
                <a:latin typeface="Arial"/>
                <a:cs typeface="Arial"/>
              </a:rPr>
              <a:t>Opioids</a:t>
            </a:r>
            <a:br>
              <a:rPr lang="en-US" b="1" dirty="0" smtClean="0">
                <a:solidFill>
                  <a:srgbClr val="92D050"/>
                </a:solidFill>
                <a:latin typeface="Arial"/>
                <a:cs typeface="Arial"/>
              </a:rPr>
            </a:br>
            <a:r>
              <a:rPr lang="en-US" b="1" dirty="0" smtClean="0">
                <a:solidFill>
                  <a:srgbClr val="92D050"/>
                </a:solidFill>
                <a:latin typeface="Arial"/>
                <a:cs typeface="Arial"/>
              </a:rPr>
              <a:t/>
            </a:r>
            <a:br>
              <a:rPr lang="en-US" b="1" dirty="0" smtClean="0">
                <a:solidFill>
                  <a:srgbClr val="92D050"/>
                </a:solidFill>
                <a:latin typeface="Arial"/>
                <a:cs typeface="Arial"/>
              </a:rPr>
            </a:br>
            <a:endParaRPr lang="en-US" b="1" dirty="0">
              <a:solidFill>
                <a:srgbClr val="92D050"/>
              </a:solidFill>
              <a:latin typeface="Arial"/>
              <a:cs typeface="Arial"/>
            </a:endParaRPr>
          </a:p>
        </p:txBody>
      </p:sp>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smtClean="0">
                <a:solidFill>
                  <a:prstClr val="white"/>
                </a:solidFill>
              </a:rPr>
              <a:t>GenerationRx.org  6</a:t>
            </a:r>
            <a:endParaRPr lang="en-US" dirty="0">
              <a:solidFill>
                <a:prstClr val="white"/>
              </a:solidFill>
            </a:endParaRPr>
          </a:p>
        </p:txBody>
      </p:sp>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67201" y="762000"/>
            <a:ext cx="4876800" cy="4730434"/>
          </a:xfrm>
          <a:prstGeom prst="rect">
            <a:avLst/>
          </a:prstGeom>
        </p:spPr>
      </p:pic>
      <p:grpSp>
        <p:nvGrpSpPr>
          <p:cNvPr id="9" name="Group 8"/>
          <p:cNvGrpSpPr/>
          <p:nvPr/>
        </p:nvGrpSpPr>
        <p:grpSpPr>
          <a:xfrm>
            <a:off x="232936" y="6324600"/>
            <a:ext cx="7001728" cy="458755"/>
            <a:chOff x="232936" y="6324600"/>
            <a:chExt cx="7001728" cy="458755"/>
          </a:xfrm>
        </p:grpSpPr>
        <p:sp>
          <p:nvSpPr>
            <p:cNvPr id="12" name="TextBox 11"/>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2536578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stretch>
            <a:fillRect/>
          </a:stretch>
        </p:blipFill>
        <p:spPr>
          <a:xfrm rot="16200000" flipH="1">
            <a:off x="2171703" y="-1673155"/>
            <a:ext cx="3809999" cy="8153395"/>
          </a:xfrm>
          <a:prstGeom prst="rect">
            <a:avLst/>
          </a:prstGeom>
        </p:spPr>
      </p:pic>
      <p:sp>
        <p:nvSpPr>
          <p:cNvPr id="12" name="Title 2"/>
          <p:cNvSpPr>
            <a:spLocks noGrp="1"/>
          </p:cNvSpPr>
          <p:nvPr>
            <p:ph type="title" idx="4294967295"/>
          </p:nvPr>
        </p:nvSpPr>
        <p:spPr>
          <a:xfrm>
            <a:off x="533399" y="803343"/>
            <a:ext cx="7620001" cy="3200400"/>
          </a:xfrm>
          <a:prstGeom prst="rect">
            <a:avLst/>
          </a:prstGeom>
        </p:spPr>
        <p:txBody>
          <a:bodyPr>
            <a:noAutofit/>
          </a:bodyPr>
          <a:lstStyle/>
          <a:p>
            <a:pPr algn="l" eaLnBrk="1" hangingPunct="1"/>
            <a:r>
              <a:rPr lang="en-US" altLang="en-US" sz="4800" b="1" dirty="0">
                <a:solidFill>
                  <a:srgbClr val="92D050"/>
                </a:solidFill>
                <a:latin typeface="Arial"/>
                <a:cs typeface="Arial"/>
              </a:rPr>
              <a:t>Video:</a:t>
            </a:r>
            <a:br>
              <a:rPr lang="en-US" altLang="en-US" sz="4800" b="1" dirty="0">
                <a:solidFill>
                  <a:srgbClr val="92D050"/>
                </a:solidFill>
                <a:latin typeface="Arial"/>
                <a:cs typeface="Arial"/>
              </a:rPr>
            </a:br>
            <a:r>
              <a:rPr lang="en-US" altLang="en-US" sz="4800" b="1" dirty="0">
                <a:solidFill>
                  <a:srgbClr val="92D050"/>
                </a:solidFill>
                <a:latin typeface="Arial"/>
                <a:cs typeface="Arial"/>
              </a:rPr>
              <a:t>The Impact of Misusing Prescription Opioids</a:t>
            </a:r>
          </a:p>
        </p:txBody>
      </p:sp>
      <p:sp>
        <p:nvSpPr>
          <p:cNvPr id="7"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a:t>
            </a:r>
            <a:r>
              <a:rPr lang="en-US" dirty="0" smtClean="0"/>
              <a:t>7</a:t>
            </a:r>
            <a:endParaRPr lang="en-US" dirty="0"/>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39783" y="3266003"/>
            <a:ext cx="5207231" cy="2694680"/>
          </a:xfrm>
          <a:prstGeom prst="rect">
            <a:avLst/>
          </a:prstGeom>
          <a:ln>
            <a:solidFill>
              <a:schemeClr val="tx1"/>
            </a:solidFill>
          </a:ln>
        </p:spPr>
      </p:pic>
      <p:grpSp>
        <p:nvGrpSpPr>
          <p:cNvPr id="9" name="Group 8"/>
          <p:cNvGrpSpPr/>
          <p:nvPr/>
        </p:nvGrpSpPr>
        <p:grpSpPr>
          <a:xfrm>
            <a:off x="232936" y="6324600"/>
            <a:ext cx="7001728" cy="458755"/>
            <a:chOff x="232936" y="6324600"/>
            <a:chExt cx="7001728" cy="458755"/>
          </a:xfrm>
        </p:grpSpPr>
        <p:sp>
          <p:nvSpPr>
            <p:cNvPr id="10" name="TextBox 9"/>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2944547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solidFill>
                  <a:prstClr val="white"/>
                </a:solidFill>
              </a:rPr>
              <a:t>GenerationRx.org</a:t>
            </a:r>
            <a:r>
              <a:rPr lang="en-US" dirty="0" smtClean="0">
                <a:solidFill>
                  <a:prstClr val="white"/>
                </a:solidFill>
              </a:rPr>
              <a:t>  12</a:t>
            </a:r>
            <a:endParaRPr lang="en-US" dirty="0">
              <a:solidFill>
                <a:prstClr val="white"/>
              </a:solidFill>
            </a:endParaRPr>
          </a:p>
        </p:txBody>
      </p:sp>
      <p:sp>
        <p:nvSpPr>
          <p:cNvPr id="7" name="Content Placeholder 6"/>
          <p:cNvSpPr txBox="1">
            <a:spLocks/>
          </p:cNvSpPr>
          <p:nvPr/>
        </p:nvSpPr>
        <p:spPr>
          <a:xfrm>
            <a:off x="533400" y="2825571"/>
            <a:ext cx="8001000" cy="3124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sz="2400" dirty="0" smtClean="0">
                <a:solidFill>
                  <a:srgbClr val="7F7F7F"/>
                </a:solidFill>
                <a:latin typeface="Arial"/>
                <a:cs typeface="Arial"/>
              </a:rPr>
              <a:t>Am I putting myself at risk if I take prescription opioids and drink alcohol at the same time?</a:t>
            </a:r>
            <a:endParaRPr lang="en-US" sz="2400" dirty="0">
              <a:solidFill>
                <a:srgbClr val="7F7F7F"/>
              </a:solidFill>
              <a:latin typeface="Arial"/>
              <a:cs typeface="Arial"/>
            </a:endParaRPr>
          </a:p>
          <a:p>
            <a:pPr marL="514350" indent="-514350">
              <a:buFont typeface="+mj-lt"/>
              <a:buAutoNum type="arabicPeriod"/>
            </a:pPr>
            <a:r>
              <a:rPr lang="en-US" sz="2400" dirty="0" smtClean="0">
                <a:solidFill>
                  <a:srgbClr val="7F7F7F"/>
                </a:solidFill>
                <a:latin typeface="Arial"/>
                <a:cs typeface="Arial"/>
              </a:rPr>
              <a:t>Is a transition to using heroin common for those who misuse prescription opioids?</a:t>
            </a:r>
          </a:p>
          <a:p>
            <a:pPr marL="514350" indent="-514350">
              <a:buFont typeface="+mj-lt"/>
              <a:buAutoNum type="arabicPeriod"/>
            </a:pPr>
            <a:r>
              <a:rPr lang="en-US" sz="2400" dirty="0" smtClean="0">
                <a:solidFill>
                  <a:srgbClr val="7F7F7F"/>
                </a:solidFill>
                <a:latin typeface="Arial"/>
                <a:cs typeface="Arial"/>
              </a:rPr>
              <a:t>What other problems may arise from misusing          prescription opioids?</a:t>
            </a:r>
          </a:p>
          <a:p>
            <a:pPr marL="514350" indent="-514350">
              <a:buFont typeface="+mj-lt"/>
              <a:buAutoNum type="arabicPeriod"/>
            </a:pPr>
            <a:endParaRPr lang="en-US" sz="2400" dirty="0">
              <a:solidFill>
                <a:schemeClr val="tx1">
                  <a:lumMod val="65000"/>
                  <a:lumOff val="35000"/>
                </a:schemeClr>
              </a:solidFill>
            </a:endParaRPr>
          </a:p>
        </p:txBody>
      </p:sp>
      <p:sp>
        <p:nvSpPr>
          <p:cNvPr id="9" name="TextBox 8"/>
          <p:cNvSpPr txBox="1"/>
          <p:nvPr/>
        </p:nvSpPr>
        <p:spPr>
          <a:xfrm>
            <a:off x="533400" y="2130474"/>
            <a:ext cx="4439036" cy="523220"/>
          </a:xfrm>
          <a:prstGeom prst="rect">
            <a:avLst/>
          </a:prstGeom>
          <a:noFill/>
        </p:spPr>
        <p:txBody>
          <a:bodyPr wrap="none" rtlCol="0">
            <a:spAutoFit/>
          </a:bodyPr>
          <a:lstStyle/>
          <a:p>
            <a:r>
              <a:rPr lang="en-US" sz="2800" b="1" dirty="0" smtClean="0">
                <a:solidFill>
                  <a:srgbClr val="00B0F0"/>
                </a:solidFill>
                <a:latin typeface="Arial" panose="020B0604020202020204" pitchFamily="34" charset="0"/>
                <a:cs typeface="Arial" panose="020B0604020202020204" pitchFamily="34" charset="0"/>
              </a:rPr>
              <a:t>Discuss in small groups:</a:t>
            </a:r>
            <a:endParaRPr lang="en-US" sz="2800" b="1" dirty="0">
              <a:solidFill>
                <a:srgbClr val="00B0F0"/>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85810" y="0"/>
            <a:ext cx="3746246" cy="2495423"/>
          </a:xfrm>
          <a:prstGeom prst="rect">
            <a:avLst/>
          </a:prstGeom>
        </p:spPr>
      </p:pic>
      <p:sp>
        <p:nvSpPr>
          <p:cNvPr id="17" name="Rectangle 4"/>
          <p:cNvSpPr/>
          <p:nvPr/>
        </p:nvSpPr>
        <p:spPr>
          <a:xfrm>
            <a:off x="350" y="685800"/>
            <a:ext cx="5771383" cy="1362808"/>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00427"/>
              <a:gd name="connsiteY0" fmla="*/ 0 h 1362808"/>
              <a:gd name="connsiteX1" fmla="*/ 5800427 w 5800427"/>
              <a:gd name="connsiteY1" fmla="*/ 119944 h 1362808"/>
              <a:gd name="connsiteX2" fmla="*/ 5565531 w 5800427"/>
              <a:gd name="connsiteY2" fmla="*/ 1134209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59886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469575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42953 w 5800427"/>
              <a:gd name="connsiteY2" fmla="*/ 1151143 h 1362808"/>
              <a:gd name="connsiteX3" fmla="*/ 0 w 5800427"/>
              <a:gd name="connsiteY3" fmla="*/ 1362808 h 1362808"/>
              <a:gd name="connsiteX4" fmla="*/ 8793 w 5800427"/>
              <a:gd name="connsiteY4" fmla="*/ 0 h 1362808"/>
              <a:gd name="connsiteX0" fmla="*/ 8793 w 5732694"/>
              <a:gd name="connsiteY0" fmla="*/ 0 h 1362808"/>
              <a:gd name="connsiteX1" fmla="*/ 5732694 w 5732694"/>
              <a:gd name="connsiteY1" fmla="*/ 125588 h 1362808"/>
              <a:gd name="connsiteX2" fmla="*/ 5542953 w 5732694"/>
              <a:gd name="connsiteY2" fmla="*/ 1151143 h 1362808"/>
              <a:gd name="connsiteX3" fmla="*/ 0 w 5732694"/>
              <a:gd name="connsiteY3" fmla="*/ 1362808 h 1362808"/>
              <a:gd name="connsiteX4" fmla="*/ 8793 w 5732694"/>
              <a:gd name="connsiteY4" fmla="*/ 0 h 1362808"/>
              <a:gd name="connsiteX0" fmla="*/ 8793 w 5783494"/>
              <a:gd name="connsiteY0" fmla="*/ 0 h 1362808"/>
              <a:gd name="connsiteX1" fmla="*/ 5783494 w 5783494"/>
              <a:gd name="connsiteY1" fmla="*/ 131232 h 1362808"/>
              <a:gd name="connsiteX2" fmla="*/ 5542953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452119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524787 w 5783494"/>
              <a:gd name="connsiteY2" fmla="*/ 1151143 h 1362808"/>
              <a:gd name="connsiteX3" fmla="*/ 0 w 5783494"/>
              <a:gd name="connsiteY3" fmla="*/ 1362808 h 1362808"/>
              <a:gd name="connsiteX4" fmla="*/ 8793 w 5783494"/>
              <a:gd name="connsiteY4" fmla="*/ 0 h 1362808"/>
              <a:gd name="connsiteX0" fmla="*/ 8793 w 5710827"/>
              <a:gd name="connsiteY0" fmla="*/ 0 h 1362808"/>
              <a:gd name="connsiteX1" fmla="*/ 5710827 w 5710827"/>
              <a:gd name="connsiteY1" fmla="*/ 131232 h 1362808"/>
              <a:gd name="connsiteX2" fmla="*/ 5524787 w 5710827"/>
              <a:gd name="connsiteY2" fmla="*/ 1151143 h 1362808"/>
              <a:gd name="connsiteX3" fmla="*/ 0 w 5710827"/>
              <a:gd name="connsiteY3" fmla="*/ 1362808 h 1362808"/>
              <a:gd name="connsiteX4" fmla="*/ 8793 w 5710827"/>
              <a:gd name="connsiteY4" fmla="*/ 0 h 1362808"/>
              <a:gd name="connsiteX0" fmla="*/ 8793 w 5771383"/>
              <a:gd name="connsiteY0" fmla="*/ 0 h 1362808"/>
              <a:gd name="connsiteX1" fmla="*/ 5771383 w 5771383"/>
              <a:gd name="connsiteY1" fmla="*/ 137288 h 1362808"/>
              <a:gd name="connsiteX2" fmla="*/ 5524787 w 5771383"/>
              <a:gd name="connsiteY2" fmla="*/ 1151143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419279 w 5771383"/>
              <a:gd name="connsiteY2" fmla="*/ 1155051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532602 w 5771383"/>
              <a:gd name="connsiteY2" fmla="*/ 1151144 h 1362808"/>
              <a:gd name="connsiteX3" fmla="*/ 0 w 5771383"/>
              <a:gd name="connsiteY3" fmla="*/ 1362808 h 1362808"/>
              <a:gd name="connsiteX4" fmla="*/ 8793 w 5771383"/>
              <a:gd name="connsiteY4" fmla="*/ 0 h 136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1383" h="1362808">
                <a:moveTo>
                  <a:pt x="8793" y="0"/>
                </a:moveTo>
                <a:lnTo>
                  <a:pt x="5771383" y="137288"/>
                </a:lnTo>
                <a:lnTo>
                  <a:pt x="5532602" y="1151144"/>
                </a:lnTo>
                <a:lnTo>
                  <a:pt x="0" y="1362808"/>
                </a:lnTo>
                <a:lnTo>
                  <a:pt x="8793"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2"/>
          <p:cNvSpPr txBox="1">
            <a:spLocks/>
          </p:cNvSpPr>
          <p:nvPr/>
        </p:nvSpPr>
        <p:spPr>
          <a:xfrm>
            <a:off x="381000" y="1066800"/>
            <a:ext cx="4988209"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smtClean="0">
                <a:solidFill>
                  <a:srgbClr val="92D050"/>
                </a:solidFill>
                <a:latin typeface="Arial"/>
                <a:cs typeface="Arial"/>
              </a:rPr>
              <a:t>Module 1:</a:t>
            </a:r>
            <a:br>
              <a:rPr lang="en-US" b="1" smtClean="0">
                <a:solidFill>
                  <a:srgbClr val="92D050"/>
                </a:solidFill>
                <a:latin typeface="Arial"/>
                <a:cs typeface="Arial"/>
              </a:rPr>
            </a:br>
            <a:r>
              <a:rPr lang="en-US" b="1" smtClean="0">
                <a:solidFill>
                  <a:srgbClr val="92D050"/>
                </a:solidFill>
                <a:latin typeface="Arial"/>
                <a:cs typeface="Arial"/>
              </a:rPr>
              <a:t/>
            </a:r>
            <a:br>
              <a:rPr lang="en-US" b="1" smtClean="0">
                <a:solidFill>
                  <a:srgbClr val="92D050"/>
                </a:solidFill>
                <a:latin typeface="Arial"/>
                <a:cs typeface="Arial"/>
              </a:rPr>
            </a:br>
            <a:endParaRPr lang="en-US" b="1" dirty="0">
              <a:solidFill>
                <a:srgbClr val="92D050"/>
              </a:solidFill>
              <a:latin typeface="Arial"/>
              <a:cs typeface="Arial"/>
            </a:endParaRPr>
          </a:p>
        </p:txBody>
      </p:sp>
      <p:sp>
        <p:nvSpPr>
          <p:cNvPr id="19" name="Rectangle 4"/>
          <p:cNvSpPr/>
          <p:nvPr/>
        </p:nvSpPr>
        <p:spPr>
          <a:xfrm>
            <a:off x="8802281" y="869585"/>
            <a:ext cx="343982" cy="739830"/>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8801101"/>
              <a:gd name="connsiteY0" fmla="*/ 0 h 1362808"/>
              <a:gd name="connsiteX1" fmla="*/ 8801101 w 8801101"/>
              <a:gd name="connsiteY1" fmla="*/ 158262 h 1362808"/>
              <a:gd name="connsiteX2" fmla="*/ 5565531 w 8801101"/>
              <a:gd name="connsiteY2" fmla="*/ 1134209 h 1362808"/>
              <a:gd name="connsiteX3" fmla="*/ 0 w 8801101"/>
              <a:gd name="connsiteY3" fmla="*/ 1362808 h 1362808"/>
              <a:gd name="connsiteX4" fmla="*/ 8793 w 8801101"/>
              <a:gd name="connsiteY4" fmla="*/ 0 h 1362808"/>
              <a:gd name="connsiteX0" fmla="*/ 8793 w 8801101"/>
              <a:gd name="connsiteY0" fmla="*/ 0 h 1362808"/>
              <a:gd name="connsiteX1" fmla="*/ 8801101 w 8801101"/>
              <a:gd name="connsiteY1" fmla="*/ 158262 h 1362808"/>
              <a:gd name="connsiteX2" fmla="*/ 8801100 w 8801101"/>
              <a:gd name="connsiteY2" fmla="*/ 1002324 h 1362808"/>
              <a:gd name="connsiteX3" fmla="*/ 0 w 8801101"/>
              <a:gd name="connsiteY3" fmla="*/ 1362808 h 1362808"/>
              <a:gd name="connsiteX4" fmla="*/ 8793 w 8801101"/>
              <a:gd name="connsiteY4" fmla="*/ 0 h 1362808"/>
              <a:gd name="connsiteX0" fmla="*/ 7069016 w 8801101"/>
              <a:gd name="connsiteY0" fmla="*/ 0 h 1230924"/>
              <a:gd name="connsiteX1" fmla="*/ 8801101 w 8801101"/>
              <a:gd name="connsiteY1" fmla="*/ 26378 h 1230924"/>
              <a:gd name="connsiteX2" fmla="*/ 8801100 w 8801101"/>
              <a:gd name="connsiteY2" fmla="*/ 870440 h 1230924"/>
              <a:gd name="connsiteX3" fmla="*/ 0 w 8801101"/>
              <a:gd name="connsiteY3" fmla="*/ 1230924 h 1230924"/>
              <a:gd name="connsiteX4" fmla="*/ 7069016 w 8801101"/>
              <a:gd name="connsiteY4" fmla="*/ 0 h 1230924"/>
              <a:gd name="connsiteX0" fmla="*/ 167055 w 1899140"/>
              <a:gd name="connsiteY0" fmla="*/ 0 h 958362"/>
              <a:gd name="connsiteX1" fmla="*/ 1899140 w 1899140"/>
              <a:gd name="connsiteY1" fmla="*/ 26378 h 958362"/>
              <a:gd name="connsiteX2" fmla="*/ 1899139 w 1899140"/>
              <a:gd name="connsiteY2" fmla="*/ 870440 h 958362"/>
              <a:gd name="connsiteX3" fmla="*/ 0 w 1899140"/>
              <a:gd name="connsiteY3" fmla="*/ 958362 h 958362"/>
              <a:gd name="connsiteX4" fmla="*/ 167055 w 1899140"/>
              <a:gd name="connsiteY4" fmla="*/ 0 h 958362"/>
              <a:gd name="connsiteX0" fmla="*/ 1626578 w 1899140"/>
              <a:gd name="connsiteY0" fmla="*/ 0 h 931986"/>
              <a:gd name="connsiteX1" fmla="*/ 1899140 w 1899140"/>
              <a:gd name="connsiteY1" fmla="*/ 2 h 931986"/>
              <a:gd name="connsiteX2" fmla="*/ 1899139 w 1899140"/>
              <a:gd name="connsiteY2" fmla="*/ 844064 h 931986"/>
              <a:gd name="connsiteX3" fmla="*/ 0 w 1899140"/>
              <a:gd name="connsiteY3" fmla="*/ 931986 h 931986"/>
              <a:gd name="connsiteX4" fmla="*/ 1626578 w 1899140"/>
              <a:gd name="connsiteY4" fmla="*/ 0 h 931986"/>
              <a:gd name="connsiteX0" fmla="*/ 272563 w 545125"/>
              <a:gd name="connsiteY0" fmla="*/ 0 h 870440"/>
              <a:gd name="connsiteX1" fmla="*/ 545125 w 545125"/>
              <a:gd name="connsiteY1" fmla="*/ 2 h 870440"/>
              <a:gd name="connsiteX2" fmla="*/ 545124 w 545125"/>
              <a:gd name="connsiteY2" fmla="*/ 844064 h 870440"/>
              <a:gd name="connsiteX3" fmla="*/ 0 w 545125"/>
              <a:gd name="connsiteY3" fmla="*/ 870440 h 870440"/>
              <a:gd name="connsiteX4" fmla="*/ 272563 w 545125"/>
              <a:gd name="connsiteY4" fmla="*/ 0 h 870440"/>
              <a:gd name="connsiteX0" fmla="*/ 202224 w 474786"/>
              <a:gd name="connsiteY0" fmla="*/ 0 h 844064"/>
              <a:gd name="connsiteX1" fmla="*/ 474786 w 474786"/>
              <a:gd name="connsiteY1" fmla="*/ 2 h 844064"/>
              <a:gd name="connsiteX2" fmla="*/ 474785 w 474786"/>
              <a:gd name="connsiteY2" fmla="*/ 844064 h 844064"/>
              <a:gd name="connsiteX3" fmla="*/ 0 w 474786"/>
              <a:gd name="connsiteY3" fmla="*/ 729763 h 844064"/>
              <a:gd name="connsiteX4" fmla="*/ 202224 w 474786"/>
              <a:gd name="connsiteY4" fmla="*/ 0 h 844064"/>
              <a:gd name="connsiteX0" fmla="*/ 395655 w 668217"/>
              <a:gd name="connsiteY0" fmla="*/ 0 h 844064"/>
              <a:gd name="connsiteX1" fmla="*/ 668217 w 668217"/>
              <a:gd name="connsiteY1" fmla="*/ 2 h 844064"/>
              <a:gd name="connsiteX2" fmla="*/ 668216 w 668217"/>
              <a:gd name="connsiteY2" fmla="*/ 844064 h 844064"/>
              <a:gd name="connsiteX3" fmla="*/ 0 w 668217"/>
              <a:gd name="connsiteY3" fmla="*/ 553917 h 844064"/>
              <a:gd name="connsiteX4" fmla="*/ 395655 w 668217"/>
              <a:gd name="connsiteY4" fmla="*/ 0 h 844064"/>
              <a:gd name="connsiteX0" fmla="*/ 395655 w 668217"/>
              <a:gd name="connsiteY0" fmla="*/ 0 h 703387"/>
              <a:gd name="connsiteX1" fmla="*/ 668217 w 668217"/>
              <a:gd name="connsiteY1" fmla="*/ 2 h 703387"/>
              <a:gd name="connsiteX2" fmla="*/ 659424 w 668217"/>
              <a:gd name="connsiteY2" fmla="*/ 703387 h 703387"/>
              <a:gd name="connsiteX3" fmla="*/ 0 w 668217"/>
              <a:gd name="connsiteY3" fmla="*/ 553917 h 703387"/>
              <a:gd name="connsiteX4" fmla="*/ 395655 w 668217"/>
              <a:gd name="connsiteY4" fmla="*/ 0 h 703387"/>
              <a:gd name="connsiteX0" fmla="*/ 395655 w 668217"/>
              <a:gd name="connsiteY0" fmla="*/ 0 h 826479"/>
              <a:gd name="connsiteX1" fmla="*/ 668217 w 668217"/>
              <a:gd name="connsiteY1" fmla="*/ 2 h 826479"/>
              <a:gd name="connsiteX2" fmla="*/ 659424 w 668217"/>
              <a:gd name="connsiteY2" fmla="*/ 826479 h 826479"/>
              <a:gd name="connsiteX3" fmla="*/ 0 w 668217"/>
              <a:gd name="connsiteY3" fmla="*/ 553917 h 826479"/>
              <a:gd name="connsiteX4" fmla="*/ 395655 w 668217"/>
              <a:gd name="connsiteY4" fmla="*/ 0 h 826479"/>
              <a:gd name="connsiteX0" fmla="*/ 184640 w 457202"/>
              <a:gd name="connsiteY0" fmla="*/ 0 h 844063"/>
              <a:gd name="connsiteX1" fmla="*/ 457202 w 457202"/>
              <a:gd name="connsiteY1" fmla="*/ 2 h 844063"/>
              <a:gd name="connsiteX2" fmla="*/ 448409 w 457202"/>
              <a:gd name="connsiteY2" fmla="*/ 826479 h 844063"/>
              <a:gd name="connsiteX3" fmla="*/ 0 w 457202"/>
              <a:gd name="connsiteY3" fmla="*/ 844063 h 844063"/>
              <a:gd name="connsiteX4" fmla="*/ 184640 w 457202"/>
              <a:gd name="connsiteY4" fmla="*/ 0 h 844063"/>
              <a:gd name="connsiteX0" fmla="*/ 272563 w 457202"/>
              <a:gd name="connsiteY0" fmla="*/ 193429 h 844061"/>
              <a:gd name="connsiteX1" fmla="*/ 457202 w 457202"/>
              <a:gd name="connsiteY1" fmla="*/ 0 h 844061"/>
              <a:gd name="connsiteX2" fmla="*/ 448409 w 457202"/>
              <a:gd name="connsiteY2" fmla="*/ 826477 h 844061"/>
              <a:gd name="connsiteX3" fmla="*/ 0 w 457202"/>
              <a:gd name="connsiteY3" fmla="*/ 844061 h 844061"/>
              <a:gd name="connsiteX4" fmla="*/ 272563 w 457202"/>
              <a:gd name="connsiteY4" fmla="*/ 193429 h 844061"/>
              <a:gd name="connsiteX0" fmla="*/ 281356 w 457202"/>
              <a:gd name="connsiteY0" fmla="*/ 26375 h 844061"/>
              <a:gd name="connsiteX1" fmla="*/ 457202 w 457202"/>
              <a:gd name="connsiteY1" fmla="*/ 0 h 844061"/>
              <a:gd name="connsiteX2" fmla="*/ 448409 w 457202"/>
              <a:gd name="connsiteY2" fmla="*/ 826477 h 844061"/>
              <a:gd name="connsiteX3" fmla="*/ 0 w 457202"/>
              <a:gd name="connsiteY3" fmla="*/ 844061 h 844061"/>
              <a:gd name="connsiteX4" fmla="*/ 281356 w 457202"/>
              <a:gd name="connsiteY4" fmla="*/ 26375 h 844061"/>
              <a:gd name="connsiteX0" fmla="*/ 158264 w 334110"/>
              <a:gd name="connsiteY0" fmla="*/ 26375 h 844061"/>
              <a:gd name="connsiteX1" fmla="*/ 334110 w 334110"/>
              <a:gd name="connsiteY1" fmla="*/ 0 h 844061"/>
              <a:gd name="connsiteX2" fmla="*/ 325317 w 334110"/>
              <a:gd name="connsiteY2" fmla="*/ 826477 h 844061"/>
              <a:gd name="connsiteX3" fmla="*/ 0 w 334110"/>
              <a:gd name="connsiteY3" fmla="*/ 844061 h 844061"/>
              <a:gd name="connsiteX4" fmla="*/ 158264 w 334110"/>
              <a:gd name="connsiteY4" fmla="*/ 26375 h 844061"/>
              <a:gd name="connsiteX0" fmla="*/ 170790 w 346636"/>
              <a:gd name="connsiteY0" fmla="*/ 26375 h 831534"/>
              <a:gd name="connsiteX1" fmla="*/ 346636 w 346636"/>
              <a:gd name="connsiteY1" fmla="*/ 0 h 831534"/>
              <a:gd name="connsiteX2" fmla="*/ 337843 w 346636"/>
              <a:gd name="connsiteY2" fmla="*/ 826477 h 831534"/>
              <a:gd name="connsiteX3" fmla="*/ 0 w 346636"/>
              <a:gd name="connsiteY3" fmla="*/ 831534 h 831534"/>
              <a:gd name="connsiteX4" fmla="*/ 170790 w 346636"/>
              <a:gd name="connsiteY4" fmla="*/ 26375 h 831534"/>
              <a:gd name="connsiteX0" fmla="*/ 152001 w 346636"/>
              <a:gd name="connsiteY0" fmla="*/ 0 h 836474"/>
              <a:gd name="connsiteX1" fmla="*/ 346636 w 346636"/>
              <a:gd name="connsiteY1" fmla="*/ 4940 h 836474"/>
              <a:gd name="connsiteX2" fmla="*/ 337843 w 346636"/>
              <a:gd name="connsiteY2" fmla="*/ 831417 h 836474"/>
              <a:gd name="connsiteX3" fmla="*/ 0 w 346636"/>
              <a:gd name="connsiteY3" fmla="*/ 836474 h 836474"/>
              <a:gd name="connsiteX4" fmla="*/ 152001 w 346636"/>
              <a:gd name="connsiteY4" fmla="*/ 0 h 836474"/>
              <a:gd name="connsiteX0" fmla="*/ 145738 w 346636"/>
              <a:gd name="connsiteY0" fmla="*/ 176687 h 831534"/>
              <a:gd name="connsiteX1" fmla="*/ 346636 w 346636"/>
              <a:gd name="connsiteY1" fmla="*/ 0 h 831534"/>
              <a:gd name="connsiteX2" fmla="*/ 337843 w 346636"/>
              <a:gd name="connsiteY2" fmla="*/ 826477 h 831534"/>
              <a:gd name="connsiteX3" fmla="*/ 0 w 346636"/>
              <a:gd name="connsiteY3" fmla="*/ 831534 h 831534"/>
              <a:gd name="connsiteX4" fmla="*/ 145738 w 346636"/>
              <a:gd name="connsiteY4" fmla="*/ 176687 h 831534"/>
              <a:gd name="connsiteX0" fmla="*/ 145738 w 337843"/>
              <a:gd name="connsiteY0" fmla="*/ 120320 h 775167"/>
              <a:gd name="connsiteX1" fmla="*/ 334110 w 337843"/>
              <a:gd name="connsiteY1" fmla="*/ 0 h 775167"/>
              <a:gd name="connsiteX2" fmla="*/ 337843 w 337843"/>
              <a:gd name="connsiteY2" fmla="*/ 770110 h 775167"/>
              <a:gd name="connsiteX3" fmla="*/ 0 w 337843"/>
              <a:gd name="connsiteY3" fmla="*/ 775167 h 775167"/>
              <a:gd name="connsiteX4" fmla="*/ 145738 w 337843"/>
              <a:gd name="connsiteY4" fmla="*/ 120320 h 775167"/>
              <a:gd name="connsiteX0" fmla="*/ 145738 w 337843"/>
              <a:gd name="connsiteY0" fmla="*/ 164161 h 819008"/>
              <a:gd name="connsiteX1" fmla="*/ 334110 w 337843"/>
              <a:gd name="connsiteY1" fmla="*/ 0 h 819008"/>
              <a:gd name="connsiteX2" fmla="*/ 337843 w 337843"/>
              <a:gd name="connsiteY2" fmla="*/ 813951 h 819008"/>
              <a:gd name="connsiteX3" fmla="*/ 0 w 337843"/>
              <a:gd name="connsiteY3" fmla="*/ 819008 h 819008"/>
              <a:gd name="connsiteX4" fmla="*/ 145738 w 337843"/>
              <a:gd name="connsiteY4" fmla="*/ 164161 h 819008"/>
              <a:gd name="connsiteX0" fmla="*/ 189579 w 337843"/>
              <a:gd name="connsiteY0" fmla="*/ 0 h 823948"/>
              <a:gd name="connsiteX1" fmla="*/ 334110 w 337843"/>
              <a:gd name="connsiteY1" fmla="*/ 4940 h 823948"/>
              <a:gd name="connsiteX2" fmla="*/ 337843 w 337843"/>
              <a:gd name="connsiteY2" fmla="*/ 818891 h 823948"/>
              <a:gd name="connsiteX3" fmla="*/ 0 w 337843"/>
              <a:gd name="connsiteY3" fmla="*/ 823948 h 823948"/>
              <a:gd name="connsiteX4" fmla="*/ 189579 w 337843"/>
              <a:gd name="connsiteY4" fmla="*/ 0 h 823948"/>
              <a:gd name="connsiteX0" fmla="*/ 145738 w 294002"/>
              <a:gd name="connsiteY0" fmla="*/ 0 h 818891"/>
              <a:gd name="connsiteX1" fmla="*/ 290269 w 294002"/>
              <a:gd name="connsiteY1" fmla="*/ 4940 h 818891"/>
              <a:gd name="connsiteX2" fmla="*/ 294002 w 294002"/>
              <a:gd name="connsiteY2" fmla="*/ 818891 h 818891"/>
              <a:gd name="connsiteX3" fmla="*/ 0 w 294002"/>
              <a:gd name="connsiteY3" fmla="*/ 698688 h 818891"/>
              <a:gd name="connsiteX4" fmla="*/ 145738 w 294002"/>
              <a:gd name="connsiteY4" fmla="*/ 0 h 818891"/>
              <a:gd name="connsiteX0" fmla="*/ 164527 w 312791"/>
              <a:gd name="connsiteY0" fmla="*/ 0 h 836474"/>
              <a:gd name="connsiteX1" fmla="*/ 309058 w 312791"/>
              <a:gd name="connsiteY1" fmla="*/ 4940 h 836474"/>
              <a:gd name="connsiteX2" fmla="*/ 312791 w 312791"/>
              <a:gd name="connsiteY2" fmla="*/ 818891 h 836474"/>
              <a:gd name="connsiteX3" fmla="*/ 0 w 312791"/>
              <a:gd name="connsiteY3" fmla="*/ 836474 h 836474"/>
              <a:gd name="connsiteX4" fmla="*/ 164527 w 312791"/>
              <a:gd name="connsiteY4" fmla="*/ 0 h 836474"/>
              <a:gd name="connsiteX0" fmla="*/ 195842 w 344106"/>
              <a:gd name="connsiteY0" fmla="*/ 0 h 830210"/>
              <a:gd name="connsiteX1" fmla="*/ 340373 w 344106"/>
              <a:gd name="connsiteY1" fmla="*/ 4940 h 830210"/>
              <a:gd name="connsiteX2" fmla="*/ 344106 w 344106"/>
              <a:gd name="connsiteY2" fmla="*/ 818891 h 830210"/>
              <a:gd name="connsiteX3" fmla="*/ 0 w 344106"/>
              <a:gd name="connsiteY3" fmla="*/ 830210 h 830210"/>
              <a:gd name="connsiteX4" fmla="*/ 195842 w 344106"/>
              <a:gd name="connsiteY4" fmla="*/ 0 h 830210"/>
              <a:gd name="connsiteX0" fmla="*/ 178909 w 327173"/>
              <a:gd name="connsiteY0" fmla="*/ 0 h 818921"/>
              <a:gd name="connsiteX1" fmla="*/ 323440 w 327173"/>
              <a:gd name="connsiteY1" fmla="*/ 4940 h 818921"/>
              <a:gd name="connsiteX2" fmla="*/ 327173 w 327173"/>
              <a:gd name="connsiteY2" fmla="*/ 818891 h 818921"/>
              <a:gd name="connsiteX3" fmla="*/ 0 w 327173"/>
              <a:gd name="connsiteY3" fmla="*/ 818921 h 818921"/>
              <a:gd name="connsiteX4" fmla="*/ 178909 w 327173"/>
              <a:gd name="connsiteY4" fmla="*/ 0 h 818921"/>
              <a:gd name="connsiteX0" fmla="*/ 156607 w 327173"/>
              <a:gd name="connsiteY0" fmla="*/ 635 h 813981"/>
              <a:gd name="connsiteX1" fmla="*/ 323440 w 327173"/>
              <a:gd name="connsiteY1" fmla="*/ 0 h 813981"/>
              <a:gd name="connsiteX2" fmla="*/ 327173 w 327173"/>
              <a:gd name="connsiteY2" fmla="*/ 813951 h 813981"/>
              <a:gd name="connsiteX3" fmla="*/ 0 w 327173"/>
              <a:gd name="connsiteY3" fmla="*/ 813981 h 813981"/>
              <a:gd name="connsiteX4" fmla="*/ 156607 w 327173"/>
              <a:gd name="connsiteY4" fmla="*/ 635 h 813981"/>
              <a:gd name="connsiteX0" fmla="*/ 167758 w 338324"/>
              <a:gd name="connsiteY0" fmla="*/ 635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635 h 825132"/>
              <a:gd name="connsiteX0" fmla="*/ 167758 w 338324"/>
              <a:gd name="connsiteY0" fmla="*/ 11924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11924 h 825132"/>
              <a:gd name="connsiteX0" fmla="*/ 167758 w 340235"/>
              <a:gd name="connsiteY0" fmla="*/ 0 h 813208"/>
              <a:gd name="connsiteX1" fmla="*/ 340235 w 340235"/>
              <a:gd name="connsiteY1" fmla="*/ 21943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0 h 813208"/>
              <a:gd name="connsiteX1" fmla="*/ 340235 w 340235"/>
              <a:gd name="connsiteY1" fmla="*/ 5010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11924 h 808198"/>
              <a:gd name="connsiteX1" fmla="*/ 340235 w 340235"/>
              <a:gd name="connsiteY1" fmla="*/ 0 h 808198"/>
              <a:gd name="connsiteX2" fmla="*/ 338324 w 340235"/>
              <a:gd name="connsiteY2" fmla="*/ 797017 h 808198"/>
              <a:gd name="connsiteX3" fmla="*/ 0 w 340235"/>
              <a:gd name="connsiteY3" fmla="*/ 808198 h 808198"/>
              <a:gd name="connsiteX4" fmla="*/ 167758 w 340235"/>
              <a:gd name="connsiteY4" fmla="*/ 11924 h 808198"/>
              <a:gd name="connsiteX0" fmla="*/ 156469 w 340235"/>
              <a:gd name="connsiteY0" fmla="*/ 17568 h 808198"/>
              <a:gd name="connsiteX1" fmla="*/ 340235 w 340235"/>
              <a:gd name="connsiteY1" fmla="*/ 0 h 808198"/>
              <a:gd name="connsiteX2" fmla="*/ 338324 w 340235"/>
              <a:gd name="connsiteY2" fmla="*/ 797017 h 808198"/>
              <a:gd name="connsiteX3" fmla="*/ 0 w 340235"/>
              <a:gd name="connsiteY3" fmla="*/ 808198 h 808198"/>
              <a:gd name="connsiteX4" fmla="*/ 156469 w 340235"/>
              <a:gd name="connsiteY4" fmla="*/ 17568 h 808198"/>
              <a:gd name="connsiteX0" fmla="*/ 156469 w 345880"/>
              <a:gd name="connsiteY0" fmla="*/ 0 h 790630"/>
              <a:gd name="connsiteX1" fmla="*/ 345880 w 345880"/>
              <a:gd name="connsiteY1" fmla="*/ 10654 h 790630"/>
              <a:gd name="connsiteX2" fmla="*/ 338324 w 345880"/>
              <a:gd name="connsiteY2" fmla="*/ 779449 h 790630"/>
              <a:gd name="connsiteX3" fmla="*/ 0 w 345880"/>
              <a:gd name="connsiteY3" fmla="*/ 790630 h 790630"/>
              <a:gd name="connsiteX4" fmla="*/ 156469 w 345880"/>
              <a:gd name="connsiteY4" fmla="*/ 0 h 790630"/>
              <a:gd name="connsiteX0" fmla="*/ 156469 w 345880"/>
              <a:gd name="connsiteY0" fmla="*/ 11923 h 779976"/>
              <a:gd name="connsiteX1" fmla="*/ 345880 w 345880"/>
              <a:gd name="connsiteY1" fmla="*/ 0 h 779976"/>
              <a:gd name="connsiteX2" fmla="*/ 338324 w 345880"/>
              <a:gd name="connsiteY2" fmla="*/ 768795 h 779976"/>
              <a:gd name="connsiteX3" fmla="*/ 0 w 345880"/>
              <a:gd name="connsiteY3" fmla="*/ 779976 h 779976"/>
              <a:gd name="connsiteX4" fmla="*/ 156469 w 345880"/>
              <a:gd name="connsiteY4" fmla="*/ 11923 h 779976"/>
              <a:gd name="connsiteX0" fmla="*/ 156469 w 340235"/>
              <a:gd name="connsiteY0" fmla="*/ 0 h 768053"/>
              <a:gd name="connsiteX1" fmla="*/ 340235 w 340235"/>
              <a:gd name="connsiteY1" fmla="*/ 21944 h 768053"/>
              <a:gd name="connsiteX2" fmla="*/ 338324 w 340235"/>
              <a:gd name="connsiteY2" fmla="*/ 756872 h 768053"/>
              <a:gd name="connsiteX3" fmla="*/ 0 w 340235"/>
              <a:gd name="connsiteY3" fmla="*/ 768053 h 768053"/>
              <a:gd name="connsiteX4" fmla="*/ 156469 w 340235"/>
              <a:gd name="connsiteY4" fmla="*/ 0 h 768053"/>
              <a:gd name="connsiteX0" fmla="*/ 150825 w 340235"/>
              <a:gd name="connsiteY0" fmla="*/ 6279 h 746109"/>
              <a:gd name="connsiteX1" fmla="*/ 340235 w 340235"/>
              <a:gd name="connsiteY1" fmla="*/ 0 h 746109"/>
              <a:gd name="connsiteX2" fmla="*/ 338324 w 340235"/>
              <a:gd name="connsiteY2" fmla="*/ 734928 h 746109"/>
              <a:gd name="connsiteX3" fmla="*/ 0 w 340235"/>
              <a:gd name="connsiteY3" fmla="*/ 746109 h 746109"/>
              <a:gd name="connsiteX4" fmla="*/ 150825 w 340235"/>
              <a:gd name="connsiteY4" fmla="*/ 6279 h 746109"/>
              <a:gd name="connsiteX0" fmla="*/ 150825 w 340235"/>
              <a:gd name="connsiteY0" fmla="*/ 0 h 739830"/>
              <a:gd name="connsiteX1" fmla="*/ 340235 w 340235"/>
              <a:gd name="connsiteY1" fmla="*/ 10654 h 739830"/>
              <a:gd name="connsiteX2" fmla="*/ 338324 w 340235"/>
              <a:gd name="connsiteY2" fmla="*/ 728649 h 739830"/>
              <a:gd name="connsiteX3" fmla="*/ 0 w 340235"/>
              <a:gd name="connsiteY3" fmla="*/ 739830 h 739830"/>
              <a:gd name="connsiteX4" fmla="*/ 150825 w 340235"/>
              <a:gd name="connsiteY4" fmla="*/ 0 h 739830"/>
              <a:gd name="connsiteX0" fmla="*/ 154572 w 343982"/>
              <a:gd name="connsiteY0" fmla="*/ 0 h 739830"/>
              <a:gd name="connsiteX1" fmla="*/ 343982 w 343982"/>
              <a:gd name="connsiteY1" fmla="*/ 10654 h 739830"/>
              <a:gd name="connsiteX2" fmla="*/ 342071 w 343982"/>
              <a:gd name="connsiteY2" fmla="*/ 728649 h 739830"/>
              <a:gd name="connsiteX3" fmla="*/ 0 w 343982"/>
              <a:gd name="connsiteY3" fmla="*/ 739830 h 739830"/>
              <a:gd name="connsiteX4" fmla="*/ 154572 w 343982"/>
              <a:gd name="connsiteY4" fmla="*/ 0 h 73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82" h="739830">
                <a:moveTo>
                  <a:pt x="154572" y="0"/>
                </a:moveTo>
                <a:lnTo>
                  <a:pt x="343982" y="10654"/>
                </a:lnTo>
                <a:cubicBezTo>
                  <a:pt x="343982" y="292008"/>
                  <a:pt x="342071" y="447295"/>
                  <a:pt x="342071" y="728649"/>
                </a:cubicBezTo>
                <a:lnTo>
                  <a:pt x="0" y="739830"/>
                </a:lnTo>
                <a:lnTo>
                  <a:pt x="154572"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nvGrpSpPr>
          <p:cNvPr id="12" name="Group 11"/>
          <p:cNvGrpSpPr/>
          <p:nvPr/>
        </p:nvGrpSpPr>
        <p:grpSpPr>
          <a:xfrm>
            <a:off x="232936" y="6324600"/>
            <a:ext cx="7001728" cy="458755"/>
            <a:chOff x="232936" y="6324600"/>
            <a:chExt cx="7001728" cy="458755"/>
          </a:xfrm>
        </p:grpSpPr>
        <p:sp>
          <p:nvSpPr>
            <p:cNvPr id="13" name="TextBox 12"/>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2310494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85810" y="0"/>
            <a:ext cx="3746246" cy="2495423"/>
          </a:xfrm>
          <a:prstGeom prst="rect">
            <a:avLst/>
          </a:prstGeom>
        </p:spPr>
      </p:pic>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solidFill>
                  <a:prstClr val="white"/>
                </a:solidFill>
              </a:rPr>
              <a:t>GenerationRx.org</a:t>
            </a:r>
            <a:r>
              <a:rPr lang="en-US" dirty="0" smtClean="0">
                <a:solidFill>
                  <a:prstClr val="white"/>
                </a:solidFill>
              </a:rPr>
              <a:t>  8</a:t>
            </a:r>
            <a:endParaRPr lang="en-US" dirty="0">
              <a:solidFill>
                <a:prstClr val="white"/>
              </a:solidFill>
            </a:endParaRPr>
          </a:p>
        </p:txBody>
      </p:sp>
      <p:sp>
        <p:nvSpPr>
          <p:cNvPr id="7" name="Content Placeholder 6"/>
          <p:cNvSpPr txBox="1">
            <a:spLocks/>
          </p:cNvSpPr>
          <p:nvPr/>
        </p:nvSpPr>
        <p:spPr>
          <a:xfrm>
            <a:off x="533400" y="2825571"/>
            <a:ext cx="8001000" cy="3124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sz="2400" dirty="0" smtClean="0">
                <a:solidFill>
                  <a:srgbClr val="7F7F7F"/>
                </a:solidFill>
                <a:latin typeface="Arial"/>
                <a:cs typeface="Arial"/>
              </a:rPr>
              <a:t>Am I putting myself at risk if I take prescription opioids and drink alcohol at the same time?</a:t>
            </a:r>
            <a:endParaRPr lang="en-US" sz="2400" dirty="0">
              <a:solidFill>
                <a:srgbClr val="7F7F7F"/>
              </a:solidFill>
              <a:latin typeface="Arial"/>
              <a:cs typeface="Arial"/>
            </a:endParaRPr>
          </a:p>
          <a:p>
            <a:pPr marL="514350" indent="-514350">
              <a:buFont typeface="+mj-lt"/>
              <a:buAutoNum type="arabicPeriod"/>
            </a:pPr>
            <a:endParaRPr lang="en-US" sz="2400" dirty="0">
              <a:solidFill>
                <a:schemeClr val="tx1">
                  <a:lumMod val="65000"/>
                  <a:lumOff val="35000"/>
                </a:schemeClr>
              </a:solidFill>
            </a:endParaRPr>
          </a:p>
        </p:txBody>
      </p:sp>
      <p:sp>
        <p:nvSpPr>
          <p:cNvPr id="9" name="TextBox 8"/>
          <p:cNvSpPr txBox="1"/>
          <p:nvPr/>
        </p:nvSpPr>
        <p:spPr>
          <a:xfrm>
            <a:off x="533400" y="2130474"/>
            <a:ext cx="4439036" cy="523220"/>
          </a:xfrm>
          <a:prstGeom prst="rect">
            <a:avLst/>
          </a:prstGeom>
          <a:noFill/>
        </p:spPr>
        <p:txBody>
          <a:bodyPr wrap="none" rtlCol="0">
            <a:spAutoFit/>
          </a:bodyPr>
          <a:lstStyle/>
          <a:p>
            <a:r>
              <a:rPr lang="en-US" sz="2800" b="1" dirty="0" smtClean="0">
                <a:solidFill>
                  <a:srgbClr val="00B0F0"/>
                </a:solidFill>
                <a:latin typeface="Arial" panose="020B0604020202020204" pitchFamily="34" charset="0"/>
                <a:cs typeface="Arial" panose="020B0604020202020204" pitchFamily="34" charset="0"/>
              </a:rPr>
              <a:t>Discuss in small groups:</a:t>
            </a:r>
            <a:endParaRPr lang="en-US" sz="2800" b="1" dirty="0">
              <a:solidFill>
                <a:srgbClr val="00B0F0"/>
              </a:solidFill>
              <a:latin typeface="Arial" panose="020B0604020202020204" pitchFamily="34" charset="0"/>
              <a:cs typeface="Arial" panose="020B0604020202020204" pitchFamily="34" charset="0"/>
            </a:endParaRPr>
          </a:p>
        </p:txBody>
      </p:sp>
      <p:sp>
        <p:nvSpPr>
          <p:cNvPr id="5" name="Rectangle 4"/>
          <p:cNvSpPr/>
          <p:nvPr/>
        </p:nvSpPr>
        <p:spPr>
          <a:xfrm>
            <a:off x="350" y="685800"/>
            <a:ext cx="5771383" cy="1362808"/>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00427"/>
              <a:gd name="connsiteY0" fmla="*/ 0 h 1362808"/>
              <a:gd name="connsiteX1" fmla="*/ 5800427 w 5800427"/>
              <a:gd name="connsiteY1" fmla="*/ 119944 h 1362808"/>
              <a:gd name="connsiteX2" fmla="*/ 5565531 w 5800427"/>
              <a:gd name="connsiteY2" fmla="*/ 1134209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59886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469575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42953 w 5800427"/>
              <a:gd name="connsiteY2" fmla="*/ 1151143 h 1362808"/>
              <a:gd name="connsiteX3" fmla="*/ 0 w 5800427"/>
              <a:gd name="connsiteY3" fmla="*/ 1362808 h 1362808"/>
              <a:gd name="connsiteX4" fmla="*/ 8793 w 5800427"/>
              <a:gd name="connsiteY4" fmla="*/ 0 h 1362808"/>
              <a:gd name="connsiteX0" fmla="*/ 8793 w 5732694"/>
              <a:gd name="connsiteY0" fmla="*/ 0 h 1362808"/>
              <a:gd name="connsiteX1" fmla="*/ 5732694 w 5732694"/>
              <a:gd name="connsiteY1" fmla="*/ 125588 h 1362808"/>
              <a:gd name="connsiteX2" fmla="*/ 5542953 w 5732694"/>
              <a:gd name="connsiteY2" fmla="*/ 1151143 h 1362808"/>
              <a:gd name="connsiteX3" fmla="*/ 0 w 5732694"/>
              <a:gd name="connsiteY3" fmla="*/ 1362808 h 1362808"/>
              <a:gd name="connsiteX4" fmla="*/ 8793 w 5732694"/>
              <a:gd name="connsiteY4" fmla="*/ 0 h 1362808"/>
              <a:gd name="connsiteX0" fmla="*/ 8793 w 5783494"/>
              <a:gd name="connsiteY0" fmla="*/ 0 h 1362808"/>
              <a:gd name="connsiteX1" fmla="*/ 5783494 w 5783494"/>
              <a:gd name="connsiteY1" fmla="*/ 131232 h 1362808"/>
              <a:gd name="connsiteX2" fmla="*/ 5542953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452119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524787 w 5783494"/>
              <a:gd name="connsiteY2" fmla="*/ 1151143 h 1362808"/>
              <a:gd name="connsiteX3" fmla="*/ 0 w 5783494"/>
              <a:gd name="connsiteY3" fmla="*/ 1362808 h 1362808"/>
              <a:gd name="connsiteX4" fmla="*/ 8793 w 5783494"/>
              <a:gd name="connsiteY4" fmla="*/ 0 h 1362808"/>
              <a:gd name="connsiteX0" fmla="*/ 8793 w 5710827"/>
              <a:gd name="connsiteY0" fmla="*/ 0 h 1362808"/>
              <a:gd name="connsiteX1" fmla="*/ 5710827 w 5710827"/>
              <a:gd name="connsiteY1" fmla="*/ 131232 h 1362808"/>
              <a:gd name="connsiteX2" fmla="*/ 5524787 w 5710827"/>
              <a:gd name="connsiteY2" fmla="*/ 1151143 h 1362808"/>
              <a:gd name="connsiteX3" fmla="*/ 0 w 5710827"/>
              <a:gd name="connsiteY3" fmla="*/ 1362808 h 1362808"/>
              <a:gd name="connsiteX4" fmla="*/ 8793 w 5710827"/>
              <a:gd name="connsiteY4" fmla="*/ 0 h 1362808"/>
              <a:gd name="connsiteX0" fmla="*/ 8793 w 5771383"/>
              <a:gd name="connsiteY0" fmla="*/ 0 h 1362808"/>
              <a:gd name="connsiteX1" fmla="*/ 5771383 w 5771383"/>
              <a:gd name="connsiteY1" fmla="*/ 137288 h 1362808"/>
              <a:gd name="connsiteX2" fmla="*/ 5524787 w 5771383"/>
              <a:gd name="connsiteY2" fmla="*/ 1151143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419279 w 5771383"/>
              <a:gd name="connsiteY2" fmla="*/ 1155051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532602 w 5771383"/>
              <a:gd name="connsiteY2" fmla="*/ 1151144 h 1362808"/>
              <a:gd name="connsiteX3" fmla="*/ 0 w 5771383"/>
              <a:gd name="connsiteY3" fmla="*/ 1362808 h 1362808"/>
              <a:gd name="connsiteX4" fmla="*/ 8793 w 5771383"/>
              <a:gd name="connsiteY4" fmla="*/ 0 h 136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1383" h="1362808">
                <a:moveTo>
                  <a:pt x="8793" y="0"/>
                </a:moveTo>
                <a:lnTo>
                  <a:pt x="5771383" y="137288"/>
                </a:lnTo>
                <a:lnTo>
                  <a:pt x="5532602" y="1151144"/>
                </a:lnTo>
                <a:lnTo>
                  <a:pt x="0" y="1362808"/>
                </a:lnTo>
                <a:lnTo>
                  <a:pt x="8793"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2"/>
          <p:cNvSpPr>
            <a:spLocks noGrp="1"/>
          </p:cNvSpPr>
          <p:nvPr>
            <p:ph type="title" idx="4294967295"/>
          </p:nvPr>
        </p:nvSpPr>
        <p:spPr>
          <a:xfrm>
            <a:off x="381000" y="1066800"/>
            <a:ext cx="4988209" cy="1143000"/>
          </a:xfrm>
          <a:prstGeom prst="rect">
            <a:avLst/>
          </a:prstGeom>
        </p:spPr>
        <p:txBody>
          <a:bodyPr>
            <a:noAutofit/>
          </a:bodyPr>
          <a:lstStyle/>
          <a:p>
            <a:pPr algn="l"/>
            <a:r>
              <a:rPr lang="en-US" b="1" dirty="0" smtClean="0">
                <a:solidFill>
                  <a:srgbClr val="92D050"/>
                </a:solidFill>
                <a:latin typeface="Arial"/>
                <a:cs typeface="Arial"/>
              </a:rPr>
              <a:t>Module 1:</a:t>
            </a:r>
            <a:br>
              <a:rPr lang="en-US" b="1" dirty="0" smtClean="0">
                <a:solidFill>
                  <a:srgbClr val="92D050"/>
                </a:solidFill>
                <a:latin typeface="Arial"/>
                <a:cs typeface="Arial"/>
              </a:rPr>
            </a:br>
            <a:r>
              <a:rPr lang="en-US" b="1" dirty="0" smtClean="0">
                <a:solidFill>
                  <a:srgbClr val="92D050"/>
                </a:solidFill>
                <a:latin typeface="Arial"/>
                <a:cs typeface="Arial"/>
              </a:rPr>
              <a:t/>
            </a:r>
            <a:br>
              <a:rPr lang="en-US" b="1" dirty="0" smtClean="0">
                <a:solidFill>
                  <a:srgbClr val="92D050"/>
                </a:solidFill>
                <a:latin typeface="Arial"/>
                <a:cs typeface="Arial"/>
              </a:rPr>
            </a:br>
            <a:endParaRPr lang="en-US" b="1" dirty="0">
              <a:solidFill>
                <a:srgbClr val="92D050"/>
              </a:solidFill>
              <a:latin typeface="Arial"/>
              <a:cs typeface="Arial"/>
            </a:endParaRPr>
          </a:p>
        </p:txBody>
      </p:sp>
      <p:sp>
        <p:nvSpPr>
          <p:cNvPr id="13" name="Rectangle 4"/>
          <p:cNvSpPr/>
          <p:nvPr/>
        </p:nvSpPr>
        <p:spPr>
          <a:xfrm>
            <a:off x="8802281" y="869585"/>
            <a:ext cx="343982" cy="739830"/>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8801101"/>
              <a:gd name="connsiteY0" fmla="*/ 0 h 1362808"/>
              <a:gd name="connsiteX1" fmla="*/ 8801101 w 8801101"/>
              <a:gd name="connsiteY1" fmla="*/ 158262 h 1362808"/>
              <a:gd name="connsiteX2" fmla="*/ 5565531 w 8801101"/>
              <a:gd name="connsiteY2" fmla="*/ 1134209 h 1362808"/>
              <a:gd name="connsiteX3" fmla="*/ 0 w 8801101"/>
              <a:gd name="connsiteY3" fmla="*/ 1362808 h 1362808"/>
              <a:gd name="connsiteX4" fmla="*/ 8793 w 8801101"/>
              <a:gd name="connsiteY4" fmla="*/ 0 h 1362808"/>
              <a:gd name="connsiteX0" fmla="*/ 8793 w 8801101"/>
              <a:gd name="connsiteY0" fmla="*/ 0 h 1362808"/>
              <a:gd name="connsiteX1" fmla="*/ 8801101 w 8801101"/>
              <a:gd name="connsiteY1" fmla="*/ 158262 h 1362808"/>
              <a:gd name="connsiteX2" fmla="*/ 8801100 w 8801101"/>
              <a:gd name="connsiteY2" fmla="*/ 1002324 h 1362808"/>
              <a:gd name="connsiteX3" fmla="*/ 0 w 8801101"/>
              <a:gd name="connsiteY3" fmla="*/ 1362808 h 1362808"/>
              <a:gd name="connsiteX4" fmla="*/ 8793 w 8801101"/>
              <a:gd name="connsiteY4" fmla="*/ 0 h 1362808"/>
              <a:gd name="connsiteX0" fmla="*/ 7069016 w 8801101"/>
              <a:gd name="connsiteY0" fmla="*/ 0 h 1230924"/>
              <a:gd name="connsiteX1" fmla="*/ 8801101 w 8801101"/>
              <a:gd name="connsiteY1" fmla="*/ 26378 h 1230924"/>
              <a:gd name="connsiteX2" fmla="*/ 8801100 w 8801101"/>
              <a:gd name="connsiteY2" fmla="*/ 870440 h 1230924"/>
              <a:gd name="connsiteX3" fmla="*/ 0 w 8801101"/>
              <a:gd name="connsiteY3" fmla="*/ 1230924 h 1230924"/>
              <a:gd name="connsiteX4" fmla="*/ 7069016 w 8801101"/>
              <a:gd name="connsiteY4" fmla="*/ 0 h 1230924"/>
              <a:gd name="connsiteX0" fmla="*/ 167055 w 1899140"/>
              <a:gd name="connsiteY0" fmla="*/ 0 h 958362"/>
              <a:gd name="connsiteX1" fmla="*/ 1899140 w 1899140"/>
              <a:gd name="connsiteY1" fmla="*/ 26378 h 958362"/>
              <a:gd name="connsiteX2" fmla="*/ 1899139 w 1899140"/>
              <a:gd name="connsiteY2" fmla="*/ 870440 h 958362"/>
              <a:gd name="connsiteX3" fmla="*/ 0 w 1899140"/>
              <a:gd name="connsiteY3" fmla="*/ 958362 h 958362"/>
              <a:gd name="connsiteX4" fmla="*/ 167055 w 1899140"/>
              <a:gd name="connsiteY4" fmla="*/ 0 h 958362"/>
              <a:gd name="connsiteX0" fmla="*/ 1626578 w 1899140"/>
              <a:gd name="connsiteY0" fmla="*/ 0 h 931986"/>
              <a:gd name="connsiteX1" fmla="*/ 1899140 w 1899140"/>
              <a:gd name="connsiteY1" fmla="*/ 2 h 931986"/>
              <a:gd name="connsiteX2" fmla="*/ 1899139 w 1899140"/>
              <a:gd name="connsiteY2" fmla="*/ 844064 h 931986"/>
              <a:gd name="connsiteX3" fmla="*/ 0 w 1899140"/>
              <a:gd name="connsiteY3" fmla="*/ 931986 h 931986"/>
              <a:gd name="connsiteX4" fmla="*/ 1626578 w 1899140"/>
              <a:gd name="connsiteY4" fmla="*/ 0 h 931986"/>
              <a:gd name="connsiteX0" fmla="*/ 272563 w 545125"/>
              <a:gd name="connsiteY0" fmla="*/ 0 h 870440"/>
              <a:gd name="connsiteX1" fmla="*/ 545125 w 545125"/>
              <a:gd name="connsiteY1" fmla="*/ 2 h 870440"/>
              <a:gd name="connsiteX2" fmla="*/ 545124 w 545125"/>
              <a:gd name="connsiteY2" fmla="*/ 844064 h 870440"/>
              <a:gd name="connsiteX3" fmla="*/ 0 w 545125"/>
              <a:gd name="connsiteY3" fmla="*/ 870440 h 870440"/>
              <a:gd name="connsiteX4" fmla="*/ 272563 w 545125"/>
              <a:gd name="connsiteY4" fmla="*/ 0 h 870440"/>
              <a:gd name="connsiteX0" fmla="*/ 202224 w 474786"/>
              <a:gd name="connsiteY0" fmla="*/ 0 h 844064"/>
              <a:gd name="connsiteX1" fmla="*/ 474786 w 474786"/>
              <a:gd name="connsiteY1" fmla="*/ 2 h 844064"/>
              <a:gd name="connsiteX2" fmla="*/ 474785 w 474786"/>
              <a:gd name="connsiteY2" fmla="*/ 844064 h 844064"/>
              <a:gd name="connsiteX3" fmla="*/ 0 w 474786"/>
              <a:gd name="connsiteY3" fmla="*/ 729763 h 844064"/>
              <a:gd name="connsiteX4" fmla="*/ 202224 w 474786"/>
              <a:gd name="connsiteY4" fmla="*/ 0 h 844064"/>
              <a:gd name="connsiteX0" fmla="*/ 395655 w 668217"/>
              <a:gd name="connsiteY0" fmla="*/ 0 h 844064"/>
              <a:gd name="connsiteX1" fmla="*/ 668217 w 668217"/>
              <a:gd name="connsiteY1" fmla="*/ 2 h 844064"/>
              <a:gd name="connsiteX2" fmla="*/ 668216 w 668217"/>
              <a:gd name="connsiteY2" fmla="*/ 844064 h 844064"/>
              <a:gd name="connsiteX3" fmla="*/ 0 w 668217"/>
              <a:gd name="connsiteY3" fmla="*/ 553917 h 844064"/>
              <a:gd name="connsiteX4" fmla="*/ 395655 w 668217"/>
              <a:gd name="connsiteY4" fmla="*/ 0 h 844064"/>
              <a:gd name="connsiteX0" fmla="*/ 395655 w 668217"/>
              <a:gd name="connsiteY0" fmla="*/ 0 h 703387"/>
              <a:gd name="connsiteX1" fmla="*/ 668217 w 668217"/>
              <a:gd name="connsiteY1" fmla="*/ 2 h 703387"/>
              <a:gd name="connsiteX2" fmla="*/ 659424 w 668217"/>
              <a:gd name="connsiteY2" fmla="*/ 703387 h 703387"/>
              <a:gd name="connsiteX3" fmla="*/ 0 w 668217"/>
              <a:gd name="connsiteY3" fmla="*/ 553917 h 703387"/>
              <a:gd name="connsiteX4" fmla="*/ 395655 w 668217"/>
              <a:gd name="connsiteY4" fmla="*/ 0 h 703387"/>
              <a:gd name="connsiteX0" fmla="*/ 395655 w 668217"/>
              <a:gd name="connsiteY0" fmla="*/ 0 h 826479"/>
              <a:gd name="connsiteX1" fmla="*/ 668217 w 668217"/>
              <a:gd name="connsiteY1" fmla="*/ 2 h 826479"/>
              <a:gd name="connsiteX2" fmla="*/ 659424 w 668217"/>
              <a:gd name="connsiteY2" fmla="*/ 826479 h 826479"/>
              <a:gd name="connsiteX3" fmla="*/ 0 w 668217"/>
              <a:gd name="connsiteY3" fmla="*/ 553917 h 826479"/>
              <a:gd name="connsiteX4" fmla="*/ 395655 w 668217"/>
              <a:gd name="connsiteY4" fmla="*/ 0 h 826479"/>
              <a:gd name="connsiteX0" fmla="*/ 184640 w 457202"/>
              <a:gd name="connsiteY0" fmla="*/ 0 h 844063"/>
              <a:gd name="connsiteX1" fmla="*/ 457202 w 457202"/>
              <a:gd name="connsiteY1" fmla="*/ 2 h 844063"/>
              <a:gd name="connsiteX2" fmla="*/ 448409 w 457202"/>
              <a:gd name="connsiteY2" fmla="*/ 826479 h 844063"/>
              <a:gd name="connsiteX3" fmla="*/ 0 w 457202"/>
              <a:gd name="connsiteY3" fmla="*/ 844063 h 844063"/>
              <a:gd name="connsiteX4" fmla="*/ 184640 w 457202"/>
              <a:gd name="connsiteY4" fmla="*/ 0 h 844063"/>
              <a:gd name="connsiteX0" fmla="*/ 272563 w 457202"/>
              <a:gd name="connsiteY0" fmla="*/ 193429 h 844061"/>
              <a:gd name="connsiteX1" fmla="*/ 457202 w 457202"/>
              <a:gd name="connsiteY1" fmla="*/ 0 h 844061"/>
              <a:gd name="connsiteX2" fmla="*/ 448409 w 457202"/>
              <a:gd name="connsiteY2" fmla="*/ 826477 h 844061"/>
              <a:gd name="connsiteX3" fmla="*/ 0 w 457202"/>
              <a:gd name="connsiteY3" fmla="*/ 844061 h 844061"/>
              <a:gd name="connsiteX4" fmla="*/ 272563 w 457202"/>
              <a:gd name="connsiteY4" fmla="*/ 193429 h 844061"/>
              <a:gd name="connsiteX0" fmla="*/ 281356 w 457202"/>
              <a:gd name="connsiteY0" fmla="*/ 26375 h 844061"/>
              <a:gd name="connsiteX1" fmla="*/ 457202 w 457202"/>
              <a:gd name="connsiteY1" fmla="*/ 0 h 844061"/>
              <a:gd name="connsiteX2" fmla="*/ 448409 w 457202"/>
              <a:gd name="connsiteY2" fmla="*/ 826477 h 844061"/>
              <a:gd name="connsiteX3" fmla="*/ 0 w 457202"/>
              <a:gd name="connsiteY3" fmla="*/ 844061 h 844061"/>
              <a:gd name="connsiteX4" fmla="*/ 281356 w 457202"/>
              <a:gd name="connsiteY4" fmla="*/ 26375 h 844061"/>
              <a:gd name="connsiteX0" fmla="*/ 158264 w 334110"/>
              <a:gd name="connsiteY0" fmla="*/ 26375 h 844061"/>
              <a:gd name="connsiteX1" fmla="*/ 334110 w 334110"/>
              <a:gd name="connsiteY1" fmla="*/ 0 h 844061"/>
              <a:gd name="connsiteX2" fmla="*/ 325317 w 334110"/>
              <a:gd name="connsiteY2" fmla="*/ 826477 h 844061"/>
              <a:gd name="connsiteX3" fmla="*/ 0 w 334110"/>
              <a:gd name="connsiteY3" fmla="*/ 844061 h 844061"/>
              <a:gd name="connsiteX4" fmla="*/ 158264 w 334110"/>
              <a:gd name="connsiteY4" fmla="*/ 26375 h 844061"/>
              <a:gd name="connsiteX0" fmla="*/ 170790 w 346636"/>
              <a:gd name="connsiteY0" fmla="*/ 26375 h 831534"/>
              <a:gd name="connsiteX1" fmla="*/ 346636 w 346636"/>
              <a:gd name="connsiteY1" fmla="*/ 0 h 831534"/>
              <a:gd name="connsiteX2" fmla="*/ 337843 w 346636"/>
              <a:gd name="connsiteY2" fmla="*/ 826477 h 831534"/>
              <a:gd name="connsiteX3" fmla="*/ 0 w 346636"/>
              <a:gd name="connsiteY3" fmla="*/ 831534 h 831534"/>
              <a:gd name="connsiteX4" fmla="*/ 170790 w 346636"/>
              <a:gd name="connsiteY4" fmla="*/ 26375 h 831534"/>
              <a:gd name="connsiteX0" fmla="*/ 152001 w 346636"/>
              <a:gd name="connsiteY0" fmla="*/ 0 h 836474"/>
              <a:gd name="connsiteX1" fmla="*/ 346636 w 346636"/>
              <a:gd name="connsiteY1" fmla="*/ 4940 h 836474"/>
              <a:gd name="connsiteX2" fmla="*/ 337843 w 346636"/>
              <a:gd name="connsiteY2" fmla="*/ 831417 h 836474"/>
              <a:gd name="connsiteX3" fmla="*/ 0 w 346636"/>
              <a:gd name="connsiteY3" fmla="*/ 836474 h 836474"/>
              <a:gd name="connsiteX4" fmla="*/ 152001 w 346636"/>
              <a:gd name="connsiteY4" fmla="*/ 0 h 836474"/>
              <a:gd name="connsiteX0" fmla="*/ 145738 w 346636"/>
              <a:gd name="connsiteY0" fmla="*/ 176687 h 831534"/>
              <a:gd name="connsiteX1" fmla="*/ 346636 w 346636"/>
              <a:gd name="connsiteY1" fmla="*/ 0 h 831534"/>
              <a:gd name="connsiteX2" fmla="*/ 337843 w 346636"/>
              <a:gd name="connsiteY2" fmla="*/ 826477 h 831534"/>
              <a:gd name="connsiteX3" fmla="*/ 0 w 346636"/>
              <a:gd name="connsiteY3" fmla="*/ 831534 h 831534"/>
              <a:gd name="connsiteX4" fmla="*/ 145738 w 346636"/>
              <a:gd name="connsiteY4" fmla="*/ 176687 h 831534"/>
              <a:gd name="connsiteX0" fmla="*/ 145738 w 337843"/>
              <a:gd name="connsiteY0" fmla="*/ 120320 h 775167"/>
              <a:gd name="connsiteX1" fmla="*/ 334110 w 337843"/>
              <a:gd name="connsiteY1" fmla="*/ 0 h 775167"/>
              <a:gd name="connsiteX2" fmla="*/ 337843 w 337843"/>
              <a:gd name="connsiteY2" fmla="*/ 770110 h 775167"/>
              <a:gd name="connsiteX3" fmla="*/ 0 w 337843"/>
              <a:gd name="connsiteY3" fmla="*/ 775167 h 775167"/>
              <a:gd name="connsiteX4" fmla="*/ 145738 w 337843"/>
              <a:gd name="connsiteY4" fmla="*/ 120320 h 775167"/>
              <a:gd name="connsiteX0" fmla="*/ 145738 w 337843"/>
              <a:gd name="connsiteY0" fmla="*/ 164161 h 819008"/>
              <a:gd name="connsiteX1" fmla="*/ 334110 w 337843"/>
              <a:gd name="connsiteY1" fmla="*/ 0 h 819008"/>
              <a:gd name="connsiteX2" fmla="*/ 337843 w 337843"/>
              <a:gd name="connsiteY2" fmla="*/ 813951 h 819008"/>
              <a:gd name="connsiteX3" fmla="*/ 0 w 337843"/>
              <a:gd name="connsiteY3" fmla="*/ 819008 h 819008"/>
              <a:gd name="connsiteX4" fmla="*/ 145738 w 337843"/>
              <a:gd name="connsiteY4" fmla="*/ 164161 h 819008"/>
              <a:gd name="connsiteX0" fmla="*/ 189579 w 337843"/>
              <a:gd name="connsiteY0" fmla="*/ 0 h 823948"/>
              <a:gd name="connsiteX1" fmla="*/ 334110 w 337843"/>
              <a:gd name="connsiteY1" fmla="*/ 4940 h 823948"/>
              <a:gd name="connsiteX2" fmla="*/ 337843 w 337843"/>
              <a:gd name="connsiteY2" fmla="*/ 818891 h 823948"/>
              <a:gd name="connsiteX3" fmla="*/ 0 w 337843"/>
              <a:gd name="connsiteY3" fmla="*/ 823948 h 823948"/>
              <a:gd name="connsiteX4" fmla="*/ 189579 w 337843"/>
              <a:gd name="connsiteY4" fmla="*/ 0 h 823948"/>
              <a:gd name="connsiteX0" fmla="*/ 145738 w 294002"/>
              <a:gd name="connsiteY0" fmla="*/ 0 h 818891"/>
              <a:gd name="connsiteX1" fmla="*/ 290269 w 294002"/>
              <a:gd name="connsiteY1" fmla="*/ 4940 h 818891"/>
              <a:gd name="connsiteX2" fmla="*/ 294002 w 294002"/>
              <a:gd name="connsiteY2" fmla="*/ 818891 h 818891"/>
              <a:gd name="connsiteX3" fmla="*/ 0 w 294002"/>
              <a:gd name="connsiteY3" fmla="*/ 698688 h 818891"/>
              <a:gd name="connsiteX4" fmla="*/ 145738 w 294002"/>
              <a:gd name="connsiteY4" fmla="*/ 0 h 818891"/>
              <a:gd name="connsiteX0" fmla="*/ 164527 w 312791"/>
              <a:gd name="connsiteY0" fmla="*/ 0 h 836474"/>
              <a:gd name="connsiteX1" fmla="*/ 309058 w 312791"/>
              <a:gd name="connsiteY1" fmla="*/ 4940 h 836474"/>
              <a:gd name="connsiteX2" fmla="*/ 312791 w 312791"/>
              <a:gd name="connsiteY2" fmla="*/ 818891 h 836474"/>
              <a:gd name="connsiteX3" fmla="*/ 0 w 312791"/>
              <a:gd name="connsiteY3" fmla="*/ 836474 h 836474"/>
              <a:gd name="connsiteX4" fmla="*/ 164527 w 312791"/>
              <a:gd name="connsiteY4" fmla="*/ 0 h 836474"/>
              <a:gd name="connsiteX0" fmla="*/ 195842 w 344106"/>
              <a:gd name="connsiteY0" fmla="*/ 0 h 830210"/>
              <a:gd name="connsiteX1" fmla="*/ 340373 w 344106"/>
              <a:gd name="connsiteY1" fmla="*/ 4940 h 830210"/>
              <a:gd name="connsiteX2" fmla="*/ 344106 w 344106"/>
              <a:gd name="connsiteY2" fmla="*/ 818891 h 830210"/>
              <a:gd name="connsiteX3" fmla="*/ 0 w 344106"/>
              <a:gd name="connsiteY3" fmla="*/ 830210 h 830210"/>
              <a:gd name="connsiteX4" fmla="*/ 195842 w 344106"/>
              <a:gd name="connsiteY4" fmla="*/ 0 h 830210"/>
              <a:gd name="connsiteX0" fmla="*/ 178909 w 327173"/>
              <a:gd name="connsiteY0" fmla="*/ 0 h 818921"/>
              <a:gd name="connsiteX1" fmla="*/ 323440 w 327173"/>
              <a:gd name="connsiteY1" fmla="*/ 4940 h 818921"/>
              <a:gd name="connsiteX2" fmla="*/ 327173 w 327173"/>
              <a:gd name="connsiteY2" fmla="*/ 818891 h 818921"/>
              <a:gd name="connsiteX3" fmla="*/ 0 w 327173"/>
              <a:gd name="connsiteY3" fmla="*/ 818921 h 818921"/>
              <a:gd name="connsiteX4" fmla="*/ 178909 w 327173"/>
              <a:gd name="connsiteY4" fmla="*/ 0 h 818921"/>
              <a:gd name="connsiteX0" fmla="*/ 156607 w 327173"/>
              <a:gd name="connsiteY0" fmla="*/ 635 h 813981"/>
              <a:gd name="connsiteX1" fmla="*/ 323440 w 327173"/>
              <a:gd name="connsiteY1" fmla="*/ 0 h 813981"/>
              <a:gd name="connsiteX2" fmla="*/ 327173 w 327173"/>
              <a:gd name="connsiteY2" fmla="*/ 813951 h 813981"/>
              <a:gd name="connsiteX3" fmla="*/ 0 w 327173"/>
              <a:gd name="connsiteY3" fmla="*/ 813981 h 813981"/>
              <a:gd name="connsiteX4" fmla="*/ 156607 w 327173"/>
              <a:gd name="connsiteY4" fmla="*/ 635 h 813981"/>
              <a:gd name="connsiteX0" fmla="*/ 167758 w 338324"/>
              <a:gd name="connsiteY0" fmla="*/ 635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635 h 825132"/>
              <a:gd name="connsiteX0" fmla="*/ 167758 w 338324"/>
              <a:gd name="connsiteY0" fmla="*/ 11924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11924 h 825132"/>
              <a:gd name="connsiteX0" fmla="*/ 167758 w 340235"/>
              <a:gd name="connsiteY0" fmla="*/ 0 h 813208"/>
              <a:gd name="connsiteX1" fmla="*/ 340235 w 340235"/>
              <a:gd name="connsiteY1" fmla="*/ 21943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0 h 813208"/>
              <a:gd name="connsiteX1" fmla="*/ 340235 w 340235"/>
              <a:gd name="connsiteY1" fmla="*/ 5010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11924 h 808198"/>
              <a:gd name="connsiteX1" fmla="*/ 340235 w 340235"/>
              <a:gd name="connsiteY1" fmla="*/ 0 h 808198"/>
              <a:gd name="connsiteX2" fmla="*/ 338324 w 340235"/>
              <a:gd name="connsiteY2" fmla="*/ 797017 h 808198"/>
              <a:gd name="connsiteX3" fmla="*/ 0 w 340235"/>
              <a:gd name="connsiteY3" fmla="*/ 808198 h 808198"/>
              <a:gd name="connsiteX4" fmla="*/ 167758 w 340235"/>
              <a:gd name="connsiteY4" fmla="*/ 11924 h 808198"/>
              <a:gd name="connsiteX0" fmla="*/ 156469 w 340235"/>
              <a:gd name="connsiteY0" fmla="*/ 17568 h 808198"/>
              <a:gd name="connsiteX1" fmla="*/ 340235 w 340235"/>
              <a:gd name="connsiteY1" fmla="*/ 0 h 808198"/>
              <a:gd name="connsiteX2" fmla="*/ 338324 w 340235"/>
              <a:gd name="connsiteY2" fmla="*/ 797017 h 808198"/>
              <a:gd name="connsiteX3" fmla="*/ 0 w 340235"/>
              <a:gd name="connsiteY3" fmla="*/ 808198 h 808198"/>
              <a:gd name="connsiteX4" fmla="*/ 156469 w 340235"/>
              <a:gd name="connsiteY4" fmla="*/ 17568 h 808198"/>
              <a:gd name="connsiteX0" fmla="*/ 156469 w 345880"/>
              <a:gd name="connsiteY0" fmla="*/ 0 h 790630"/>
              <a:gd name="connsiteX1" fmla="*/ 345880 w 345880"/>
              <a:gd name="connsiteY1" fmla="*/ 10654 h 790630"/>
              <a:gd name="connsiteX2" fmla="*/ 338324 w 345880"/>
              <a:gd name="connsiteY2" fmla="*/ 779449 h 790630"/>
              <a:gd name="connsiteX3" fmla="*/ 0 w 345880"/>
              <a:gd name="connsiteY3" fmla="*/ 790630 h 790630"/>
              <a:gd name="connsiteX4" fmla="*/ 156469 w 345880"/>
              <a:gd name="connsiteY4" fmla="*/ 0 h 790630"/>
              <a:gd name="connsiteX0" fmla="*/ 156469 w 345880"/>
              <a:gd name="connsiteY0" fmla="*/ 11923 h 779976"/>
              <a:gd name="connsiteX1" fmla="*/ 345880 w 345880"/>
              <a:gd name="connsiteY1" fmla="*/ 0 h 779976"/>
              <a:gd name="connsiteX2" fmla="*/ 338324 w 345880"/>
              <a:gd name="connsiteY2" fmla="*/ 768795 h 779976"/>
              <a:gd name="connsiteX3" fmla="*/ 0 w 345880"/>
              <a:gd name="connsiteY3" fmla="*/ 779976 h 779976"/>
              <a:gd name="connsiteX4" fmla="*/ 156469 w 345880"/>
              <a:gd name="connsiteY4" fmla="*/ 11923 h 779976"/>
              <a:gd name="connsiteX0" fmla="*/ 156469 w 340235"/>
              <a:gd name="connsiteY0" fmla="*/ 0 h 768053"/>
              <a:gd name="connsiteX1" fmla="*/ 340235 w 340235"/>
              <a:gd name="connsiteY1" fmla="*/ 21944 h 768053"/>
              <a:gd name="connsiteX2" fmla="*/ 338324 w 340235"/>
              <a:gd name="connsiteY2" fmla="*/ 756872 h 768053"/>
              <a:gd name="connsiteX3" fmla="*/ 0 w 340235"/>
              <a:gd name="connsiteY3" fmla="*/ 768053 h 768053"/>
              <a:gd name="connsiteX4" fmla="*/ 156469 w 340235"/>
              <a:gd name="connsiteY4" fmla="*/ 0 h 768053"/>
              <a:gd name="connsiteX0" fmla="*/ 150825 w 340235"/>
              <a:gd name="connsiteY0" fmla="*/ 6279 h 746109"/>
              <a:gd name="connsiteX1" fmla="*/ 340235 w 340235"/>
              <a:gd name="connsiteY1" fmla="*/ 0 h 746109"/>
              <a:gd name="connsiteX2" fmla="*/ 338324 w 340235"/>
              <a:gd name="connsiteY2" fmla="*/ 734928 h 746109"/>
              <a:gd name="connsiteX3" fmla="*/ 0 w 340235"/>
              <a:gd name="connsiteY3" fmla="*/ 746109 h 746109"/>
              <a:gd name="connsiteX4" fmla="*/ 150825 w 340235"/>
              <a:gd name="connsiteY4" fmla="*/ 6279 h 746109"/>
              <a:gd name="connsiteX0" fmla="*/ 150825 w 340235"/>
              <a:gd name="connsiteY0" fmla="*/ 0 h 739830"/>
              <a:gd name="connsiteX1" fmla="*/ 340235 w 340235"/>
              <a:gd name="connsiteY1" fmla="*/ 10654 h 739830"/>
              <a:gd name="connsiteX2" fmla="*/ 338324 w 340235"/>
              <a:gd name="connsiteY2" fmla="*/ 728649 h 739830"/>
              <a:gd name="connsiteX3" fmla="*/ 0 w 340235"/>
              <a:gd name="connsiteY3" fmla="*/ 739830 h 739830"/>
              <a:gd name="connsiteX4" fmla="*/ 150825 w 340235"/>
              <a:gd name="connsiteY4" fmla="*/ 0 h 739830"/>
              <a:gd name="connsiteX0" fmla="*/ 154572 w 343982"/>
              <a:gd name="connsiteY0" fmla="*/ 0 h 739830"/>
              <a:gd name="connsiteX1" fmla="*/ 343982 w 343982"/>
              <a:gd name="connsiteY1" fmla="*/ 10654 h 739830"/>
              <a:gd name="connsiteX2" fmla="*/ 342071 w 343982"/>
              <a:gd name="connsiteY2" fmla="*/ 728649 h 739830"/>
              <a:gd name="connsiteX3" fmla="*/ 0 w 343982"/>
              <a:gd name="connsiteY3" fmla="*/ 739830 h 739830"/>
              <a:gd name="connsiteX4" fmla="*/ 154572 w 343982"/>
              <a:gd name="connsiteY4" fmla="*/ 0 h 73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82" h="739830">
                <a:moveTo>
                  <a:pt x="154572" y="0"/>
                </a:moveTo>
                <a:lnTo>
                  <a:pt x="343982" y="10654"/>
                </a:lnTo>
                <a:cubicBezTo>
                  <a:pt x="343982" y="292008"/>
                  <a:pt x="342071" y="447295"/>
                  <a:pt x="342071" y="728649"/>
                </a:cubicBezTo>
                <a:lnTo>
                  <a:pt x="0" y="739830"/>
                </a:lnTo>
                <a:lnTo>
                  <a:pt x="154572"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nvGrpSpPr>
          <p:cNvPr id="12" name="Group 11"/>
          <p:cNvGrpSpPr/>
          <p:nvPr/>
        </p:nvGrpSpPr>
        <p:grpSpPr>
          <a:xfrm>
            <a:off x="232936" y="6324600"/>
            <a:ext cx="7001728" cy="458755"/>
            <a:chOff x="232936" y="6324600"/>
            <a:chExt cx="7001728" cy="458755"/>
          </a:xfrm>
        </p:grpSpPr>
        <p:sp>
          <p:nvSpPr>
            <p:cNvPr id="14" name="TextBox 13"/>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35513597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5852</TotalTime>
  <Words>7209</Words>
  <Application>Microsoft Office PowerPoint</Application>
  <PresentationFormat>On-screen Show (4:3)</PresentationFormat>
  <Paragraphs>624</Paragraphs>
  <Slides>43</Slides>
  <Notes>43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43</vt:i4>
      </vt:variant>
    </vt:vector>
  </HeadingPairs>
  <TitlesOfParts>
    <vt:vector size="50" baseType="lpstr">
      <vt:lpstr>Arial</vt:lpstr>
      <vt:lpstr>Calibri</vt:lpstr>
      <vt:lpstr>Proxima Nova Rg</vt:lpstr>
      <vt:lpstr>Times New Roman</vt:lpstr>
      <vt:lpstr>ヒラギノ角ゴ Pro W3</vt:lpstr>
      <vt:lpstr>Office Theme</vt:lpstr>
      <vt:lpstr>1_Office Theme</vt:lpstr>
      <vt:lpstr>PowerPoint Presentation</vt:lpstr>
      <vt:lpstr>PowerPoint Presentation</vt:lpstr>
      <vt:lpstr>Misusing medication is:</vt:lpstr>
      <vt:lpstr>Think about it:</vt:lpstr>
      <vt:lpstr>PowerPoint Presentation</vt:lpstr>
      <vt:lpstr>Module 1: Prescription Opioids  </vt:lpstr>
      <vt:lpstr>Video: The Impact of Misusing Prescription Opioids</vt:lpstr>
      <vt:lpstr>PowerPoint Presentation</vt:lpstr>
      <vt:lpstr>Module 1:  </vt:lpstr>
      <vt:lpstr>PowerPoint Presentation</vt:lpstr>
      <vt:lpstr>PowerPoint Presentation</vt:lpstr>
      <vt:lpstr>PowerPoint Presentation</vt:lpstr>
      <vt:lpstr>PowerPoint Presentation</vt:lpstr>
      <vt:lpstr>PowerPoint Presentation</vt:lpstr>
      <vt:lpstr>Take action in a drug  overdose situation:</vt:lpstr>
      <vt:lpstr>Naloxone reverses                opioid drug overdoses</vt:lpstr>
      <vt:lpstr>Module 2: Prescription Stimulants  </vt:lpstr>
      <vt:lpstr>Video: The Impact of Misusing Prescription Stimulants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 3: Safe Medication Practices  </vt:lpstr>
      <vt:lpstr>Video: Safe Medication Practices</vt:lpstr>
      <vt:lpstr>PowerPoint Presentation</vt:lpstr>
      <vt:lpstr>Module 3:  </vt:lpstr>
      <vt:lpstr>Avoid self-medicating—talk   with your healthcare provider</vt:lpstr>
      <vt:lpstr>PowerPoint Presentation</vt:lpstr>
      <vt:lpstr>The best option for safe disposal?</vt:lpstr>
      <vt:lpstr>If needed, safely dispose of medications at home:</vt:lpstr>
      <vt:lpstr>PowerPoint Presentation</vt:lpstr>
      <vt:lpstr>Need help saying “no”?</vt:lpstr>
      <vt:lpstr>PowerPoint Presentation</vt:lpstr>
      <vt:lpstr>PowerPoint Presentation</vt:lpstr>
      <vt:lpstr>PowerPoint Presentation</vt:lpstr>
      <vt:lpstr>PowerPoint Presentation</vt:lpstr>
      <vt:lpstr>PowerPoint Presentation</vt:lpstr>
      <vt:lpstr>Share the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Generation Rx Rx Opioid Misuse Activity</dc:title>
  <dc:creator>Administrator</dc:creator>
  <cp:lastModifiedBy>Keeler, Emily A.</cp:lastModifiedBy>
  <cp:revision>370</cp:revision>
  <cp:lastPrinted>2017-08-17T19:13:48Z</cp:lastPrinted>
  <dcterms:created xsi:type="dcterms:W3CDTF">2016-05-03T17:40:15Z</dcterms:created>
  <dcterms:modified xsi:type="dcterms:W3CDTF">2020-08-03T19:59:06Z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FC69372C-B088-4449-9B3B-39C6BB8B3D0C</vt:lpwstr>
  </property>
  <property fmtid="{D5CDD505-2E9C-101B-9397-08002B2CF9AE}" pid="3" name="ArticulatePath">
    <vt:lpwstr>Presentation1</vt:lpwstr>
  </property>
</Properties>
</file>