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2"/>
  </p:notesMasterIdLst>
  <p:sldIdLst>
    <p:sldId id="289" r:id="rId5"/>
    <p:sldId id="256" r:id="rId6"/>
    <p:sldId id="257" r:id="rId7"/>
    <p:sldId id="258" r:id="rId8"/>
    <p:sldId id="281" r:id="rId9"/>
    <p:sldId id="259" r:id="rId10"/>
    <p:sldId id="260" r:id="rId11"/>
    <p:sldId id="261" r:id="rId12"/>
    <p:sldId id="263" r:id="rId13"/>
    <p:sldId id="264" r:id="rId14"/>
    <p:sldId id="265" r:id="rId15"/>
    <p:sldId id="266" r:id="rId16"/>
    <p:sldId id="280" r:id="rId17"/>
    <p:sldId id="268" r:id="rId18"/>
    <p:sldId id="269" r:id="rId19"/>
    <p:sldId id="270" r:id="rId20"/>
    <p:sldId id="271" r:id="rId21"/>
    <p:sldId id="272" r:id="rId22"/>
    <p:sldId id="273" r:id="rId23"/>
    <p:sldId id="282" r:id="rId24"/>
    <p:sldId id="275" r:id="rId25"/>
    <p:sldId id="276" r:id="rId26"/>
    <p:sldId id="277" r:id="rId27"/>
    <p:sldId id="278" r:id="rId28"/>
    <p:sldId id="290" r:id="rId29"/>
    <p:sldId id="283" r:id="rId30"/>
    <p:sldId id="28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B9C7"/>
    <a:srgbClr val="3A657F"/>
    <a:srgbClr val="9ACC79"/>
    <a:srgbClr val="818385"/>
    <a:srgbClr val="0034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77"/>
    <p:restoredTop sz="63486"/>
  </p:normalViewPr>
  <p:slideViewPr>
    <p:cSldViewPr snapToGrid="0" snapToObjects="1">
      <p:cViewPr varScale="1">
        <p:scale>
          <a:sx n="39" d="100"/>
          <a:sy n="39" d="100"/>
        </p:scale>
        <p:origin x="1500"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027D6-8EC5-544A-BC65-E6BE7EFF07B5}" type="datetimeFigureOut">
              <a:rPr lang="en-US" smtClean="0"/>
              <a:t>6/24/2022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996C7C-9725-004F-9D4E-6F3516776787}" type="slidenum">
              <a:rPr lang="en-US" smtClean="0"/>
              <a:t>‹#›</a:t>
            </a:fld>
            <a:endParaRPr lang="en-US"/>
          </a:p>
        </p:txBody>
      </p:sp>
    </p:spTree>
    <p:extLst>
      <p:ext uri="{BB962C8B-B14F-4D97-AF65-F5344CB8AC3E}">
        <p14:creationId xmlns:p14="http://schemas.microsoft.com/office/powerpoint/2010/main" val="1069059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a:t>
            </a:fld>
            <a:endParaRPr lang="en-US"/>
          </a:p>
        </p:txBody>
      </p:sp>
    </p:spTree>
    <p:extLst>
      <p:ext uri="{BB962C8B-B14F-4D97-AF65-F5344CB8AC3E}">
        <p14:creationId xmlns:p14="http://schemas.microsoft.com/office/powerpoint/2010/main" val="3439907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Similarly, a convenient place to get information about non-prescription medications is the standard label found on such products.</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The “Drug Facts” label, as it is called, has useful information about the product such as</a:t>
            </a:r>
            <a:r>
              <a:rPr lang="en-US" sz="1200"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a:t>
            </a:r>
          </a:p>
          <a:p>
            <a:pPr marL="685800" lvl="1" indent="-228600">
              <a:buFont typeface="Arial" charset="0"/>
              <a:buChar char="•"/>
            </a:pPr>
            <a:r>
              <a:rPr lang="en-US" sz="1200" kern="1200" dirty="0">
                <a:solidFill>
                  <a:schemeClr val="tx1"/>
                </a:solidFill>
                <a:effectLst/>
                <a:latin typeface="+mn-lt"/>
                <a:ea typeface="+mn-ea"/>
                <a:cs typeface="+mn-cs"/>
              </a:rPr>
              <a:t>Active ingredients: many non-prescription products contain more than one active ingredient. (In the example above the active ingredient is Acetaminophen, generic Tylenol)</a:t>
            </a:r>
          </a:p>
          <a:p>
            <a:pPr marL="685800" lvl="1" indent="-228600">
              <a:buFont typeface="Arial" charset="0"/>
              <a:buChar char="•"/>
            </a:pPr>
            <a:r>
              <a:rPr lang="en-US" sz="1200" kern="1200" dirty="0">
                <a:solidFill>
                  <a:schemeClr val="tx1"/>
                </a:solidFill>
                <a:effectLst/>
                <a:latin typeface="+mn-lt"/>
                <a:ea typeface="+mn-ea"/>
                <a:cs typeface="+mn-cs"/>
              </a:rPr>
              <a:t>Uses: symptoms or conditions the product will treat or prevent</a:t>
            </a:r>
          </a:p>
          <a:p>
            <a:pPr marL="685800" lvl="1" indent="-228600">
              <a:buFont typeface="Arial" charset="0"/>
              <a:buChar char="•"/>
            </a:pPr>
            <a:r>
              <a:rPr lang="en-US" sz="1200" kern="1200" dirty="0">
                <a:solidFill>
                  <a:schemeClr val="tx1"/>
                </a:solidFill>
                <a:effectLst/>
                <a:latin typeface="+mn-lt"/>
                <a:ea typeface="+mn-ea"/>
                <a:cs typeface="+mn-cs"/>
              </a:rPr>
              <a:t>Warnings: when not to use the product</a:t>
            </a:r>
          </a:p>
          <a:p>
            <a:pPr marL="685800" lvl="1" indent="-228600">
              <a:buFont typeface="Arial" charset="0"/>
              <a:buChar char="•"/>
            </a:pPr>
            <a:r>
              <a:rPr lang="en-US" sz="1200" kern="1200" dirty="0">
                <a:solidFill>
                  <a:schemeClr val="tx1"/>
                </a:solidFill>
                <a:effectLst/>
                <a:latin typeface="+mn-lt"/>
                <a:ea typeface="+mn-ea"/>
                <a:cs typeface="+mn-cs"/>
              </a:rPr>
              <a:t>Inactive ingredients:  for example, color dyes or flavorings</a:t>
            </a:r>
          </a:p>
          <a:p>
            <a:pPr marL="685800" lvl="1" indent="-228600">
              <a:buFont typeface="Arial" charset="0"/>
              <a:buChar char="•"/>
            </a:pPr>
            <a:r>
              <a:rPr lang="en-US" sz="1200" kern="1200" dirty="0">
                <a:solidFill>
                  <a:schemeClr val="tx1"/>
                </a:solidFill>
                <a:effectLst/>
                <a:latin typeface="+mn-lt"/>
                <a:ea typeface="+mn-ea"/>
                <a:cs typeface="+mn-cs"/>
              </a:rPr>
              <a:t>Purpose: product action or category such as antihistamine, antacid or cough suppressant</a:t>
            </a:r>
          </a:p>
          <a:p>
            <a:pPr marL="685800" lvl="1" indent="-228600">
              <a:buFont typeface="Arial" charset="0"/>
              <a:buChar char="•"/>
            </a:pPr>
            <a:r>
              <a:rPr lang="en-US" sz="1200" kern="1200" dirty="0">
                <a:solidFill>
                  <a:schemeClr val="tx1"/>
                </a:solidFill>
                <a:effectLst/>
                <a:latin typeface="+mn-lt"/>
                <a:ea typeface="+mn-ea"/>
                <a:cs typeface="+mn-cs"/>
              </a:rPr>
              <a:t>Directions: how much to take, how to take and how often and how long to take the medication</a:t>
            </a:r>
          </a:p>
          <a:p>
            <a:pPr marL="685800" lvl="1" indent="-228600">
              <a:buFont typeface="Arial" charset="0"/>
              <a:buChar char="•"/>
            </a:pPr>
            <a:r>
              <a:rPr lang="en-US" sz="1200" kern="1200" dirty="0">
                <a:solidFill>
                  <a:schemeClr val="tx1"/>
                </a:solidFill>
                <a:effectLst/>
                <a:latin typeface="+mn-lt"/>
                <a:ea typeface="+mn-ea"/>
                <a:cs typeface="+mn-cs"/>
              </a:rPr>
              <a:t>Other information: such as how to store the medication</a:t>
            </a:r>
          </a:p>
          <a:p>
            <a:pPr marL="685800" lvl="1" indent="-228600">
              <a:buFont typeface="Arial" charset="0"/>
              <a:buChar char="•"/>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The information on the Drug Facts label can be helpful, but the best advice is to always consult your doctor or pharmacist about using nonprescription medications along with your prescribed medications. </a:t>
            </a:r>
          </a:p>
          <a:p>
            <a:pPr marL="228600" indent="-228600">
              <a:buFont typeface="+mj-lt"/>
              <a:buAutoNum type="arabicPeriod"/>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(information taken from </a:t>
            </a:r>
            <a:r>
              <a:rPr lang="en-US" sz="1200" kern="1200" dirty="0" err="1">
                <a:solidFill>
                  <a:schemeClr val="tx1"/>
                </a:solidFill>
                <a:effectLst/>
                <a:latin typeface="+mn-lt"/>
                <a:ea typeface="+mn-ea"/>
                <a:cs typeface="+mn-cs"/>
              </a:rPr>
              <a:t>www.fda.gov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drugresourcesforyou</a:t>
            </a:r>
            <a:r>
              <a:rPr lang="en-US" sz="1200" kern="1200" dirty="0">
                <a:solidFill>
                  <a:schemeClr val="tx1"/>
                </a:solidFill>
                <a:effectLst/>
                <a:latin typeface="+mn-lt"/>
                <a:ea typeface="+mn-ea"/>
                <a:cs typeface="+mn-cs"/>
              </a:rPr>
              <a:t>/ucm133411.htm)</a:t>
            </a:r>
            <a:r>
              <a:rPr lang="en-US" sz="1200" kern="1200" baseline="30000" dirty="0">
                <a:solidFill>
                  <a:schemeClr val="tx1"/>
                </a:solidFill>
                <a:effectLst/>
                <a:latin typeface="+mn-lt"/>
                <a:ea typeface="+mn-ea"/>
                <a:cs typeface="+mn-cs"/>
              </a:rPr>
              <a:t>6</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10</a:t>
            </a:fld>
            <a:endParaRPr lang="en-US"/>
          </a:p>
        </p:txBody>
      </p:sp>
    </p:spTree>
    <p:extLst>
      <p:ext uri="{BB962C8B-B14F-4D97-AF65-F5344CB8AC3E}">
        <p14:creationId xmlns:p14="http://schemas.microsoft.com/office/powerpoint/2010/main" val="1775445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Keep in mind anything that you take can impact your medication therapy. This could include food, drinks (both alcohol and non-alcohol), other prescription or nonprescription medications, herbal products, or dietary supplements. </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For example, patients who are taking the drug Coumadin, also called Warfarin (WAR-far-in), to keep their blood thin and prevent clotting as easily must be careful. A number of things including other drugs, and even some foods, could interfere with their therapy. For instance, patients taking Coumadin must be careful not to take products containing ibuprofen or naproxen. Doing so could increase their chance for bleeding side effects. Unless their doctor advises them to do so, they should avoid ibuprofen or naproxen when taking Coumadin (Warfarin).</a:t>
            </a:r>
          </a:p>
          <a:p>
            <a:pPr marL="228600" indent="-228600">
              <a:buFont typeface="+mj-lt"/>
              <a:buAutoNum type="arabicPeriod"/>
            </a:pPr>
            <a:r>
              <a:rPr lang="en-US" sz="1200" kern="1200" dirty="0">
                <a:solidFill>
                  <a:schemeClr val="tx1"/>
                </a:solidFill>
                <a:effectLst/>
                <a:latin typeface="+mn-lt"/>
                <a:ea typeface="+mn-ea"/>
                <a:cs typeface="+mn-cs"/>
              </a:rPr>
              <a:t>Red Yeast Rice, an herbal supplement, interacts with many cholesterol lowering medications such as Simvastatin (generic for Zocor) and Atorvastatin (generic for Lipitor). Herbal products like Red Yeast Rice may provide benefits, but they are not closely regulated by the FDA.  It is extremely important to be well informed before deciding to try an herbal product. A wonderful free resource for unbiased information is from The National Center for Complementary and Alternative Medicine in the National Institutes of Health (see: </a:t>
            </a:r>
            <a:r>
              <a:rPr lang="en-US" sz="1200" kern="1200" dirty="0" err="1">
                <a:solidFill>
                  <a:schemeClr val="tx1"/>
                </a:solidFill>
                <a:effectLst/>
                <a:latin typeface="+mn-lt"/>
                <a:ea typeface="+mn-ea"/>
                <a:cs typeface="+mn-cs"/>
              </a:rPr>
              <a:t>www.nccam.nih.gov</a:t>
            </a:r>
            <a:r>
              <a:rPr lang="en-US" sz="1200" kern="1200" dirty="0">
                <a:solidFill>
                  <a:schemeClr val="tx1"/>
                </a:solidFill>
                <a:effectLst/>
                <a:latin typeface="+mn-lt"/>
                <a:ea typeface="+mn-ea"/>
                <a:cs typeface="+mn-cs"/>
              </a:rPr>
              <a:t>)</a:t>
            </a:r>
            <a:r>
              <a:rPr lang="en-US" sz="1200"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are just two examples of the many potential interactions between the medications, food and drink you consume on a regular basis. Be sure to use your pharmacist as a resource to make sure you can take your specific combination together, safely.</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11</a:t>
            </a:fld>
            <a:endParaRPr lang="en-US"/>
          </a:p>
        </p:txBody>
      </p:sp>
    </p:spTree>
    <p:extLst>
      <p:ext uri="{BB962C8B-B14F-4D97-AF65-F5344CB8AC3E}">
        <p14:creationId xmlns:p14="http://schemas.microsoft.com/office/powerpoint/2010/main" val="181520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If you are having a new symptom or health issue, it is always a good idea to consider if it could be due to any of your medications.</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When used properly, medications can help us live longer and healthier lives. They can treat diseases, relieve symptoms, and prevent certain diseases from occurring in the first place. But any medication can also produce harmful effects, so it is important to remember this.  If you are having difficulties, consult your doctor or pharmacist.</a:t>
            </a:r>
          </a:p>
          <a:p>
            <a:pPr marL="228600" indent="-228600">
              <a:buFont typeface="+mj-lt"/>
              <a:buAutoNum type="arabicPeriod"/>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If you are having problems, think about the timing of when it started.  Ask yourself, “Did I start feeling this way soon after doing something different?” such as:</a:t>
            </a:r>
          </a:p>
          <a:p>
            <a:pPr marL="685800" lvl="1" indent="-228600">
              <a:buFont typeface="Arial" charset="0"/>
              <a:buChar char="•"/>
            </a:pPr>
            <a:r>
              <a:rPr lang="en-US" sz="1200" kern="1200" dirty="0">
                <a:solidFill>
                  <a:schemeClr val="tx1"/>
                </a:solidFill>
                <a:effectLst/>
                <a:latin typeface="+mn-lt"/>
                <a:ea typeface="+mn-ea"/>
                <a:cs typeface="+mn-cs"/>
              </a:rPr>
              <a:t>starting a new prescription or over-the-counter medication</a:t>
            </a:r>
          </a:p>
          <a:p>
            <a:pPr marL="685800" lvl="1" indent="-228600">
              <a:buFont typeface="Arial" charset="0"/>
              <a:buChar char="•"/>
            </a:pPr>
            <a:r>
              <a:rPr lang="en-US" sz="1200" kern="1200" dirty="0">
                <a:solidFill>
                  <a:schemeClr val="tx1"/>
                </a:solidFill>
                <a:effectLst/>
                <a:latin typeface="+mn-lt"/>
                <a:ea typeface="+mn-ea"/>
                <a:cs typeface="+mn-cs"/>
              </a:rPr>
              <a:t>a change (increase or decrease) in my medication strength or dose</a:t>
            </a:r>
          </a:p>
          <a:p>
            <a:pPr marL="685800" lvl="1" indent="-228600">
              <a:buFont typeface="Arial" charset="0"/>
              <a:buChar char="•"/>
            </a:pPr>
            <a:r>
              <a:rPr lang="en-US" sz="1200" kern="1200" dirty="0">
                <a:solidFill>
                  <a:schemeClr val="tx1"/>
                </a:solidFill>
                <a:effectLst/>
                <a:latin typeface="+mn-lt"/>
                <a:ea typeface="+mn-ea"/>
                <a:cs typeface="+mn-cs"/>
              </a:rPr>
              <a:t>a change in the way I am taking my medication</a:t>
            </a:r>
          </a:p>
          <a:p>
            <a:pPr marL="685800" lvl="1" indent="-228600">
              <a:buFont typeface="Arial" charset="0"/>
              <a:buChar char="•"/>
            </a:pPr>
            <a:r>
              <a:rPr lang="en-US" sz="1200" kern="1200" dirty="0">
                <a:solidFill>
                  <a:schemeClr val="tx1"/>
                </a:solidFill>
                <a:effectLst/>
                <a:latin typeface="+mn-lt"/>
                <a:ea typeface="+mn-ea"/>
                <a:cs typeface="+mn-cs"/>
              </a:rPr>
              <a:t>drinking an alcoholic beverage</a:t>
            </a:r>
          </a:p>
          <a:p>
            <a:pPr marL="685800" lvl="1" indent="-228600">
              <a:buFont typeface="Arial" charset="0"/>
              <a:buChar char="•"/>
            </a:pPr>
            <a:r>
              <a:rPr lang="en-US" sz="1200" kern="1200" dirty="0">
                <a:solidFill>
                  <a:schemeClr val="tx1"/>
                </a:solidFill>
                <a:effectLst/>
                <a:latin typeface="+mn-lt"/>
                <a:ea typeface="+mn-ea"/>
                <a:cs typeface="+mn-cs"/>
              </a:rPr>
              <a:t>a change in my diet (e.g., grapefruit can affect some medications such as blood pressure and cholesterol medications)</a:t>
            </a:r>
          </a:p>
          <a:p>
            <a:pPr marL="685800" lvl="1" indent="-228600">
              <a:buFont typeface="+mj-lt"/>
              <a:buAutoNum type="arabicPeriod"/>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If you think you are having a side effect from a medication, here are actions to take:</a:t>
            </a:r>
          </a:p>
          <a:p>
            <a:pPr marL="685800" lvl="1" indent="-228600">
              <a:buFont typeface="Arial" charset="0"/>
              <a:buChar char="•"/>
            </a:pPr>
            <a:r>
              <a:rPr lang="en-US" sz="1200" kern="1200" dirty="0">
                <a:solidFill>
                  <a:schemeClr val="tx1"/>
                </a:solidFill>
                <a:effectLst/>
                <a:latin typeface="+mn-lt"/>
                <a:ea typeface="+mn-ea"/>
                <a:cs typeface="+mn-cs"/>
              </a:rPr>
              <a:t>If it is a severe side effect such as trouble breathing or bleeding, call 911</a:t>
            </a:r>
          </a:p>
          <a:p>
            <a:pPr marL="685800" lvl="1" indent="-228600">
              <a:buFont typeface="Arial" charset="0"/>
              <a:buChar char="•"/>
            </a:pPr>
            <a:r>
              <a:rPr lang="en-US" sz="1200" kern="1200" dirty="0">
                <a:solidFill>
                  <a:schemeClr val="tx1"/>
                </a:solidFill>
                <a:effectLst/>
                <a:latin typeface="+mn-lt"/>
                <a:ea typeface="+mn-ea"/>
                <a:cs typeface="+mn-cs"/>
              </a:rPr>
              <a:t>Otherwise, contact your doctor or pharmacist to discuss your new symptoms and ask if this is a usual side effect of your medications. Ask if there are steps you can take to make you feel better.</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12</a:t>
            </a:fld>
            <a:endParaRPr lang="en-US"/>
          </a:p>
        </p:txBody>
      </p:sp>
    </p:spTree>
    <p:extLst>
      <p:ext uri="{BB962C8B-B14F-4D97-AF65-F5344CB8AC3E}">
        <p14:creationId xmlns:p14="http://schemas.microsoft.com/office/powerpoint/2010/main" val="473468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Transition: We have been focusing on ways to be your own health advocate when it comes to medications, Now, we will discuss four steps you can take toward ”safe medication practices to follow for life”</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13</a:t>
            </a:fld>
            <a:endParaRPr lang="en-US"/>
          </a:p>
        </p:txBody>
      </p:sp>
    </p:spTree>
    <p:extLst>
      <p:ext uri="{BB962C8B-B14F-4D97-AF65-F5344CB8AC3E}">
        <p14:creationId xmlns:p14="http://schemas.microsoft.com/office/powerpoint/2010/main" val="197134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It is important to follow the directions provided with your prescription medications. Only make changes in your own medication therapy after talking with your doctor. Even stopping your therapy on your own can be harmful. For example, stopping antibiotic therapy too soon could result in a more severe infection, and the dosage of some drugs must be slowly decreased before stopping them all together.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Sticking with the plan - your medication regimen can be challenging when you have a chronic condition like diabetes or high blood pressure, but not doing so can cause harm. For example, diabetes that is not properly treated can result in heart disease, blindness, kidney failure, nerve damage, and other problems. It is estimated that we spend approximately $300 billion each year in our healthcare system simply because patients don’t take their medications as directed. </a:t>
            </a:r>
          </a:p>
          <a:p>
            <a:pPr marL="228600" indent="-228600">
              <a:buFont typeface="+mj-lt"/>
              <a:buAutoNum type="arabicPeriod"/>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It is also important to take your medications regularly.  For most medications, this means every day or even multiple times a day.  If you have trouble remembering, there are some simple things you can do. For example, some people use a calendar to keep track of the pills they have taken. Pill boxes which contain your medications for each day are also helpful, and there are more sophisticated tools available including special medication alarms or electronic reminders.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Note to Facilitator: Ask your audience to share ideas they use to remember to take their medications.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1200" kern="1200" dirty="0">
                <a:solidFill>
                  <a:schemeClr val="tx1"/>
                </a:solidFill>
                <a:effectLst/>
                <a:latin typeface="+mn-lt"/>
                <a:ea typeface="+mn-ea"/>
                <a:cs typeface="+mn-cs"/>
              </a:rPr>
              <a:t>Avoid stopping a medication without talking to your doctor or pharmacist, even if it doesn’t seem to be working.  Sometimes medication therapy takes a while to take effect or the effects may not even be noticeable.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14</a:t>
            </a:fld>
            <a:endParaRPr lang="en-US"/>
          </a:p>
        </p:txBody>
      </p:sp>
    </p:spTree>
    <p:extLst>
      <p:ext uri="{BB962C8B-B14F-4D97-AF65-F5344CB8AC3E}">
        <p14:creationId xmlns:p14="http://schemas.microsoft.com/office/powerpoint/2010/main" val="1819102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Second, never share your prescription medications with others or use someone else’s prescription drugs.</a:t>
            </a:r>
          </a:p>
          <a:p>
            <a:endParaRPr lang="en-US" dirty="0"/>
          </a:p>
          <a:p>
            <a:pPr marL="228600" indent="-228600">
              <a:buFont typeface="+mj-lt"/>
              <a:buAutoNum type="arabicPeriod"/>
            </a:pPr>
            <a:r>
              <a:rPr lang="en-US" sz="1200" kern="1200" dirty="0">
                <a:solidFill>
                  <a:schemeClr val="tx1"/>
                </a:solidFill>
                <a:effectLst/>
                <a:latin typeface="+mn-lt"/>
                <a:ea typeface="+mn-ea"/>
                <a:cs typeface="+mn-cs"/>
              </a:rPr>
              <a:t>Many factors determine how we respond to medication—our genetics, weight, and pre-existing medical conditions, amongst others.  Therefore, individuals can respond to the same medication differently.</a:t>
            </a:r>
          </a:p>
          <a:p>
            <a:pPr marL="228600" indent="-228600">
              <a:buFont typeface="+mj-lt"/>
              <a:buAutoNum type="arabicPeriod"/>
            </a:pPr>
            <a:r>
              <a:rPr lang="en-US" sz="1200" kern="1200" dirty="0">
                <a:solidFill>
                  <a:schemeClr val="tx1"/>
                </a:solidFill>
                <a:effectLst/>
                <a:latin typeface="+mn-lt"/>
                <a:ea typeface="+mn-ea"/>
                <a:cs typeface="+mn-cs"/>
              </a:rPr>
              <a:t>Engaging in behaviors of self-diagnosis and self-prescribing is dangerous—always report any health concerns to a healthcare professional. Don’t self medicate!</a:t>
            </a:r>
          </a:p>
          <a:p>
            <a:pPr marL="228600" indent="-228600">
              <a:buFont typeface="+mj-lt"/>
              <a:buAutoNum type="arabicPeriod"/>
            </a:pPr>
            <a:r>
              <a:rPr lang="en-US" sz="1200" kern="1200" dirty="0">
                <a:solidFill>
                  <a:schemeClr val="tx1"/>
                </a:solidFill>
                <a:effectLst/>
                <a:latin typeface="+mn-lt"/>
                <a:ea typeface="+mn-ea"/>
                <a:cs typeface="+mn-cs"/>
              </a:rPr>
              <a:t>Regardless of intention, sharing or taking someone else’s medication is not safe.  Only use medications under the guidance of a healthcare professional.</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15</a:t>
            </a:fld>
            <a:endParaRPr lang="en-US"/>
          </a:p>
        </p:txBody>
      </p:sp>
    </p:spTree>
    <p:extLst>
      <p:ext uri="{BB962C8B-B14F-4D97-AF65-F5344CB8AC3E}">
        <p14:creationId xmlns:p14="http://schemas.microsoft.com/office/powerpoint/2010/main" val="1307132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Third, keep your medications secure through safe storage and disposal practices.  First, we’ll discuss storage.  How do you safely store medications?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to facilitator: encourage participants to suggest safe storage places.</a:t>
            </a:r>
          </a:p>
          <a:p>
            <a:endParaRPr lang="en-US" sz="1200" i="1"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When prescribed a prescription medication, store medications in secure locations such as lock-boxes, medication safes, or other lockable spaces.  </a:t>
            </a:r>
          </a:p>
          <a:p>
            <a:pPr marL="228600" indent="-228600">
              <a:buFont typeface="+mj-lt"/>
              <a:buAutoNum type="arabicPeriod"/>
            </a:pPr>
            <a:r>
              <a:rPr lang="en-US" sz="1200" kern="1200" dirty="0">
                <a:solidFill>
                  <a:schemeClr val="tx1"/>
                </a:solidFill>
                <a:effectLst/>
                <a:latin typeface="+mn-lt"/>
                <a:ea typeface="+mn-ea"/>
                <a:cs typeface="+mn-cs"/>
              </a:rPr>
              <a:t>Avoid storage places which children and others can easily access, such as drawers, nightstands, or kitchen counters/cabinets.</a:t>
            </a:r>
          </a:p>
          <a:p>
            <a:pPr marL="228600" indent="-228600">
              <a:buFont typeface="+mj-lt"/>
              <a:buAutoNum type="arabicPeriod"/>
            </a:pPr>
            <a:r>
              <a:rPr lang="en-US" sz="1200" kern="1200" dirty="0">
                <a:solidFill>
                  <a:schemeClr val="tx1"/>
                </a:solidFill>
                <a:effectLst/>
                <a:latin typeface="+mn-lt"/>
                <a:ea typeface="+mn-ea"/>
                <a:cs typeface="+mn-cs"/>
              </a:rPr>
              <a:t>Unfortunately, most people who misuse prescription drugs get them from family members or friends. Help keep others safe by storing your medications safely!</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16</a:t>
            </a:fld>
            <a:endParaRPr lang="en-US"/>
          </a:p>
        </p:txBody>
      </p:sp>
    </p:spTree>
    <p:extLst>
      <p:ext uri="{BB962C8B-B14F-4D97-AF65-F5344CB8AC3E}">
        <p14:creationId xmlns:p14="http://schemas.microsoft.com/office/powerpoint/2010/main" val="1695249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Transition: </a:t>
            </a:r>
            <a:r>
              <a:rPr lang="en-US" sz="1200" kern="1200" dirty="0">
                <a:solidFill>
                  <a:schemeClr val="tx1"/>
                </a:solidFill>
                <a:effectLst/>
                <a:latin typeface="+mn-lt"/>
                <a:ea typeface="+mn-ea"/>
                <a:cs typeface="+mn-cs"/>
              </a:rPr>
              <a:t>Next, we’ll discuss disposal.  Once finished with a prescription medication, you have three options for safe disposal: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Option Number One: Place the medication in a drug </a:t>
            </a:r>
            <a:r>
              <a:rPr lang="en-US" sz="1200" kern="1200" dirty="0" err="1">
                <a:solidFill>
                  <a:schemeClr val="tx1"/>
                </a:solidFill>
                <a:effectLst/>
                <a:latin typeface="+mn-lt"/>
                <a:ea typeface="+mn-ea"/>
                <a:cs typeface="+mn-cs"/>
              </a:rPr>
              <a:t>dropbox</a:t>
            </a:r>
            <a:r>
              <a:rPr lang="en-US" sz="1200" kern="1200" dirty="0">
                <a:solidFill>
                  <a:schemeClr val="tx1"/>
                </a:solidFill>
                <a:effectLst/>
                <a:latin typeface="+mn-lt"/>
                <a:ea typeface="+mn-ea"/>
                <a:cs typeface="+mn-cs"/>
              </a:rPr>
              <a:t>.  To find a </a:t>
            </a:r>
            <a:r>
              <a:rPr lang="en-US" sz="1200" kern="1200" dirty="0" err="1">
                <a:solidFill>
                  <a:schemeClr val="tx1"/>
                </a:solidFill>
                <a:effectLst/>
                <a:latin typeface="+mn-lt"/>
                <a:ea typeface="+mn-ea"/>
                <a:cs typeface="+mn-cs"/>
              </a:rPr>
              <a:t>dropbox</a:t>
            </a:r>
            <a:r>
              <a:rPr lang="en-US" sz="1200" kern="1200" dirty="0">
                <a:solidFill>
                  <a:schemeClr val="tx1"/>
                </a:solidFill>
                <a:effectLst/>
                <a:latin typeface="+mn-lt"/>
                <a:ea typeface="+mn-ea"/>
                <a:cs typeface="+mn-cs"/>
              </a:rPr>
              <a:t> in your area, visit: </a:t>
            </a:r>
            <a:r>
              <a:rPr lang="en-US" sz="1200" kern="1200" dirty="0" err="1">
                <a:solidFill>
                  <a:schemeClr val="tx1"/>
                </a:solidFill>
                <a:effectLst/>
                <a:latin typeface="+mn-lt"/>
                <a:ea typeface="+mn-ea"/>
                <a:cs typeface="+mn-cs"/>
              </a:rPr>
              <a:t>rxdrugdropbox.org</a:t>
            </a:r>
            <a:r>
              <a:rPr lang="en-US" sz="1200" kern="1200" dirty="0">
                <a:solidFill>
                  <a:schemeClr val="tx1"/>
                </a:solidFill>
                <a:effectLst/>
                <a:latin typeface="+mn-lt"/>
                <a:ea typeface="+mn-ea"/>
                <a:cs typeface="+mn-cs"/>
              </a:rPr>
              <a:t>.</a:t>
            </a:r>
          </a:p>
          <a:p>
            <a:pPr marL="228600" indent="-228600">
              <a:buFont typeface="+mj-lt"/>
              <a:buAutoNum type="arabicPeriod"/>
            </a:pPr>
            <a:r>
              <a:rPr lang="en-US" sz="1200" kern="1200" dirty="0">
                <a:solidFill>
                  <a:schemeClr val="tx1"/>
                </a:solidFill>
                <a:effectLst/>
                <a:latin typeface="+mn-lt"/>
                <a:ea typeface="+mn-ea"/>
                <a:cs typeface="+mn-cs"/>
              </a:rPr>
              <a:t>Option Number Two: Take advantage of community drug take-back programs that allow the public to bring unused drugs to a central location for proper disposal.  Call your local law enforcement agency or ask your pharmacist or local health department to see if a take-back program is available in your community.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17</a:t>
            </a:fld>
            <a:endParaRPr lang="en-US"/>
          </a:p>
        </p:txBody>
      </p:sp>
    </p:spTree>
    <p:extLst>
      <p:ext uri="{BB962C8B-B14F-4D97-AF65-F5344CB8AC3E}">
        <p14:creationId xmlns:p14="http://schemas.microsoft.com/office/powerpoint/2010/main" val="1882169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If there is not a drug </a:t>
            </a:r>
            <a:r>
              <a:rPr lang="en-US" sz="1200" kern="1200" dirty="0" err="1">
                <a:solidFill>
                  <a:schemeClr val="tx1"/>
                </a:solidFill>
                <a:effectLst/>
                <a:latin typeface="+mn-lt"/>
                <a:ea typeface="+mn-ea"/>
                <a:cs typeface="+mn-cs"/>
              </a:rPr>
              <a:t>dropbox</a:t>
            </a:r>
            <a:r>
              <a:rPr lang="en-US" sz="1200" kern="1200" dirty="0">
                <a:solidFill>
                  <a:schemeClr val="tx1"/>
                </a:solidFill>
                <a:effectLst/>
                <a:latin typeface="+mn-lt"/>
                <a:ea typeface="+mn-ea"/>
                <a:cs typeface="+mn-cs"/>
              </a:rPr>
              <a:t> or take-back program near you, there is a third option that allows for safe disposal at home.  </a:t>
            </a:r>
          </a:p>
          <a:p>
            <a:endParaRPr lang="en-US" dirty="0"/>
          </a:p>
          <a:p>
            <a:pPr marL="228600" indent="-228600">
              <a:buFont typeface="+mj-lt"/>
              <a:buAutoNum type="arabicPeriod"/>
            </a:pPr>
            <a:r>
              <a:rPr lang="en-US" sz="1200" kern="1200" dirty="0">
                <a:solidFill>
                  <a:schemeClr val="tx1"/>
                </a:solidFill>
                <a:effectLst/>
                <a:latin typeface="+mn-lt"/>
                <a:ea typeface="+mn-ea"/>
                <a:cs typeface="+mn-cs"/>
              </a:rPr>
              <a:t>Before completing these steps, we encourage you to follow any disposal instructions on the drug’s label or patient information sheet.</a:t>
            </a:r>
          </a:p>
          <a:p>
            <a:pPr marL="228600" indent="-228600">
              <a:buFont typeface="+mj-lt"/>
              <a:buAutoNum type="arabicPeriod"/>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If disposal instructions are not given, complete these three steps:</a:t>
            </a:r>
          </a:p>
          <a:p>
            <a:pPr marL="685800" lvl="1" indent="-228600">
              <a:buFont typeface="Arial" charset="0"/>
              <a:buChar char="•"/>
            </a:pPr>
            <a:r>
              <a:rPr lang="en-US" sz="1200" kern="1200" dirty="0">
                <a:solidFill>
                  <a:schemeClr val="tx1"/>
                </a:solidFill>
                <a:effectLst/>
                <a:latin typeface="+mn-lt"/>
                <a:ea typeface="+mn-ea"/>
                <a:cs typeface="+mn-cs"/>
              </a:rPr>
              <a:t>Step 1: Remove the pills from the original container and mix them with an undesirable substance such as used coffee grounds or kitty litter</a:t>
            </a:r>
          </a:p>
          <a:p>
            <a:pPr marL="685800" lvl="1" indent="-228600">
              <a:buFont typeface="Arial" charset="0"/>
              <a:buChar char="•"/>
            </a:pPr>
            <a:r>
              <a:rPr lang="en-US" sz="1200" kern="1200" dirty="0">
                <a:solidFill>
                  <a:schemeClr val="tx1"/>
                </a:solidFill>
                <a:effectLst/>
                <a:latin typeface="+mn-lt"/>
                <a:ea typeface="+mn-ea"/>
                <a:cs typeface="+mn-cs"/>
              </a:rPr>
              <a:t>Step 2: Throw away the sealed mixture into the trash.</a:t>
            </a:r>
          </a:p>
          <a:p>
            <a:pPr marL="685800" lvl="1" indent="-228600">
              <a:buFont typeface="Arial" charset="0"/>
              <a:buChar char="•"/>
            </a:pPr>
            <a:r>
              <a:rPr lang="en-US" sz="1200" kern="1200" dirty="0">
                <a:solidFill>
                  <a:schemeClr val="tx1"/>
                </a:solidFill>
                <a:effectLst/>
                <a:latin typeface="+mn-lt"/>
                <a:ea typeface="+mn-ea"/>
                <a:cs typeface="+mn-cs"/>
              </a:rPr>
              <a:t>Step 3: Remove the prescription label and dispose of the empty bottle.</a:t>
            </a:r>
          </a:p>
          <a:p>
            <a:pPr marL="685800" lvl="1" indent="-228600">
              <a:buFont typeface="Arial" charset="0"/>
              <a:buChar char="•"/>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In general, you should not flush medications down a toilet or drain; however, the FDA still recommends that certain drugs should be disposed by flushing (for a list, visit: </a:t>
            </a:r>
            <a:r>
              <a:rPr lang="en-US" sz="1200" kern="1200" dirty="0" err="1">
                <a:solidFill>
                  <a:schemeClr val="tx1"/>
                </a:solidFill>
                <a:effectLst/>
                <a:latin typeface="+mn-lt"/>
                <a:ea typeface="+mn-ea"/>
                <a:cs typeface="+mn-cs"/>
              </a:rPr>
              <a:t>www.fda.gov</a:t>
            </a:r>
            <a:r>
              <a:rPr lang="en-US" sz="1200" kern="1200" dirty="0">
                <a:solidFill>
                  <a:schemeClr val="tx1"/>
                </a:solidFill>
                <a:effectLst/>
                <a:latin typeface="+mn-lt"/>
                <a:ea typeface="+mn-ea"/>
                <a:cs typeface="+mn-cs"/>
              </a:rPr>
              <a:t>)</a:t>
            </a:r>
            <a:r>
              <a:rPr lang="en-US" sz="1200"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a:t>
            </a:r>
          </a:p>
          <a:p>
            <a:pPr marL="228600" indent="-228600">
              <a:buFont typeface="+mj-lt"/>
              <a:buAutoNum type="arabicPeriod"/>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Again, those who misuse prescription medications often get them from friends and family – this is why it is so important to safely store and dispose of medications.</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18</a:t>
            </a:fld>
            <a:endParaRPr lang="en-US"/>
          </a:p>
        </p:txBody>
      </p:sp>
    </p:spTree>
    <p:extLst>
      <p:ext uri="{BB962C8B-B14F-4D97-AF65-F5344CB8AC3E}">
        <p14:creationId xmlns:p14="http://schemas.microsoft.com/office/powerpoint/2010/main" val="1920080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Fourth, be a good example to those around you by modeling these safe medication-taking practices. What others see you do matters!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appropriate, discuss the dangers of misusing prescription drugs with your family, friends and others in your community. You can make a difference!</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19</a:t>
            </a:fld>
            <a:endParaRPr lang="en-US"/>
          </a:p>
        </p:txBody>
      </p:sp>
    </p:spTree>
    <p:extLst>
      <p:ext uri="{BB962C8B-B14F-4D97-AF65-F5344CB8AC3E}">
        <p14:creationId xmlns:p14="http://schemas.microsoft.com/office/powerpoint/2010/main" val="66010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(Title slide – insert presenter names and date, if desired)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here, today, to discuss how you can get the most from your medications and do so safely.</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program was developed by the Generation Rx Initiative at the Ohio State University College of Pharmacy, in partnership with the Cardinal Health Foundation. </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a:t>
            </a:fld>
            <a:endParaRPr lang="en-US"/>
          </a:p>
        </p:txBody>
      </p:sp>
    </p:spTree>
    <p:extLst>
      <p:ext uri="{BB962C8B-B14F-4D97-AF65-F5344CB8AC3E}">
        <p14:creationId xmlns:p14="http://schemas.microsoft.com/office/powerpoint/2010/main" val="2108829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It’s important when talking with others to spread the word about an increasing problem in our country – prescription drug misuse. Prescription drugs are misused by millions of Americans at every age.</a:t>
            </a:r>
            <a:r>
              <a:rPr lang="en-US" sz="1200" kern="1200" baseline="30000" dirty="0">
                <a:solidFill>
                  <a:schemeClr val="tx1"/>
                </a:solidFill>
                <a:effectLst/>
                <a:latin typeface="+mn-lt"/>
                <a:ea typeface="+mn-ea"/>
                <a:cs typeface="+mn-cs"/>
              </a:rPr>
              <a:t>9</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to facilitator: Ask “What do you consider prescription misuse?”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20</a:t>
            </a:fld>
            <a:endParaRPr lang="en-US"/>
          </a:p>
        </p:txBody>
      </p:sp>
    </p:spTree>
    <p:extLst>
      <p:ext uri="{BB962C8B-B14F-4D97-AF65-F5344CB8AC3E}">
        <p14:creationId xmlns:p14="http://schemas.microsoft.com/office/powerpoint/2010/main" val="2140561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We define prescription drug misuse as engaging in three key behaviors.  </a:t>
            </a:r>
          </a:p>
          <a:p>
            <a:pPr marL="228600" indent="-228600">
              <a:buFont typeface="+mj-lt"/>
              <a:buAutoNum type="arabicPeriod"/>
            </a:pPr>
            <a:r>
              <a:rPr lang="en-US" sz="1200" kern="1200" dirty="0">
                <a:solidFill>
                  <a:schemeClr val="tx1"/>
                </a:solidFill>
                <a:effectLst/>
                <a:latin typeface="+mn-lt"/>
                <a:ea typeface="+mn-ea"/>
                <a:cs typeface="+mn-cs"/>
              </a:rPr>
              <a:t>Taking more of a prescription medication than prescribed.</a:t>
            </a:r>
          </a:p>
          <a:p>
            <a:pPr marL="228600" indent="-228600">
              <a:buFont typeface="+mj-lt"/>
              <a:buAutoNum type="arabicPeriod"/>
            </a:pPr>
            <a:r>
              <a:rPr lang="en-US" sz="1200" kern="1200" dirty="0">
                <a:solidFill>
                  <a:schemeClr val="tx1"/>
                </a:solidFill>
                <a:effectLst/>
                <a:latin typeface="+mn-lt"/>
                <a:ea typeface="+mn-ea"/>
                <a:cs typeface="+mn-cs"/>
              </a:rPr>
              <a:t>Taking a prescription medication for a reason different than prescribed.</a:t>
            </a:r>
          </a:p>
          <a:p>
            <a:pPr marL="228600" indent="-228600">
              <a:buFont typeface="+mj-lt"/>
              <a:buAutoNum type="arabicPeriod"/>
            </a:pPr>
            <a:r>
              <a:rPr lang="en-US" sz="1200" kern="1200" dirty="0">
                <a:solidFill>
                  <a:schemeClr val="tx1"/>
                </a:solidFill>
                <a:effectLst/>
                <a:latin typeface="+mn-lt"/>
                <a:ea typeface="+mn-ea"/>
                <a:cs typeface="+mn-cs"/>
              </a:rPr>
              <a:t>Sharing or taking someone else’s prescription medication.</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for facilitator:  If asked, the National Institute of Health drafted and currently supports these definitions of prescription drug misuse.)</a:t>
            </a:r>
            <a:r>
              <a:rPr lang="en-US" sz="1200" i="1" kern="1200" baseline="30000" dirty="0">
                <a:solidFill>
                  <a:schemeClr val="tx1"/>
                </a:solidFill>
                <a:effectLst/>
                <a:latin typeface="+mn-lt"/>
                <a:ea typeface="+mn-ea"/>
                <a:cs typeface="+mn-cs"/>
              </a:rPr>
              <a:t>10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Regardless of the intention or reason, engaging in any of these behaviors is misuse. Unfortunately, prescription drug misuse has become an epidemic in our country, and it can lead to tragic consequences!</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21</a:t>
            </a:fld>
            <a:endParaRPr lang="en-US"/>
          </a:p>
        </p:txBody>
      </p:sp>
    </p:spTree>
    <p:extLst>
      <p:ext uri="{BB962C8B-B14F-4D97-AF65-F5344CB8AC3E}">
        <p14:creationId xmlns:p14="http://schemas.microsoft.com/office/powerpoint/2010/main" val="111061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This epidemic affects all of us. </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There is no stereotypical “type” of person susceptible to prescription drug misuse.</a:t>
            </a:r>
          </a:p>
          <a:p>
            <a:pPr marL="228600" indent="-228600">
              <a:buFont typeface="+mj-lt"/>
              <a:buAutoNum type="arabicPeriod"/>
            </a:pPr>
            <a:r>
              <a:rPr lang="en-US" sz="1200" kern="1200" dirty="0">
                <a:solidFill>
                  <a:schemeClr val="tx1"/>
                </a:solidFill>
                <a:effectLst/>
                <a:latin typeface="+mn-lt"/>
                <a:ea typeface="+mn-ea"/>
                <a:cs typeface="+mn-cs"/>
              </a:rPr>
              <a:t>Prescription drug misuse occurs from the very young through the very old.  It occurs in rural and suburban communities among those of all socioeconomic status.  This is not a “youth” issue.  These risks apply to everyone, including older adults. </a:t>
            </a:r>
          </a:p>
          <a:p>
            <a:pPr marL="228600" indent="-228600">
              <a:buFont typeface="+mj-lt"/>
              <a:buAutoNum type="arabicPeriod"/>
            </a:pPr>
            <a:r>
              <a:rPr lang="en-US" sz="1200" kern="1200" dirty="0">
                <a:solidFill>
                  <a:schemeClr val="tx1"/>
                </a:solidFill>
                <a:effectLst/>
                <a:latin typeface="+mn-lt"/>
                <a:ea typeface="+mn-ea"/>
                <a:cs typeface="+mn-cs"/>
              </a:rPr>
              <a:t>The National Survey on Drug Use and Health tells us that nearly 20 million Americans misuse prescription medications like opioid pain medications (e.g., OxyContin, Vicodin, Lortab), sedatives (e.g., Xanax, Valium), or stimulants (e.g., Adderall, Ritalin) every year.</a:t>
            </a:r>
            <a:r>
              <a:rPr lang="en-US" sz="1200" kern="1200" baseline="30000" dirty="0">
                <a:solidFill>
                  <a:schemeClr val="tx1"/>
                </a:solidFill>
                <a:effectLst/>
                <a:latin typeface="+mn-lt"/>
                <a:ea typeface="+mn-ea"/>
                <a:cs typeface="+mn-cs"/>
              </a:rPr>
              <a:t>11</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Accidental drug overdose is our leading cause of accidental death in the U.S. (source CDC). For those under 50 years of age, it is the leading cause of death from ANY CAUSE! A majority of these deaths are due to opioid overdoses (including the use of illicit drugs like heroin or synthetic fentanyl or </a:t>
            </a:r>
            <a:r>
              <a:rPr lang="en-US" sz="1200" kern="1200" dirty="0" err="1">
                <a:solidFill>
                  <a:schemeClr val="tx1"/>
                </a:solidFill>
                <a:effectLst/>
                <a:latin typeface="+mn-lt"/>
                <a:ea typeface="+mn-ea"/>
                <a:cs typeface="+mn-cs"/>
              </a:rPr>
              <a:t>cardentanil</a:t>
            </a:r>
            <a:r>
              <a:rPr lang="en-US" sz="1200" kern="1200" dirty="0">
                <a:solidFill>
                  <a:schemeClr val="tx1"/>
                </a:solidFill>
                <a:effectLst/>
                <a:latin typeface="+mn-lt"/>
                <a:ea typeface="+mn-ea"/>
                <a:cs typeface="+mn-cs"/>
              </a:rPr>
              <a:t>), but 80% of heroin users first misused a prescription opioid.</a:t>
            </a:r>
            <a:r>
              <a:rPr lang="en-US" sz="1200" kern="1200" baseline="30000" dirty="0">
                <a:solidFill>
                  <a:schemeClr val="tx1"/>
                </a:solidFill>
                <a:effectLst/>
                <a:latin typeface="+mn-lt"/>
                <a:ea typeface="+mn-ea"/>
                <a:cs typeface="+mn-cs"/>
              </a:rPr>
              <a:t>11</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This is an important reason to properly use, store and dispose of these medications to protect ourselves and those around us.</a:t>
            </a:r>
          </a:p>
          <a:p>
            <a:pPr marL="228600" indent="-228600">
              <a:buFont typeface="+mj-lt"/>
              <a:buAutoNum type="arabicPeriod"/>
            </a:pPr>
            <a:endParaRPr lang="en-US" sz="1200" kern="1200" dirty="0">
              <a:solidFill>
                <a:schemeClr val="tx1"/>
              </a:solidFill>
              <a:effectLst/>
              <a:latin typeface="+mn-lt"/>
              <a:ea typeface="+mn-ea"/>
              <a:cs typeface="+mn-cs"/>
            </a:endParaRPr>
          </a:p>
          <a:p>
            <a:pPr marL="0" indent="0">
              <a:buFont typeface="+mj-lt"/>
              <a:buNone/>
            </a:pPr>
            <a:r>
              <a:rPr lang="en-US" sz="1200" i="1" kern="1200" dirty="0">
                <a:solidFill>
                  <a:schemeClr val="tx1"/>
                </a:solidFill>
                <a:effectLst/>
                <a:latin typeface="+mn-lt"/>
                <a:ea typeface="+mn-ea"/>
                <a:cs typeface="+mn-cs"/>
              </a:rPr>
              <a:t>Note for facilitator: based on your audience, you may wish to share some of the statistics listed below.</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General statistic: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 6 million Americans aged 12 and older reported misusing a prescription medication in the past month [National Survey on Drug Use &amp; Health (NSDUH)]</a:t>
            </a:r>
            <a:r>
              <a:rPr lang="en-US" sz="1200" kern="1200" baseline="30000" dirty="0">
                <a:solidFill>
                  <a:schemeClr val="tx1"/>
                </a:solidFill>
                <a:effectLst/>
                <a:latin typeface="+mn-lt"/>
                <a:ea typeface="+mn-ea"/>
                <a:cs typeface="+mn-cs"/>
              </a:rPr>
              <a:t>11</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Statistics to share with older adults:</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Prescription drug misuse has been projected to increase 1.2% in 2001 to 2.4 % in 2020 among older adults.</a:t>
            </a:r>
            <a:r>
              <a:rPr lang="en-US" sz="1200" kern="1200" baseline="30000" dirty="0">
                <a:solidFill>
                  <a:schemeClr val="tx1"/>
                </a:solidFill>
                <a:effectLst/>
                <a:latin typeface="+mn-lt"/>
                <a:ea typeface="+mn-ea"/>
                <a:cs typeface="+mn-cs"/>
              </a:rPr>
              <a:t>12 </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SAMHSA (Substance Abuse and Mental Health Services Administration) estimates the number of older adults requiring substance misuse treatment by 2020 to be 4.4 million (increased from 1.7 million in 2003)</a:t>
            </a:r>
            <a:r>
              <a:rPr lang="en-US" sz="1200" kern="1200" baseline="300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a:t>
            </a:r>
          </a:p>
          <a:p>
            <a:pPr marL="228600" indent="-228600">
              <a:buFont typeface="+mj-lt"/>
              <a:buAutoNum type="arabicPeriod" startAt="3"/>
            </a:pPr>
            <a:r>
              <a:rPr lang="en-US" sz="1200" kern="1200" dirty="0">
                <a:solidFill>
                  <a:schemeClr val="tx1"/>
                </a:solidFill>
                <a:effectLst/>
                <a:latin typeface="+mn-lt"/>
                <a:ea typeface="+mn-ea"/>
                <a:cs typeface="+mn-cs"/>
              </a:rPr>
              <a:t>Research estimates 17% of senior citizens struggle with a substance misuse problem (SAMHSA, 2012)</a:t>
            </a:r>
            <a:r>
              <a:rPr lang="en-US" sz="1200" kern="1200" baseline="300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a:t>
            </a:r>
          </a:p>
          <a:p>
            <a:pPr marL="228600" indent="-228600">
              <a:buFont typeface="+mj-lt"/>
              <a:buAutoNum type="arabicPeriod" startAt="3"/>
            </a:pPr>
            <a:r>
              <a:rPr lang="en-US" sz="1200" kern="1200" dirty="0">
                <a:solidFill>
                  <a:schemeClr val="tx1"/>
                </a:solidFill>
                <a:effectLst/>
                <a:latin typeface="+mn-lt"/>
                <a:ea typeface="+mn-ea"/>
                <a:cs typeface="+mn-cs"/>
              </a:rPr>
              <a:t>Emergency department visits involving misuse of prescription opioids by older adults increased 121% between 2004 – 2008 (SAMHSA, 2012)</a:t>
            </a:r>
            <a:r>
              <a:rPr lang="en-US" sz="1200" kern="1200" baseline="30000" dirty="0">
                <a:solidFill>
                  <a:schemeClr val="tx1"/>
                </a:solidFill>
                <a:effectLst/>
                <a:latin typeface="+mn-lt"/>
                <a:ea typeface="+mn-ea"/>
                <a:cs typeface="+mn-cs"/>
              </a:rPr>
              <a:t>13</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for facilitator: the statistics in #1-2 for older adults reflect substance misuse in general—this is not a statistic specific for prescription drug misuse.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22</a:t>
            </a:fld>
            <a:endParaRPr lang="en-US"/>
          </a:p>
        </p:txBody>
      </p:sp>
    </p:spTree>
    <p:extLst>
      <p:ext uri="{BB962C8B-B14F-4D97-AF65-F5344CB8AC3E}">
        <p14:creationId xmlns:p14="http://schemas.microsoft.com/office/powerpoint/2010/main" val="1926813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With your help, we can make an impact on the medication misuse epidemic.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important to:</a:t>
            </a:r>
          </a:p>
          <a:p>
            <a:pPr marL="628650" lvl="1" indent="-171450">
              <a:buFont typeface="Arial" charset="0"/>
              <a:buChar char="•"/>
            </a:pPr>
            <a:r>
              <a:rPr lang="en-US" sz="1200" kern="1200" dirty="0">
                <a:solidFill>
                  <a:schemeClr val="tx1"/>
                </a:solidFill>
                <a:effectLst/>
                <a:latin typeface="+mn-lt"/>
                <a:ea typeface="+mn-ea"/>
                <a:cs typeface="+mn-cs"/>
              </a:rPr>
              <a:t>Be informed about your specific medications</a:t>
            </a:r>
          </a:p>
          <a:p>
            <a:pPr marL="628650" lvl="1" indent="-171450">
              <a:buFont typeface="Arial" charset="0"/>
              <a:buChar char="•"/>
            </a:pPr>
            <a:r>
              <a:rPr lang="en-US" sz="1200" kern="1200" dirty="0">
                <a:solidFill>
                  <a:schemeClr val="tx1"/>
                </a:solidFill>
                <a:effectLst/>
                <a:latin typeface="+mn-lt"/>
                <a:ea typeface="+mn-ea"/>
                <a:cs typeface="+mn-cs"/>
              </a:rPr>
              <a:t>Discuss all medication issues you may have with your doctor and pharmacist</a:t>
            </a:r>
          </a:p>
          <a:p>
            <a:pPr marL="628650" lvl="1" indent="-171450">
              <a:buFont typeface="Arial" charset="0"/>
              <a:buChar char="•"/>
            </a:pPr>
            <a:r>
              <a:rPr lang="en-US" sz="1200" kern="1200" dirty="0">
                <a:solidFill>
                  <a:schemeClr val="tx1"/>
                </a:solidFill>
                <a:effectLst/>
                <a:latin typeface="+mn-lt"/>
                <a:ea typeface="+mn-ea"/>
                <a:cs typeface="+mn-cs"/>
              </a:rPr>
              <a:t>Safely store and dispose of medications to help make sure they do not end up in the wrong hands</a:t>
            </a:r>
          </a:p>
          <a:p>
            <a:pPr marL="628650" lvl="1" indent="-171450">
              <a:buFont typeface="Arial" charset="0"/>
              <a:buChar char="•"/>
            </a:pPr>
            <a:r>
              <a:rPr lang="en-US" sz="1200" kern="1200" dirty="0">
                <a:solidFill>
                  <a:schemeClr val="tx1"/>
                </a:solidFill>
                <a:effectLst/>
                <a:latin typeface="+mn-lt"/>
                <a:ea typeface="+mn-ea"/>
                <a:cs typeface="+mn-cs"/>
              </a:rPr>
              <a:t>Join in the effort to spread the word about safe and appropriate medication use – get involved in the educational efforts!</a:t>
            </a:r>
          </a:p>
          <a:p>
            <a:pPr marL="628650" lvl="1" indent="-171450">
              <a:buFont typeface="Arial"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Together we will make a difference!</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23</a:t>
            </a:fld>
            <a:endParaRPr lang="en-US"/>
          </a:p>
        </p:txBody>
      </p:sp>
    </p:spTree>
    <p:extLst>
      <p:ext uri="{BB962C8B-B14F-4D97-AF65-F5344CB8AC3E}">
        <p14:creationId xmlns:p14="http://schemas.microsoft.com/office/powerpoint/2010/main" val="757423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Getting the most from your medications and doing so safely can be done!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to:</a:t>
            </a:r>
          </a:p>
          <a:p>
            <a:pPr marL="228600" indent="-228600">
              <a:buFont typeface="+mj-lt"/>
              <a:buAutoNum type="arabicPeriod"/>
            </a:pPr>
            <a:r>
              <a:rPr lang="en-US" sz="1200" kern="1200" dirty="0">
                <a:solidFill>
                  <a:schemeClr val="tx1"/>
                </a:solidFill>
                <a:effectLst/>
                <a:latin typeface="+mn-lt"/>
                <a:ea typeface="+mn-ea"/>
                <a:cs typeface="+mn-cs"/>
              </a:rPr>
              <a:t>Be your own health advocate:</a:t>
            </a:r>
          </a:p>
          <a:p>
            <a:pPr marL="685800" lvl="1" indent="-228600">
              <a:buFont typeface="Arial" charset="0"/>
              <a:buChar char="•"/>
            </a:pPr>
            <a:r>
              <a:rPr lang="en-US" sz="1200" kern="1200" dirty="0">
                <a:solidFill>
                  <a:schemeClr val="tx1"/>
                </a:solidFill>
                <a:effectLst/>
                <a:latin typeface="+mn-lt"/>
                <a:ea typeface="+mn-ea"/>
                <a:cs typeface="+mn-cs"/>
              </a:rPr>
              <a:t>Learn about your medications</a:t>
            </a:r>
          </a:p>
          <a:p>
            <a:pPr marL="685800" lvl="1" indent="-228600">
              <a:buFont typeface="Arial" charset="0"/>
              <a:buChar char="•"/>
            </a:pPr>
            <a:r>
              <a:rPr lang="en-US" sz="1200" kern="1200" dirty="0">
                <a:solidFill>
                  <a:schemeClr val="tx1"/>
                </a:solidFill>
                <a:effectLst/>
                <a:latin typeface="+mn-lt"/>
                <a:ea typeface="+mn-ea"/>
                <a:cs typeface="+mn-cs"/>
              </a:rPr>
              <a:t>Keep a Complete Medication Record</a:t>
            </a:r>
          </a:p>
          <a:p>
            <a:pPr marL="685800" lvl="1" indent="-228600">
              <a:buFont typeface="Arial" charset="0"/>
              <a:buChar char="•"/>
            </a:pPr>
            <a:r>
              <a:rPr lang="en-US" sz="1200" kern="1200" dirty="0">
                <a:solidFill>
                  <a:schemeClr val="tx1"/>
                </a:solidFill>
                <a:effectLst/>
                <a:latin typeface="+mn-lt"/>
                <a:ea typeface="+mn-ea"/>
                <a:cs typeface="+mn-cs"/>
              </a:rPr>
              <a:t>Use your pharmacist as a trusted resource</a:t>
            </a:r>
          </a:p>
          <a:p>
            <a:pPr marL="685800" lvl="1" indent="-228600">
              <a:buFont typeface="Arial" charset="0"/>
              <a:buChar char="•"/>
            </a:pPr>
            <a:r>
              <a:rPr lang="en-US" sz="1200" kern="1200" dirty="0">
                <a:solidFill>
                  <a:schemeClr val="tx1"/>
                </a:solidFill>
                <a:effectLst/>
                <a:latin typeface="+mn-lt"/>
                <a:ea typeface="+mn-ea"/>
                <a:cs typeface="+mn-cs"/>
              </a:rPr>
              <a:t>Having a new symptom or health issue?- consider if it could be due to a new medication</a:t>
            </a:r>
          </a:p>
          <a:p>
            <a:pPr marL="228600" indent="-228600">
              <a:buFont typeface="+mj-lt"/>
              <a:buAutoNum type="arabicPeriod"/>
            </a:pPr>
            <a:r>
              <a:rPr lang="en-US" sz="1200" kern="1200" dirty="0">
                <a:solidFill>
                  <a:schemeClr val="tx1"/>
                </a:solidFill>
                <a:effectLst/>
                <a:latin typeface="+mn-lt"/>
                <a:ea typeface="+mn-ea"/>
                <a:cs typeface="+mn-cs"/>
              </a:rPr>
              <a:t>Learn safe medication practices:</a:t>
            </a:r>
          </a:p>
          <a:p>
            <a:pPr marL="685800" lvl="1" indent="-228600">
              <a:buFont typeface="Arial" charset="0"/>
              <a:buChar char="•"/>
            </a:pPr>
            <a:r>
              <a:rPr lang="en-US" sz="1200" kern="1200" dirty="0">
                <a:solidFill>
                  <a:schemeClr val="tx1"/>
                </a:solidFill>
                <a:effectLst/>
                <a:latin typeface="+mn-lt"/>
                <a:ea typeface="+mn-ea"/>
                <a:cs typeface="+mn-cs"/>
              </a:rPr>
              <a:t>Only use prescription medications as directed</a:t>
            </a:r>
          </a:p>
          <a:p>
            <a:pPr marL="685800" lvl="1" indent="-228600">
              <a:buFont typeface="Arial" charset="0"/>
              <a:buChar char="•"/>
            </a:pPr>
            <a:r>
              <a:rPr lang="en-US" sz="1200" kern="1200" dirty="0">
                <a:solidFill>
                  <a:schemeClr val="tx1"/>
                </a:solidFill>
                <a:effectLst/>
                <a:latin typeface="+mn-lt"/>
                <a:ea typeface="+mn-ea"/>
                <a:cs typeface="+mn-cs"/>
              </a:rPr>
              <a:t>Do not share or take someone else’s medication</a:t>
            </a:r>
          </a:p>
          <a:p>
            <a:pPr marL="685800" lvl="1" indent="-228600">
              <a:buFont typeface="Arial" charset="0"/>
              <a:buChar char="•"/>
            </a:pPr>
            <a:r>
              <a:rPr lang="en-US" sz="1200" kern="1200" dirty="0">
                <a:solidFill>
                  <a:schemeClr val="tx1"/>
                </a:solidFill>
                <a:effectLst/>
                <a:latin typeface="+mn-lt"/>
                <a:ea typeface="+mn-ea"/>
                <a:cs typeface="+mn-cs"/>
              </a:rPr>
              <a:t>Properly store and dispose of your medications</a:t>
            </a:r>
          </a:p>
          <a:p>
            <a:pPr marL="685800" lvl="1" indent="-228600">
              <a:buFont typeface="Arial" charset="0"/>
              <a:buChar char="•"/>
            </a:pPr>
            <a:r>
              <a:rPr lang="en-US" sz="1200" kern="1200" dirty="0">
                <a:solidFill>
                  <a:schemeClr val="tx1"/>
                </a:solidFill>
                <a:effectLst/>
                <a:latin typeface="+mn-lt"/>
                <a:ea typeface="+mn-ea"/>
                <a:cs typeface="+mn-cs"/>
              </a:rPr>
              <a:t>Model safe medication practices</a:t>
            </a:r>
          </a:p>
          <a:p>
            <a:pPr marL="228600" indent="-228600">
              <a:buFont typeface="+mj-lt"/>
              <a:buAutoNum type="arabicPeriod"/>
            </a:pPr>
            <a:r>
              <a:rPr lang="en-US" sz="1200" kern="1200" dirty="0">
                <a:solidFill>
                  <a:schemeClr val="tx1"/>
                </a:solidFill>
                <a:effectLst/>
                <a:latin typeface="+mn-lt"/>
                <a:ea typeface="+mn-ea"/>
                <a:cs typeface="+mn-cs"/>
              </a:rPr>
              <a:t>Know the risks of prescription drug misuse and help us spread the word!</a:t>
            </a:r>
          </a:p>
          <a:p>
            <a:pPr marL="228600" indent="-228600">
              <a:buFont typeface="+mj-lt"/>
              <a:buAutoNum type="arabicPeriod"/>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on how you can be involved go to </a:t>
            </a:r>
            <a:r>
              <a:rPr lang="en-US" sz="1200" kern="1200" dirty="0" err="1">
                <a:solidFill>
                  <a:schemeClr val="tx1"/>
                </a:solidFill>
                <a:effectLst/>
                <a:latin typeface="+mn-lt"/>
                <a:ea typeface="+mn-ea"/>
                <a:cs typeface="+mn-cs"/>
              </a:rPr>
              <a:t>GenerationRx.org</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24</a:t>
            </a:fld>
            <a:endParaRPr lang="en-US"/>
          </a:p>
        </p:txBody>
      </p:sp>
    </p:spTree>
    <p:extLst>
      <p:ext uri="{BB962C8B-B14F-4D97-AF65-F5344CB8AC3E}">
        <p14:creationId xmlns:p14="http://schemas.microsoft.com/office/powerpoint/2010/main" val="7319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25</a:t>
            </a:fld>
            <a:endParaRPr lang="en-US"/>
          </a:p>
        </p:txBody>
      </p:sp>
    </p:spTree>
    <p:extLst>
      <p:ext uri="{BB962C8B-B14F-4D97-AF65-F5344CB8AC3E}">
        <p14:creationId xmlns:p14="http://schemas.microsoft.com/office/powerpoint/2010/main" val="3239656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Does anyone have any questions or comments?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we end, we do encourage you to take a survey evaluating today’s program on </a:t>
            </a:r>
            <a:r>
              <a:rPr lang="en-US" sz="1200" kern="1200" dirty="0" err="1">
                <a:solidFill>
                  <a:schemeClr val="tx1"/>
                </a:solidFill>
                <a:effectLst/>
                <a:latin typeface="+mn-lt"/>
                <a:ea typeface="+mn-ea"/>
                <a:cs typeface="+mn-cs"/>
              </a:rPr>
              <a:t>GenerationRx.org</a:t>
            </a:r>
            <a:r>
              <a:rPr lang="en-US" sz="1200" kern="1200" dirty="0">
                <a:solidFill>
                  <a:schemeClr val="tx1"/>
                </a:solidFill>
                <a:effectLst/>
                <a:latin typeface="+mn-lt"/>
                <a:ea typeface="+mn-ea"/>
                <a:cs typeface="+mn-cs"/>
              </a:rPr>
              <a:t>.  You can find a link to this survey on the main (home) page of the website.  We value your feedback to help us assess the impact of this work and continually improve Generation Rx materials.</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Note to facilitator: we encourage you, as the presenter, to also complete this survey.  Thank you for advocating safe medication practices in your community.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996C7C-9725-004F-9D4E-6F3516776787}" type="slidenum">
              <a:rPr lang="en-US" smtClean="0"/>
              <a:t>26</a:t>
            </a:fld>
            <a:endParaRPr lang="en-US"/>
          </a:p>
        </p:txBody>
      </p:sp>
    </p:spTree>
    <p:extLst>
      <p:ext uri="{BB962C8B-B14F-4D97-AF65-F5344CB8AC3E}">
        <p14:creationId xmlns:p14="http://schemas.microsoft.com/office/powerpoint/2010/main" val="1298004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We will spend our time together focusing on three areas relating to medication use: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Be your own health advocate – straightforward tips for being an informed user of medications</a:t>
            </a:r>
          </a:p>
          <a:p>
            <a:pPr marL="228600" indent="-228600">
              <a:buFont typeface="+mj-lt"/>
              <a:buAutoNum type="arabicPeriod"/>
            </a:pPr>
            <a:r>
              <a:rPr lang="en-US" sz="1200" kern="1200" dirty="0">
                <a:solidFill>
                  <a:schemeClr val="tx1"/>
                </a:solidFill>
                <a:effectLst/>
                <a:latin typeface="+mn-lt"/>
                <a:ea typeface="+mn-ea"/>
                <a:cs typeface="+mn-cs"/>
              </a:rPr>
              <a:t>Be safe with your medicines – important information about “safe medication practices for life”</a:t>
            </a:r>
          </a:p>
          <a:p>
            <a:pPr marL="228600" indent="-228600">
              <a:buFont typeface="+mj-lt"/>
              <a:buAutoNum type="arabicPeriod"/>
            </a:pPr>
            <a:r>
              <a:rPr lang="en-US" sz="1200" kern="1200" dirty="0">
                <a:solidFill>
                  <a:schemeClr val="tx1"/>
                </a:solidFill>
                <a:effectLst/>
                <a:latin typeface="+mn-lt"/>
                <a:ea typeface="+mn-ea"/>
                <a:cs typeface="+mn-cs"/>
              </a:rPr>
              <a:t>Know the risks of medication misuse – facts about medication misuse in our country and what you can do about it</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3</a:t>
            </a:fld>
            <a:endParaRPr lang="en-US"/>
          </a:p>
        </p:txBody>
      </p:sp>
    </p:spTree>
    <p:extLst>
      <p:ext uri="{BB962C8B-B14F-4D97-AF65-F5344CB8AC3E}">
        <p14:creationId xmlns:p14="http://schemas.microsoft.com/office/powerpoint/2010/main" val="1261406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The prescribing of medications is the most common type of medical treatment in the United States, and pharmacists dispense over four billion prescriptions each year. (Kaiser Family Foundation statistics)</a:t>
            </a:r>
            <a:r>
              <a:rPr lang="en-US" sz="1200" kern="1200" baseline="30000" dirty="0">
                <a:solidFill>
                  <a:schemeClr val="tx1"/>
                </a:solidFill>
                <a:effectLst/>
                <a:latin typeface="+mn-lt"/>
                <a:ea typeface="+mn-ea"/>
                <a:cs typeface="+mn-cs"/>
              </a:rPr>
              <a:t>1</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These medications help us live longer and healthier lives, but they can also produce harmful effects when not used properly.</a:t>
            </a:r>
          </a:p>
          <a:p>
            <a:pPr marL="228600" indent="-228600">
              <a:buFont typeface="+mj-lt"/>
              <a:buAutoNum type="arabicPeriod"/>
            </a:pPr>
            <a:r>
              <a:rPr lang="en-US" sz="1200" kern="1200" dirty="0">
                <a:solidFill>
                  <a:schemeClr val="tx1"/>
                </a:solidFill>
                <a:effectLst/>
                <a:latin typeface="+mn-lt"/>
                <a:ea typeface="+mn-ea"/>
                <a:cs typeface="+mn-cs"/>
              </a:rPr>
              <a:t>In fact, medication problems are thought to cause between 10-30% of all hospital admissions in older people. (</a:t>
            </a:r>
            <a:r>
              <a:rPr lang="en-US" sz="1200" i="1" kern="1200" dirty="0">
                <a:solidFill>
                  <a:schemeClr val="tx1"/>
                </a:solidFill>
                <a:effectLst/>
                <a:latin typeface="+mn-lt"/>
                <a:ea typeface="+mn-ea"/>
                <a:cs typeface="+mn-cs"/>
              </a:rPr>
              <a:t>Age and Ageing</a:t>
            </a:r>
            <a:r>
              <a:rPr lang="en-US" sz="1200" kern="1200" dirty="0">
                <a:solidFill>
                  <a:schemeClr val="tx1"/>
                </a:solidFill>
                <a:effectLst/>
                <a:latin typeface="+mn-lt"/>
                <a:ea typeface="+mn-ea"/>
                <a:cs typeface="+mn-cs"/>
              </a:rPr>
              <a:t> 2014;43(2):174-187 and </a:t>
            </a:r>
            <a:r>
              <a:rPr lang="en-US" sz="1200" i="1" kern="1200" dirty="0">
                <a:solidFill>
                  <a:schemeClr val="tx1"/>
                </a:solidFill>
                <a:effectLst/>
                <a:latin typeface="+mn-lt"/>
                <a:ea typeface="+mn-ea"/>
                <a:cs typeface="+mn-cs"/>
              </a:rPr>
              <a:t>J Am </a:t>
            </a:r>
            <a:r>
              <a:rPr lang="en-US" sz="1200" i="1" kern="1200" dirty="0" err="1">
                <a:solidFill>
                  <a:schemeClr val="tx1"/>
                </a:solidFill>
                <a:effectLst/>
                <a:latin typeface="+mn-lt"/>
                <a:ea typeface="+mn-ea"/>
                <a:cs typeface="+mn-cs"/>
              </a:rPr>
              <a:t>Geriatr</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Soc</a:t>
            </a:r>
            <a:r>
              <a:rPr lang="en-US" sz="1200" kern="1200" dirty="0">
                <a:solidFill>
                  <a:schemeClr val="tx1"/>
                </a:solidFill>
                <a:effectLst/>
                <a:latin typeface="+mn-lt"/>
                <a:ea typeface="+mn-ea"/>
                <a:cs typeface="+mn-cs"/>
              </a:rPr>
              <a:t> 2018; 66:282-288.)</a:t>
            </a:r>
            <a:r>
              <a:rPr lang="en-US" sz="1200" kern="1200" baseline="30000" dirty="0">
                <a:solidFill>
                  <a:schemeClr val="tx1"/>
                </a:solidFill>
                <a:effectLst/>
                <a:latin typeface="+mn-lt"/>
                <a:ea typeface="+mn-ea"/>
                <a:cs typeface="+mn-cs"/>
              </a:rPr>
              <a:t>2,3</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American Academy of Family Physicians recommend limiting the number of prescription medications whenever possible because each new medication adds more than one adverse drug event each year. With 6 or more medications this risk goes up four-fold. (</a:t>
            </a:r>
            <a:r>
              <a:rPr lang="en-US" sz="1200" i="1" kern="1200" dirty="0">
                <a:solidFill>
                  <a:schemeClr val="tx1"/>
                </a:solidFill>
                <a:effectLst/>
                <a:latin typeface="+mn-lt"/>
                <a:ea typeface="+mn-ea"/>
                <a:cs typeface="+mn-cs"/>
              </a:rPr>
              <a:t>Am Fam Physician</a:t>
            </a:r>
            <a:r>
              <a:rPr lang="en-US" sz="1200" kern="1200" dirty="0">
                <a:solidFill>
                  <a:schemeClr val="tx1"/>
                </a:solidFill>
                <a:effectLst/>
                <a:latin typeface="+mn-lt"/>
                <a:ea typeface="+mn-ea"/>
                <a:cs typeface="+mn-cs"/>
              </a:rPr>
              <a:t> 2013;87(5):331-336)</a:t>
            </a:r>
            <a:r>
              <a:rPr lang="en-US" sz="1200" kern="1200" baseline="30000" dirty="0">
                <a:solidFill>
                  <a:schemeClr val="tx1"/>
                </a:solidFill>
                <a:effectLst/>
                <a:latin typeface="+mn-lt"/>
                <a:ea typeface="+mn-ea"/>
                <a:cs typeface="+mn-cs"/>
              </a:rPr>
              <a:t>4</a:t>
            </a: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So, how can you get the best results from your medications and do so safely? Here are a few simple things you can do:</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4</a:t>
            </a:fld>
            <a:endParaRPr lang="en-US"/>
          </a:p>
        </p:txBody>
      </p:sp>
    </p:spTree>
    <p:extLst>
      <p:ext uri="{BB962C8B-B14F-4D97-AF65-F5344CB8AC3E}">
        <p14:creationId xmlns:p14="http://schemas.microsoft.com/office/powerpoint/2010/main" val="826813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Let’s start off by focusing on how to be your own health advocate, especially as it pertains to medications.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are the most important member of your healthcare team. Take the time to become an expert about your medications. Ask questions and get all the information you need to get the best results from your medications!</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5</a:t>
            </a:fld>
            <a:endParaRPr lang="en-US"/>
          </a:p>
        </p:txBody>
      </p:sp>
    </p:spTree>
    <p:extLst>
      <p:ext uri="{BB962C8B-B14F-4D97-AF65-F5344CB8AC3E}">
        <p14:creationId xmlns:p14="http://schemas.microsoft.com/office/powerpoint/2010/main" val="1800700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Being an informed consumer is the best way to get the most out of any purchase, and medications are no different. In fact, learning about your medications is critical for getting the best health outcomes.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Ask questions -- here are suggestions for questions you may wish to ask your doctor or pharmacist:</a:t>
            </a:r>
          </a:p>
          <a:p>
            <a:pPr marL="685800" lvl="1" indent="-228600">
              <a:buFont typeface="Arial" charset="0"/>
              <a:buChar char="•"/>
            </a:pPr>
            <a:r>
              <a:rPr lang="en-US" sz="1200" kern="1200" dirty="0">
                <a:solidFill>
                  <a:schemeClr val="tx1"/>
                </a:solidFill>
                <a:effectLst/>
                <a:latin typeface="+mn-lt"/>
                <a:ea typeface="+mn-ea"/>
                <a:cs typeface="+mn-cs"/>
              </a:rPr>
              <a:t>What is the best time of day to take the medication?</a:t>
            </a:r>
          </a:p>
          <a:p>
            <a:pPr marL="685800" lvl="1" indent="-228600">
              <a:buFont typeface="Arial" charset="0"/>
              <a:buChar char="•"/>
            </a:pPr>
            <a:r>
              <a:rPr lang="en-US" sz="1200" kern="1200" dirty="0">
                <a:solidFill>
                  <a:schemeClr val="tx1"/>
                </a:solidFill>
                <a:effectLst/>
                <a:latin typeface="+mn-lt"/>
                <a:ea typeface="+mn-ea"/>
                <a:cs typeface="+mn-cs"/>
              </a:rPr>
              <a:t>Is it safe to crush or split tablets?</a:t>
            </a:r>
          </a:p>
          <a:p>
            <a:pPr marL="685800" lvl="1" indent="-228600">
              <a:buFont typeface="Arial" charset="0"/>
              <a:buChar char="•"/>
            </a:pPr>
            <a:r>
              <a:rPr lang="en-US" sz="1200" kern="1200" dirty="0">
                <a:solidFill>
                  <a:schemeClr val="tx1"/>
                </a:solidFill>
                <a:effectLst/>
                <a:latin typeface="+mn-lt"/>
                <a:ea typeface="+mn-ea"/>
                <a:cs typeface="+mn-cs"/>
              </a:rPr>
              <a:t>Should I take it with or without food?</a:t>
            </a:r>
          </a:p>
          <a:p>
            <a:pPr marL="685800" lvl="1" indent="-228600">
              <a:buFont typeface="Arial" charset="0"/>
              <a:buChar char="•"/>
            </a:pPr>
            <a:r>
              <a:rPr lang="en-US" sz="1200" kern="1200" dirty="0">
                <a:solidFill>
                  <a:schemeClr val="tx1"/>
                </a:solidFill>
                <a:effectLst/>
                <a:latin typeface="+mn-lt"/>
                <a:ea typeface="+mn-ea"/>
                <a:cs typeface="+mn-cs"/>
              </a:rPr>
              <a:t>What side effects most commonly occur?</a:t>
            </a:r>
          </a:p>
          <a:p>
            <a:pPr marL="685800" lvl="1" indent="-228600">
              <a:buFont typeface="Arial" charset="0"/>
              <a:buChar char="•"/>
            </a:pPr>
            <a:r>
              <a:rPr lang="en-US" sz="1200" kern="1200" dirty="0">
                <a:solidFill>
                  <a:schemeClr val="tx1"/>
                </a:solidFill>
                <a:effectLst/>
                <a:latin typeface="+mn-lt"/>
                <a:ea typeface="+mn-ea"/>
                <a:cs typeface="+mn-cs"/>
              </a:rPr>
              <a:t>What should I do if I forget to take a dose?</a:t>
            </a:r>
          </a:p>
          <a:p>
            <a:pPr marL="685800" lvl="1" indent="-228600">
              <a:buFont typeface="Arial" charset="0"/>
              <a:buChar char="•"/>
            </a:pPr>
            <a:endParaRPr lang="en-US" sz="1200" kern="1200" dirty="0">
              <a:solidFill>
                <a:schemeClr val="tx1"/>
              </a:solidFill>
              <a:effectLst/>
              <a:latin typeface="+mn-lt"/>
              <a:ea typeface="+mn-ea"/>
              <a:cs typeface="+mn-cs"/>
            </a:endParaRPr>
          </a:p>
          <a:p>
            <a:pPr marL="0" indent="0">
              <a:buFont typeface="+mj-lt"/>
              <a:buNone/>
            </a:pPr>
            <a:r>
              <a:rPr lang="en-US" sz="1200" kern="1200" dirty="0">
                <a:solidFill>
                  <a:schemeClr val="tx1"/>
                </a:solidFill>
                <a:effectLst/>
                <a:latin typeface="+mn-lt"/>
                <a:ea typeface="+mn-ea"/>
                <a:cs typeface="+mn-cs"/>
              </a:rPr>
              <a:t>Take the initiative to learn about your medications, ask questions of your doctor and pharmacist, and become an expert about your medicines!</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6</a:t>
            </a:fld>
            <a:endParaRPr lang="en-US"/>
          </a:p>
        </p:txBody>
      </p:sp>
    </p:spTree>
    <p:extLst>
      <p:ext uri="{BB962C8B-B14F-4D97-AF65-F5344CB8AC3E}">
        <p14:creationId xmlns:p14="http://schemas.microsoft.com/office/powerpoint/2010/main" val="1698479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An updated medication record is probably the most important tool to help guide you to safe medication use. Always keep an updated, complete record of your prescription and nonprescription medications and carry it with you.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Download the medication record form at </a:t>
            </a:r>
            <a:r>
              <a:rPr lang="en-US" sz="1200" kern="1200" dirty="0" err="1">
                <a:solidFill>
                  <a:schemeClr val="tx1"/>
                </a:solidFill>
                <a:effectLst/>
                <a:latin typeface="+mn-lt"/>
                <a:ea typeface="+mn-ea"/>
                <a:cs typeface="+mn-cs"/>
              </a:rPr>
              <a:t>GenerationRx.org</a:t>
            </a:r>
            <a:r>
              <a:rPr lang="en-US" sz="1200" kern="1200" dirty="0">
                <a:solidFill>
                  <a:schemeClr val="tx1"/>
                </a:solidFill>
                <a:effectLst/>
                <a:latin typeface="+mn-lt"/>
                <a:ea typeface="+mn-ea"/>
                <a:cs typeface="+mn-cs"/>
              </a:rPr>
              <a:t> and use it to record:</a:t>
            </a:r>
          </a:p>
          <a:p>
            <a:pPr marL="628650" lvl="1" indent="-171450">
              <a:buFont typeface="Arial" charset="0"/>
              <a:buChar char="•"/>
            </a:pPr>
            <a:r>
              <a:rPr lang="en-US" sz="1200" kern="1200" dirty="0">
                <a:solidFill>
                  <a:schemeClr val="tx1"/>
                </a:solidFill>
                <a:effectLst/>
                <a:latin typeface="+mn-lt"/>
                <a:ea typeface="+mn-ea"/>
                <a:cs typeface="+mn-cs"/>
              </a:rPr>
              <a:t>The brand and generic name of your medications</a:t>
            </a:r>
          </a:p>
          <a:p>
            <a:pPr marL="628650" lvl="1" indent="-171450">
              <a:buFont typeface="Arial" charset="0"/>
              <a:buChar char="•"/>
            </a:pPr>
            <a:r>
              <a:rPr lang="en-US" sz="1200" kern="1200" dirty="0">
                <a:solidFill>
                  <a:schemeClr val="tx1"/>
                </a:solidFill>
                <a:effectLst/>
                <a:latin typeface="+mn-lt"/>
                <a:ea typeface="+mn-ea"/>
                <a:cs typeface="+mn-cs"/>
              </a:rPr>
              <a:t>Strength and dosing directions (be specific about the time of day you are taking the medication)</a:t>
            </a:r>
          </a:p>
          <a:p>
            <a:pPr marL="628650" lvl="1" indent="-171450">
              <a:buFont typeface="Arial" charset="0"/>
              <a:buChar char="•"/>
            </a:pPr>
            <a:r>
              <a:rPr lang="en-US" sz="1200" kern="1200" dirty="0">
                <a:solidFill>
                  <a:schemeClr val="tx1"/>
                </a:solidFill>
                <a:effectLst/>
                <a:latin typeface="+mn-lt"/>
                <a:ea typeface="+mn-ea"/>
                <a:cs typeface="+mn-cs"/>
              </a:rPr>
              <a:t>The name of the prescriber, meaning the person that wrote the prescription for you</a:t>
            </a:r>
          </a:p>
          <a:p>
            <a:pPr marL="628650" lvl="1" indent="-171450">
              <a:buFont typeface="Arial" charset="0"/>
              <a:buChar char="•"/>
            </a:pPr>
            <a:r>
              <a:rPr lang="en-US" sz="1200" kern="1200" dirty="0">
                <a:solidFill>
                  <a:schemeClr val="tx1"/>
                </a:solidFill>
                <a:effectLst/>
                <a:latin typeface="+mn-lt"/>
                <a:ea typeface="+mn-ea"/>
                <a:cs typeface="+mn-cs"/>
              </a:rPr>
              <a:t>Brief descriptions of the specific use of each medication (i.e., What are you taking it for?)</a:t>
            </a:r>
          </a:p>
          <a:p>
            <a:pPr marL="628650" lvl="1" indent="-171450">
              <a:buFont typeface="Arial" charset="0"/>
              <a:buChar char="•"/>
            </a:pPr>
            <a:r>
              <a:rPr lang="en-US" sz="1200" kern="1200" dirty="0">
                <a:solidFill>
                  <a:schemeClr val="tx1"/>
                </a:solidFill>
                <a:effectLst/>
                <a:latin typeface="+mn-lt"/>
                <a:ea typeface="+mn-ea"/>
                <a:cs typeface="+mn-cs"/>
              </a:rPr>
              <a:t>Any special instructions (e.g., “Take with food”)</a:t>
            </a:r>
          </a:p>
          <a:p>
            <a:pPr marL="628650" lvl="1" indent="-171450">
              <a:buFont typeface="Arial"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Those involved in your care must know all the medications you are taking to help you maintain good health. This is the best way to avoid potentially harmful interactions between your medications and other prescription or nonprescription drugs or herbal products. So, be sure to share your complete medication record with your doctor and pharmacist. It is also always smart to have all of your prescriptions filled at the same pharmacy so that your pharmacist is aware of all of the medications you are taking.</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7</a:t>
            </a:fld>
            <a:endParaRPr lang="en-US"/>
          </a:p>
        </p:txBody>
      </p:sp>
    </p:spTree>
    <p:extLst>
      <p:ext uri="{BB962C8B-B14F-4D97-AF65-F5344CB8AC3E}">
        <p14:creationId xmlns:p14="http://schemas.microsoft.com/office/powerpoint/2010/main" val="1812876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Your community pharmacist can be a useful resource.</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Your pharmacist is a wonderful resource for information about your prescription and non-prescription medications. She or he is an expert in “medication therapy management.” Your insurance plan may even pay for a visit with a pharmacist for a comprehensive review of all your medications, as well as assistance in trouble-shooting any problems that you may be having with your medication. For example, Medicare Part D may pay for your pharmacist to sit down and review your medications with you at no charge! Consider asking your community pharmacist if you qualify for this service.</a:t>
            </a:r>
          </a:p>
          <a:p>
            <a:pPr marL="228600" indent="-228600">
              <a:buFont typeface="+mj-lt"/>
              <a:buAutoNum type="arabicPeriod"/>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Medications can be very expensive even if you have some prescription coverage. Your pharmacist may be able to help you find a more affordable option. A few options they might suggest would be:</a:t>
            </a:r>
          </a:p>
          <a:p>
            <a:pPr marL="628650" lvl="1" indent="-171450">
              <a:buFont typeface="Arial" charset="0"/>
              <a:buChar char="•"/>
            </a:pPr>
            <a:r>
              <a:rPr lang="en-US" sz="1200" kern="1200" dirty="0">
                <a:solidFill>
                  <a:schemeClr val="tx1"/>
                </a:solidFill>
                <a:effectLst/>
                <a:latin typeface="+mn-lt"/>
                <a:ea typeface="+mn-ea"/>
                <a:cs typeface="+mn-cs"/>
              </a:rPr>
              <a:t>If your prescription is for a brand-name drug, your pharmacist would know if it is available as a less costly generic.		</a:t>
            </a:r>
          </a:p>
          <a:p>
            <a:pPr marL="628650" lvl="1" indent="-171450">
              <a:buFont typeface="Arial" charset="0"/>
              <a:buChar char="•"/>
            </a:pPr>
            <a:r>
              <a:rPr lang="en-US" sz="1200" kern="1200" dirty="0">
                <a:solidFill>
                  <a:schemeClr val="tx1"/>
                </a:solidFill>
                <a:effectLst/>
                <a:latin typeface="+mn-lt"/>
                <a:ea typeface="+mn-ea"/>
                <a:cs typeface="+mn-cs"/>
              </a:rPr>
              <a:t>Most drug manufacturers have programs for supplying needed medications to those who can’t afford them – your pharmacist may be able to help.</a:t>
            </a:r>
          </a:p>
          <a:p>
            <a:pPr marL="628650" lvl="1" indent="-171450">
              <a:buFont typeface="Arial" charset="0"/>
              <a:buChar char="•"/>
            </a:pPr>
            <a:r>
              <a:rPr lang="en-US" sz="1200" kern="1200" dirty="0">
                <a:solidFill>
                  <a:schemeClr val="tx1"/>
                </a:solidFill>
                <a:effectLst/>
                <a:latin typeface="+mn-lt"/>
                <a:ea typeface="+mn-ea"/>
                <a:cs typeface="+mn-cs"/>
              </a:rPr>
              <a:t>The doctor’s office or manufacturer’s website may have coupons available, usually for brand-name medications.</a:t>
            </a:r>
          </a:p>
          <a:p>
            <a:pPr marL="628650" lvl="1" indent="-171450">
              <a:buFont typeface="Arial" charset="0"/>
              <a:buChar char="•"/>
            </a:pPr>
            <a:r>
              <a:rPr lang="en-US" sz="1200" kern="1200" dirty="0">
                <a:solidFill>
                  <a:schemeClr val="tx1"/>
                </a:solidFill>
                <a:effectLst/>
                <a:latin typeface="+mn-lt"/>
                <a:ea typeface="+mn-ea"/>
                <a:cs typeface="+mn-cs"/>
              </a:rPr>
              <a:t>Special clinics may be available in your area if you can’t afford the care you need. These may have names such as “free clinic” or “charitable pharmacy”.</a:t>
            </a:r>
          </a:p>
          <a:p>
            <a:pPr marL="628650" lvl="1" indent="-171450">
              <a:buFont typeface="Arial"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state, county or city health department may also have programs to help with medication costs.</a:t>
            </a:r>
          </a:p>
          <a:p>
            <a:r>
              <a:rPr lang="en-US" sz="1200" kern="1200" dirty="0">
                <a:solidFill>
                  <a:schemeClr val="tx1"/>
                </a:solidFill>
                <a:effectLst/>
                <a:latin typeface="+mn-lt"/>
                <a:ea typeface="+mn-ea"/>
                <a:cs typeface="+mn-cs"/>
              </a:rPr>
              <a:t>(see </a:t>
            </a:r>
            <a:r>
              <a:rPr lang="en-US" sz="1200" kern="1200" dirty="0" err="1">
                <a:solidFill>
                  <a:schemeClr val="tx1"/>
                </a:solidFill>
                <a:effectLst/>
                <a:latin typeface="+mn-lt"/>
                <a:ea typeface="+mn-ea"/>
                <a:cs typeface="+mn-cs"/>
              </a:rPr>
              <a:t>medicare.gov</a:t>
            </a:r>
            <a:r>
              <a:rPr lang="en-US" sz="1200" kern="1200" dirty="0">
                <a:solidFill>
                  <a:schemeClr val="tx1"/>
                </a:solidFill>
                <a:effectLst/>
                <a:latin typeface="+mn-lt"/>
                <a:ea typeface="+mn-ea"/>
                <a:cs typeface="+mn-cs"/>
              </a:rPr>
              <a:t> resources)</a:t>
            </a:r>
            <a:r>
              <a:rPr lang="en-US" sz="1200" kern="1200" baseline="30000" dirty="0">
                <a:solidFill>
                  <a:schemeClr val="tx1"/>
                </a:solidFill>
                <a:effectLst/>
                <a:latin typeface="+mn-lt"/>
                <a:ea typeface="+mn-ea"/>
                <a:cs typeface="+mn-cs"/>
              </a:rPr>
              <a:t>5</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8</a:t>
            </a:fld>
            <a:endParaRPr lang="en-US"/>
          </a:p>
        </p:txBody>
      </p:sp>
    </p:spTree>
    <p:extLst>
      <p:ext uri="{BB962C8B-B14F-4D97-AF65-F5344CB8AC3E}">
        <p14:creationId xmlns:p14="http://schemas.microsoft.com/office/powerpoint/2010/main" val="1183826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Transition:</a:t>
            </a:r>
            <a:r>
              <a:rPr lang="en-US" sz="1200" kern="1200" dirty="0">
                <a:solidFill>
                  <a:schemeClr val="tx1"/>
                </a:solidFill>
                <a:effectLst/>
                <a:latin typeface="+mn-lt"/>
                <a:ea typeface="+mn-ea"/>
                <a:cs typeface="+mn-cs"/>
              </a:rPr>
              <a:t> Another great place to look for medication information is the label on your prescription. </a:t>
            </a:r>
          </a:p>
          <a:p>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mn-lt"/>
                <a:ea typeface="+mn-ea"/>
                <a:cs typeface="+mn-cs"/>
              </a:rPr>
              <a:t>In addition to the name of the medication and directions on how to take it, you will also find other useful information like the number of tablets or capsules dispensed to you from the pharmacy, the name of the prescriber, the date of dispensing as well as the date the prescription was written by the doctor, available refills remaining, and other helpful information about the medication such as caution statements like “Take with Food” or “Avoid Alcohol.”</a:t>
            </a:r>
          </a:p>
          <a:p>
            <a:pPr marL="228600" indent="-228600">
              <a:buFont typeface="+mj-lt"/>
              <a:buAutoNum type="arabicPeriod"/>
            </a:pPr>
            <a:r>
              <a:rPr lang="en-US" sz="1200" kern="1200" dirty="0">
                <a:solidFill>
                  <a:schemeClr val="tx1"/>
                </a:solidFill>
                <a:effectLst/>
                <a:latin typeface="+mn-lt"/>
                <a:ea typeface="+mn-ea"/>
                <a:cs typeface="+mn-cs"/>
              </a:rPr>
              <a:t>If given a prescription with the label shown on this slide, when would you take it? (Allow audience responses) In this case, the best time to take the medication is not necessarily 12 hours apart (twice daily), but with the morning and evening meals since it is a medication to help with blood sugar and is best taken with food.</a:t>
            </a:r>
          </a:p>
          <a:p>
            <a:pPr marL="228600" indent="-228600">
              <a:buFont typeface="+mj-lt"/>
              <a:buAutoNum type="arabicPeriod"/>
            </a:pPr>
            <a:r>
              <a:rPr lang="en-US" sz="1200" kern="1200" dirty="0">
                <a:solidFill>
                  <a:schemeClr val="tx1"/>
                </a:solidFill>
                <a:effectLst/>
                <a:latin typeface="+mn-lt"/>
                <a:ea typeface="+mn-ea"/>
                <a:cs typeface="+mn-cs"/>
              </a:rPr>
              <a:t>Your pharmacist can always provide advice about how and when to take your medications. All you have to do is ask!</a:t>
            </a:r>
          </a:p>
          <a:p>
            <a:endParaRPr lang="en-US" dirty="0"/>
          </a:p>
        </p:txBody>
      </p:sp>
      <p:sp>
        <p:nvSpPr>
          <p:cNvPr id="4" name="Slide Number Placeholder 3"/>
          <p:cNvSpPr>
            <a:spLocks noGrp="1"/>
          </p:cNvSpPr>
          <p:nvPr>
            <p:ph type="sldNum" sz="quarter" idx="10"/>
          </p:nvPr>
        </p:nvSpPr>
        <p:spPr/>
        <p:txBody>
          <a:bodyPr/>
          <a:lstStyle/>
          <a:p>
            <a:fld id="{70996C7C-9725-004F-9D4E-6F3516776787}" type="slidenum">
              <a:rPr lang="en-US" smtClean="0"/>
              <a:t>9</a:t>
            </a:fld>
            <a:endParaRPr lang="en-US"/>
          </a:p>
        </p:txBody>
      </p:sp>
    </p:spTree>
    <p:extLst>
      <p:ext uri="{BB962C8B-B14F-4D97-AF65-F5344CB8AC3E}">
        <p14:creationId xmlns:p14="http://schemas.microsoft.com/office/powerpoint/2010/main" val="19408477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072" t="28523" r="736" b="721"/>
          <a:stretch/>
        </p:blipFill>
        <p:spPr>
          <a:xfrm>
            <a:off x="0" y="604686"/>
            <a:ext cx="9144000" cy="443773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196307"/>
            <a:ext cx="9144000" cy="5401056"/>
          </a:xfrm>
          <a:prstGeom prst="rect">
            <a:avLst/>
          </a:prstGeom>
        </p:spPr>
      </p:pic>
      <p:sp>
        <p:nvSpPr>
          <p:cNvPr id="8" name="Rectangle 7"/>
          <p:cNvSpPr/>
          <p:nvPr userDrawn="1"/>
        </p:nvSpPr>
        <p:spPr>
          <a:xfrm>
            <a:off x="0" y="5979889"/>
            <a:ext cx="9144000" cy="878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261257" y="4317946"/>
            <a:ext cx="8072846" cy="1200329"/>
          </a:xfrm>
          <a:prstGeom prst="rect">
            <a:avLst/>
          </a:prstGeom>
          <a:noFill/>
        </p:spPr>
        <p:txBody>
          <a:bodyPr wrap="square" rtlCol="0">
            <a:spAutoFit/>
          </a:bodyPr>
          <a:lstStyle/>
          <a:p>
            <a:pPr>
              <a:lnSpc>
                <a:spcPct val="100000"/>
              </a:lnSpc>
            </a:pPr>
            <a:r>
              <a:rPr lang="en-US" sz="3600" b="0" i="0" dirty="0">
                <a:solidFill>
                  <a:schemeClr val="bg1"/>
                </a:solidFill>
                <a:latin typeface="Arial" charset="0"/>
                <a:ea typeface="Arial" charset="0"/>
                <a:cs typeface="Arial" charset="0"/>
              </a:rPr>
              <a:t>SAFE MEDICATION PRACTICES</a:t>
            </a:r>
            <a:br>
              <a:rPr lang="en-US" sz="3600" b="0" i="0" dirty="0">
                <a:solidFill>
                  <a:schemeClr val="bg1"/>
                </a:solidFill>
                <a:latin typeface="Arial" charset="0"/>
                <a:ea typeface="Arial" charset="0"/>
                <a:cs typeface="Arial" charset="0"/>
              </a:rPr>
            </a:br>
            <a:r>
              <a:rPr lang="en-US" sz="3600" b="1" i="0" dirty="0">
                <a:solidFill>
                  <a:schemeClr val="bg1"/>
                </a:solidFill>
                <a:latin typeface="Arial" charset="0"/>
                <a:ea typeface="Arial" charset="0"/>
                <a:cs typeface="Arial" charset="0"/>
              </a:rPr>
              <a:t>FOR</a:t>
            </a:r>
            <a:r>
              <a:rPr lang="en-US" sz="3600" b="1" i="0" baseline="0" dirty="0">
                <a:solidFill>
                  <a:schemeClr val="bg1"/>
                </a:solidFill>
                <a:latin typeface="Arial" charset="0"/>
                <a:ea typeface="Arial" charset="0"/>
                <a:cs typeface="Arial" charset="0"/>
              </a:rPr>
              <a:t> BETTER HEALTH</a:t>
            </a:r>
            <a:endParaRPr lang="en-US" sz="3600" b="1" i="0" dirty="0">
              <a:solidFill>
                <a:schemeClr val="bg1"/>
              </a:solidFill>
              <a:latin typeface="Arial" charset="0"/>
              <a:ea typeface="Arial" charset="0"/>
              <a:cs typeface="Arial"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6108" y="6066948"/>
            <a:ext cx="2768092" cy="627698"/>
          </a:xfrm>
          <a:prstGeom prst="rect">
            <a:avLst/>
          </a:prstGeom>
        </p:spPr>
      </p:pic>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32774" y="6256990"/>
            <a:ext cx="2410847" cy="346073"/>
          </a:xfrm>
          <a:prstGeom prst="rect">
            <a:avLst/>
          </a:prstGeom>
        </p:spPr>
      </p:pic>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7165" y="5979889"/>
            <a:ext cx="1551468" cy="623173"/>
          </a:xfrm>
          <a:prstGeom prst="rect">
            <a:avLst/>
          </a:prstGeom>
        </p:spPr>
      </p:pic>
      <p:sp>
        <p:nvSpPr>
          <p:cNvPr id="5" name="TextBox 4"/>
          <p:cNvSpPr txBox="1"/>
          <p:nvPr userDrawn="1"/>
        </p:nvSpPr>
        <p:spPr>
          <a:xfrm>
            <a:off x="3600619" y="6104196"/>
            <a:ext cx="1189096" cy="584775"/>
          </a:xfrm>
          <a:prstGeom prst="rect">
            <a:avLst/>
          </a:prstGeom>
          <a:noFill/>
        </p:spPr>
        <p:txBody>
          <a:bodyPr wrap="square" rtlCol="0">
            <a:spAutoFit/>
          </a:bodyPr>
          <a:lstStyle/>
          <a:p>
            <a:r>
              <a:rPr lang="en-US" sz="1600" b="1" dirty="0">
                <a:solidFill>
                  <a:srgbClr val="3A657F"/>
                </a:solidFill>
                <a:latin typeface="Arial" charset="0"/>
                <a:ea typeface="Arial" charset="0"/>
                <a:cs typeface="Arial" charset="0"/>
              </a:rPr>
              <a:t>Brought </a:t>
            </a:r>
          </a:p>
          <a:p>
            <a:r>
              <a:rPr lang="en-US" sz="1600" b="1" dirty="0">
                <a:solidFill>
                  <a:srgbClr val="3A657F"/>
                </a:solidFill>
                <a:latin typeface="Arial" charset="0"/>
                <a:ea typeface="Arial" charset="0"/>
                <a:cs typeface="Arial" charset="0"/>
              </a:rPr>
              <a:t>to you by:</a:t>
            </a:r>
          </a:p>
        </p:txBody>
      </p:sp>
      <p:sp>
        <p:nvSpPr>
          <p:cNvPr id="6" name="Rectangle 5"/>
          <p:cNvSpPr/>
          <p:nvPr userDrawn="1"/>
        </p:nvSpPr>
        <p:spPr>
          <a:xfrm>
            <a:off x="0" y="0"/>
            <a:ext cx="9144000" cy="604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i="0">
                <a:solidFill>
                  <a:srgbClr val="3A657F"/>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1825625"/>
            <a:ext cx="7886700" cy="3125316"/>
          </a:xfr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3869"/>
            <a:ext cx="9144000" cy="12519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7158" y="6191457"/>
            <a:ext cx="2224024" cy="50432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7031" t="17659" r="25935" b="24483"/>
          <a:stretch/>
        </p:blipFill>
        <p:spPr>
          <a:xfrm>
            <a:off x="0" y="1"/>
            <a:ext cx="9144000" cy="5261547"/>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86712"/>
            <a:ext cx="9144000" cy="4971288"/>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157" y="6060732"/>
            <a:ext cx="2800512" cy="635050"/>
          </a:xfrm>
          <a:prstGeom prst="rect">
            <a:avLst/>
          </a:prstGeom>
        </p:spPr>
      </p:pic>
      <p:sp>
        <p:nvSpPr>
          <p:cNvPr id="12" name="TextBox 11"/>
          <p:cNvSpPr txBox="1"/>
          <p:nvPr userDrawn="1"/>
        </p:nvSpPr>
        <p:spPr>
          <a:xfrm>
            <a:off x="535577" y="4270466"/>
            <a:ext cx="8072846" cy="1323439"/>
          </a:xfrm>
          <a:prstGeom prst="rect">
            <a:avLst/>
          </a:prstGeom>
          <a:noFill/>
        </p:spPr>
        <p:txBody>
          <a:bodyPr wrap="square" rtlCol="0">
            <a:spAutoFit/>
          </a:bodyPr>
          <a:lstStyle/>
          <a:p>
            <a:pPr algn="r">
              <a:lnSpc>
                <a:spcPct val="100000"/>
              </a:lnSpc>
            </a:pPr>
            <a:r>
              <a:rPr lang="en-US" sz="4000" b="0" i="0" dirty="0">
                <a:solidFill>
                  <a:schemeClr val="bg1"/>
                </a:solidFill>
                <a:latin typeface="Arial" charset="0"/>
                <a:ea typeface="Arial" charset="0"/>
                <a:cs typeface="Arial" charset="0"/>
              </a:rPr>
              <a:t>BE YOUR OWN</a:t>
            </a:r>
            <a:br>
              <a:rPr lang="en-US" sz="4000" b="0" i="0" dirty="0">
                <a:solidFill>
                  <a:schemeClr val="bg1"/>
                </a:solidFill>
                <a:latin typeface="Arial" charset="0"/>
                <a:ea typeface="Arial" charset="0"/>
                <a:cs typeface="Arial" charset="0"/>
              </a:rPr>
            </a:br>
            <a:r>
              <a:rPr lang="en-US" sz="4000" b="1" i="0" dirty="0">
                <a:solidFill>
                  <a:schemeClr val="bg1"/>
                </a:solidFill>
                <a:latin typeface="Arial" charset="0"/>
                <a:ea typeface="Arial" charset="0"/>
                <a:cs typeface="Arial" charset="0"/>
              </a:rPr>
              <a:t>HEALTH ADVOCATE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9941" b="-1475"/>
          <a:stretch/>
        </p:blipFill>
        <p:spPr>
          <a:xfrm>
            <a:off x="0" y="0"/>
            <a:ext cx="9144000" cy="5579871"/>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86712"/>
            <a:ext cx="9144000" cy="4971288"/>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157" y="6060732"/>
            <a:ext cx="2800512" cy="635050"/>
          </a:xfrm>
          <a:prstGeom prst="rect">
            <a:avLst/>
          </a:prstGeom>
        </p:spPr>
      </p:pic>
      <p:sp>
        <p:nvSpPr>
          <p:cNvPr id="6" name="TextBox 5"/>
          <p:cNvSpPr txBox="1"/>
          <p:nvPr userDrawn="1"/>
        </p:nvSpPr>
        <p:spPr>
          <a:xfrm>
            <a:off x="2057399" y="4380685"/>
            <a:ext cx="6563723" cy="1323439"/>
          </a:xfrm>
          <a:prstGeom prst="rect">
            <a:avLst/>
          </a:prstGeom>
          <a:noFill/>
        </p:spPr>
        <p:txBody>
          <a:bodyPr wrap="square" rtlCol="0">
            <a:spAutoFit/>
          </a:bodyPr>
          <a:lstStyle/>
          <a:p>
            <a:pPr algn="r">
              <a:lnSpc>
                <a:spcPct val="100000"/>
              </a:lnSpc>
            </a:pPr>
            <a:r>
              <a:rPr lang="en-US" sz="4000" b="0" i="0" dirty="0">
                <a:solidFill>
                  <a:schemeClr val="bg1"/>
                </a:solidFill>
                <a:latin typeface="Arial" charset="0"/>
                <a:ea typeface="Arial" charset="0"/>
                <a:cs typeface="Arial" charset="0"/>
              </a:rPr>
              <a:t>K</a:t>
            </a:r>
            <a:r>
              <a:rPr lang="en-US" sz="4000" b="0" i="0" baseline="0" dirty="0">
                <a:solidFill>
                  <a:schemeClr val="bg1"/>
                </a:solidFill>
                <a:latin typeface="Arial" charset="0"/>
                <a:ea typeface="Arial" charset="0"/>
                <a:cs typeface="Arial" charset="0"/>
              </a:rPr>
              <a:t>NOW THE RISKS OF</a:t>
            </a:r>
            <a:br>
              <a:rPr lang="en-US" sz="4000" b="0" i="0" dirty="0">
                <a:solidFill>
                  <a:schemeClr val="bg1"/>
                </a:solidFill>
                <a:latin typeface="Arial" charset="0"/>
                <a:ea typeface="Arial" charset="0"/>
                <a:cs typeface="Arial" charset="0"/>
              </a:rPr>
            </a:br>
            <a:r>
              <a:rPr lang="en-US" sz="4000" b="1" i="0" dirty="0">
                <a:solidFill>
                  <a:schemeClr val="bg1"/>
                </a:solidFill>
                <a:latin typeface="Arial" charset="0"/>
                <a:ea typeface="Arial" charset="0"/>
                <a:cs typeface="Arial" charset="0"/>
              </a:rPr>
              <a:t>MEDICATION</a:t>
            </a:r>
            <a:r>
              <a:rPr lang="en-US" sz="4000" b="1" i="0" baseline="0" dirty="0">
                <a:solidFill>
                  <a:schemeClr val="bg1"/>
                </a:solidFill>
                <a:latin typeface="Arial" charset="0"/>
                <a:ea typeface="Arial" charset="0"/>
                <a:cs typeface="Arial" charset="0"/>
              </a:rPr>
              <a:t> MISUSE</a:t>
            </a:r>
            <a:endParaRPr lang="en-US" sz="4000" b="1" i="0" dirty="0">
              <a:solidFill>
                <a:schemeClr val="bg1"/>
              </a:solidFill>
              <a:latin typeface="Arial" charset="0"/>
              <a:ea typeface="Arial" charset="0"/>
              <a:cs typeface="Arial"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89" t="12776" r="5435" b="-2546"/>
          <a:stretch/>
        </p:blipFill>
        <p:spPr>
          <a:xfrm>
            <a:off x="0" y="0"/>
            <a:ext cx="9144000" cy="5898514"/>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86712"/>
            <a:ext cx="9144000" cy="4971288"/>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7157" y="6060732"/>
            <a:ext cx="2800512" cy="635050"/>
          </a:xfrm>
          <a:prstGeom prst="rect">
            <a:avLst/>
          </a:prstGeom>
        </p:spPr>
      </p:pic>
      <p:sp>
        <p:nvSpPr>
          <p:cNvPr id="12" name="TextBox 11"/>
          <p:cNvSpPr txBox="1"/>
          <p:nvPr userDrawn="1"/>
        </p:nvSpPr>
        <p:spPr>
          <a:xfrm>
            <a:off x="535577" y="4270466"/>
            <a:ext cx="8072846" cy="1323439"/>
          </a:xfrm>
          <a:prstGeom prst="rect">
            <a:avLst/>
          </a:prstGeom>
          <a:noFill/>
        </p:spPr>
        <p:txBody>
          <a:bodyPr wrap="square" rtlCol="0">
            <a:spAutoFit/>
          </a:bodyPr>
          <a:lstStyle/>
          <a:p>
            <a:pPr algn="r">
              <a:lnSpc>
                <a:spcPct val="100000"/>
              </a:lnSpc>
            </a:pPr>
            <a:r>
              <a:rPr lang="en-US" sz="4000" b="0" i="0" dirty="0">
                <a:solidFill>
                  <a:schemeClr val="bg1"/>
                </a:solidFill>
                <a:latin typeface="Arial" charset="0"/>
                <a:ea typeface="Arial" charset="0"/>
                <a:cs typeface="Arial" charset="0"/>
              </a:rPr>
              <a:t>LEARN SAFE</a:t>
            </a:r>
            <a:br>
              <a:rPr lang="en-US" sz="4000" b="0" i="0" dirty="0">
                <a:solidFill>
                  <a:schemeClr val="bg1"/>
                </a:solidFill>
                <a:latin typeface="Arial" charset="0"/>
                <a:ea typeface="Arial" charset="0"/>
                <a:cs typeface="Arial" charset="0"/>
              </a:rPr>
            </a:br>
            <a:r>
              <a:rPr lang="en-US" sz="4000" b="1" i="0" dirty="0">
                <a:solidFill>
                  <a:schemeClr val="bg1"/>
                </a:solidFill>
                <a:latin typeface="Arial" charset="0"/>
                <a:ea typeface="Arial" charset="0"/>
                <a:cs typeface="Arial" charset="0"/>
              </a:rPr>
              <a:t>MEDICATION PRACTICES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extLst>
              <a:ext uri="{28A0092B-C50C-407E-A947-70E740481C1C}">
                <a14:useLocalDpi xmlns:a14="http://schemas.microsoft.com/office/drawing/2010/main" val="0"/>
              </a:ext>
            </a:extLst>
          </a:blip>
          <a:srcRect l="2476" t="16653" r="3096" b="-6880"/>
          <a:stretch/>
        </p:blipFill>
        <p:spPr>
          <a:xfrm>
            <a:off x="-1" y="0"/>
            <a:ext cx="9144000" cy="5468261"/>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520339"/>
            <a:ext cx="9144000" cy="4324843"/>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6108" y="6066948"/>
            <a:ext cx="2768092" cy="627698"/>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32774" y="6256990"/>
            <a:ext cx="2410847" cy="346073"/>
          </a:xfrm>
          <a:prstGeom prst="rect">
            <a:avLst/>
          </a:prstGeom>
        </p:spPr>
      </p:pic>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7165" y="5979889"/>
            <a:ext cx="1551468" cy="623173"/>
          </a:xfrm>
          <a:prstGeom prst="rect">
            <a:avLst/>
          </a:prstGeom>
        </p:spPr>
      </p:pic>
      <p:sp>
        <p:nvSpPr>
          <p:cNvPr id="20" name="TextBox 19"/>
          <p:cNvSpPr txBox="1"/>
          <p:nvPr userDrawn="1"/>
        </p:nvSpPr>
        <p:spPr>
          <a:xfrm>
            <a:off x="3600619" y="6104196"/>
            <a:ext cx="1189096" cy="584775"/>
          </a:xfrm>
          <a:prstGeom prst="rect">
            <a:avLst/>
          </a:prstGeom>
          <a:noFill/>
        </p:spPr>
        <p:txBody>
          <a:bodyPr wrap="square" rtlCol="0">
            <a:spAutoFit/>
          </a:bodyPr>
          <a:lstStyle/>
          <a:p>
            <a:r>
              <a:rPr lang="en-US" sz="1600" b="1" dirty="0">
                <a:solidFill>
                  <a:srgbClr val="3A657F"/>
                </a:solidFill>
                <a:latin typeface="Arial" charset="0"/>
                <a:ea typeface="Arial" charset="0"/>
                <a:cs typeface="Arial" charset="0"/>
              </a:rPr>
              <a:t>Brought </a:t>
            </a:r>
          </a:p>
          <a:p>
            <a:r>
              <a:rPr lang="en-US" sz="1600" b="1" dirty="0">
                <a:solidFill>
                  <a:srgbClr val="3A657F"/>
                </a:solidFill>
                <a:latin typeface="Arial" charset="0"/>
                <a:ea typeface="Arial" charset="0"/>
                <a:cs typeface="Arial" charset="0"/>
              </a:rPr>
              <a:t>to you by:</a:t>
            </a:r>
          </a:p>
        </p:txBody>
      </p:sp>
      <p:sp>
        <p:nvSpPr>
          <p:cNvPr id="12" name="TextBox 11"/>
          <p:cNvSpPr txBox="1"/>
          <p:nvPr userDrawn="1"/>
        </p:nvSpPr>
        <p:spPr>
          <a:xfrm>
            <a:off x="406400" y="4857255"/>
            <a:ext cx="7942470" cy="430887"/>
          </a:xfrm>
          <a:prstGeom prst="rect">
            <a:avLst/>
          </a:prstGeom>
          <a:noFill/>
        </p:spPr>
        <p:txBody>
          <a:bodyPr wrap="square" rtlCol="0">
            <a:spAutoFit/>
          </a:bodyPr>
          <a:lstStyle/>
          <a:p>
            <a:pPr algn="l"/>
            <a:r>
              <a:rPr lang="en-US" sz="2200" dirty="0">
                <a:solidFill>
                  <a:schemeClr val="bg1"/>
                </a:solidFill>
                <a:latin typeface="Arial" charset="0"/>
                <a:ea typeface="Arial" charset="0"/>
                <a:cs typeface="Arial" charset="0"/>
              </a:rPr>
              <a:t>Take the survey at </a:t>
            </a:r>
            <a:r>
              <a:rPr lang="en-US" sz="2200" b="1" dirty="0" err="1">
                <a:solidFill>
                  <a:schemeClr val="bg1"/>
                </a:solidFill>
                <a:latin typeface="Arial" charset="0"/>
                <a:ea typeface="Arial" charset="0"/>
                <a:cs typeface="Arial" charset="0"/>
              </a:rPr>
              <a:t>GenerationRx.org</a:t>
            </a:r>
            <a:r>
              <a:rPr lang="en-US" sz="2200" b="1" dirty="0">
                <a:solidFill>
                  <a:schemeClr val="bg1"/>
                </a:solidFill>
                <a:latin typeface="Arial" charset="0"/>
                <a:ea typeface="Arial" charset="0"/>
                <a:cs typeface="Arial" charset="0"/>
              </a:rPr>
              <a:t>/take-the-survey/</a:t>
            </a:r>
          </a:p>
        </p:txBody>
      </p:sp>
      <p:sp>
        <p:nvSpPr>
          <p:cNvPr id="16" name="TextBox 15"/>
          <p:cNvSpPr txBox="1"/>
          <p:nvPr userDrawn="1"/>
        </p:nvSpPr>
        <p:spPr>
          <a:xfrm>
            <a:off x="406400" y="4112911"/>
            <a:ext cx="4669246" cy="861774"/>
          </a:xfrm>
          <a:prstGeom prst="rect">
            <a:avLst/>
          </a:prstGeom>
          <a:noFill/>
        </p:spPr>
        <p:txBody>
          <a:bodyPr wrap="square" rtlCol="0">
            <a:spAutoFit/>
          </a:bodyPr>
          <a:lstStyle/>
          <a:p>
            <a:pPr>
              <a:lnSpc>
                <a:spcPct val="100000"/>
              </a:lnSpc>
            </a:pPr>
            <a:r>
              <a:rPr lang="en-US" sz="5000" b="1" i="0" dirty="0">
                <a:solidFill>
                  <a:schemeClr val="bg1"/>
                </a:solidFill>
                <a:latin typeface="Arial" charset="0"/>
                <a:ea typeface="Arial" charset="0"/>
                <a:cs typeface="Arial" charset="0"/>
              </a:rPr>
              <a:t>Questions?</a:t>
            </a:r>
          </a:p>
        </p:txBody>
      </p:sp>
    </p:spTree>
    <p:extLst>
      <p:ext uri="{BB962C8B-B14F-4D97-AF65-F5344CB8AC3E}">
        <p14:creationId xmlns:p14="http://schemas.microsoft.com/office/powerpoint/2010/main" val="2142969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960E8-7F57-CD4A-A418-F923359FB00C}" type="slidenum">
              <a:rPr lang="en-US" smtClean="0"/>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3" r:id="rId5"/>
    <p:sldLayoutId id="2147483666" r:id="rId6"/>
    <p:sldLayoutId id="2147483667"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2456" y="92665"/>
            <a:ext cx="8839199" cy="1325563"/>
          </a:xfrm>
        </p:spPr>
        <p:txBody>
          <a:bodyPr>
            <a:normAutofit/>
          </a:bodyPr>
          <a:lstStyle/>
          <a:p>
            <a:pPr algn="ctr"/>
            <a:r>
              <a:rPr lang="en-US" sz="3200" dirty="0"/>
              <a:t>Generation Rx: </a:t>
            </a:r>
            <a:br>
              <a:rPr lang="en-US" sz="3200" dirty="0"/>
            </a:br>
            <a:r>
              <a:rPr lang="en-US" sz="3200" dirty="0"/>
              <a:t>Safe Medication Practices for Better Health</a:t>
            </a:r>
          </a:p>
        </p:txBody>
      </p:sp>
      <p:sp>
        <p:nvSpPr>
          <p:cNvPr id="3" name="Content Placeholder 2"/>
          <p:cNvSpPr>
            <a:spLocks noGrp="1"/>
          </p:cNvSpPr>
          <p:nvPr>
            <p:ph idx="1"/>
          </p:nvPr>
        </p:nvSpPr>
        <p:spPr>
          <a:xfrm>
            <a:off x="440871" y="1352917"/>
            <a:ext cx="8360229" cy="4769708"/>
          </a:xfrm>
        </p:spPr>
        <p:txBody>
          <a:bodyPr/>
          <a:lstStyle/>
          <a:p>
            <a:pPr marL="0" indent="0" algn="ctr">
              <a:buNone/>
            </a:pPr>
            <a:r>
              <a:rPr lang="en-US" dirty="0"/>
              <a:t>Please take a few minutes to take our </a:t>
            </a:r>
            <a:br>
              <a:rPr lang="en-US" dirty="0"/>
            </a:br>
            <a:r>
              <a:rPr lang="en-US" dirty="0"/>
              <a:t>Pre-Survey using the link below, find it in the Zoom Chat feature or take a picture of QR Code.</a:t>
            </a:r>
          </a:p>
          <a:p>
            <a:pPr marL="0" indent="0">
              <a:buNone/>
            </a:pPr>
            <a:endParaRPr lang="en-US" dirty="0"/>
          </a:p>
          <a:p>
            <a:pPr marL="0" indent="0">
              <a:buNone/>
            </a:pPr>
            <a:endParaRPr lang="en-US" dirty="0"/>
          </a:p>
        </p:txBody>
      </p:sp>
      <p:pic>
        <p:nvPicPr>
          <p:cNvPr id="5" name="Picture 4" descr="Qr code&#10;&#10;Description automatically generated">
            <a:extLst>
              <a:ext uri="{FF2B5EF4-FFF2-40B4-BE49-F238E27FC236}">
                <a16:creationId xmlns:a16="http://schemas.microsoft.com/office/drawing/2014/main" id="{36B386BA-7624-5D8D-678C-7305B68C1C4D}"/>
              </a:ext>
            </a:extLst>
          </p:cNvPr>
          <p:cNvPicPr>
            <a:picLocks noChangeAspect="1"/>
          </p:cNvPicPr>
          <p:nvPr/>
        </p:nvPicPr>
        <p:blipFill>
          <a:blip r:embed="rId3"/>
          <a:stretch>
            <a:fillRect/>
          </a:stretch>
        </p:blipFill>
        <p:spPr>
          <a:xfrm>
            <a:off x="2849338" y="3457646"/>
            <a:ext cx="3175585" cy="3175585"/>
          </a:xfrm>
          <a:prstGeom prst="rect">
            <a:avLst/>
          </a:prstGeom>
        </p:spPr>
      </p:pic>
      <p:sp>
        <p:nvSpPr>
          <p:cNvPr id="8" name="TextBox 7">
            <a:extLst>
              <a:ext uri="{FF2B5EF4-FFF2-40B4-BE49-F238E27FC236}">
                <a16:creationId xmlns:a16="http://schemas.microsoft.com/office/drawing/2014/main" id="{3BD896DC-D960-4E1A-698D-A53CC2FCE57B}"/>
              </a:ext>
            </a:extLst>
          </p:cNvPr>
          <p:cNvSpPr txBox="1"/>
          <p:nvPr/>
        </p:nvSpPr>
        <p:spPr>
          <a:xfrm>
            <a:off x="1816393" y="2678480"/>
            <a:ext cx="5176157" cy="923330"/>
          </a:xfrm>
          <a:prstGeom prst="rect">
            <a:avLst/>
          </a:prstGeom>
          <a:noFill/>
        </p:spPr>
        <p:txBody>
          <a:bodyPr wrap="square" rtlCol="0">
            <a:spAutoFit/>
          </a:bodyPr>
          <a:lstStyle/>
          <a:p>
            <a:r>
              <a:rPr lang="en-US" sz="3600" b="1" dirty="0"/>
              <a:t>go.osu.edu/</a:t>
            </a:r>
            <a:r>
              <a:rPr lang="en-US" sz="3600" b="1" dirty="0" err="1"/>
              <a:t>oa_presurvey</a:t>
            </a:r>
            <a:endParaRPr lang="en-US" sz="3600" b="1" dirty="0"/>
          </a:p>
          <a:p>
            <a:endParaRPr lang="en-US" dirty="0"/>
          </a:p>
        </p:txBody>
      </p:sp>
    </p:spTree>
    <p:extLst>
      <p:ext uri="{BB962C8B-B14F-4D97-AF65-F5344CB8AC3E}">
        <p14:creationId xmlns:p14="http://schemas.microsoft.com/office/powerpoint/2010/main" val="1998963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_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352" y="276218"/>
            <a:ext cx="6679035" cy="5812348"/>
          </a:xfrm>
          <a:prstGeom prst="rect">
            <a:avLst/>
          </a:prstGeom>
        </p:spPr>
      </p:pic>
      <p:sp>
        <p:nvSpPr>
          <p:cNvPr id="5"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9</a:t>
            </a:r>
          </a:p>
        </p:txBody>
      </p:sp>
    </p:spTree>
    <p:extLst>
      <p:ext uri="{BB962C8B-B14F-4D97-AF65-F5344CB8AC3E}">
        <p14:creationId xmlns:p14="http://schemas.microsoft.com/office/powerpoint/2010/main" val="2201263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801684" y="2520911"/>
            <a:ext cx="3791262" cy="3253494"/>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3" name="Content Placeholder 2"/>
          <p:cNvSpPr>
            <a:spLocks noGrp="1"/>
          </p:cNvSpPr>
          <p:nvPr>
            <p:ph idx="1"/>
          </p:nvPr>
        </p:nvSpPr>
        <p:spPr>
          <a:xfrm>
            <a:off x="1014762" y="2145168"/>
            <a:ext cx="4772722" cy="3758335"/>
          </a:xfrm>
        </p:spPr>
        <p:txBody>
          <a:bodyPr>
            <a:noAutofit/>
          </a:bodyPr>
          <a:lstStyle/>
          <a:p>
            <a:r>
              <a:rPr lang="en-US" dirty="0"/>
              <a:t>Food</a:t>
            </a:r>
          </a:p>
          <a:p>
            <a:r>
              <a:rPr lang="en-US" dirty="0"/>
              <a:t>Drink (including alcohol)</a:t>
            </a:r>
          </a:p>
          <a:p>
            <a:r>
              <a:rPr lang="en-US" dirty="0"/>
              <a:t>Other prescriptions</a:t>
            </a:r>
          </a:p>
          <a:p>
            <a:r>
              <a:rPr lang="en-US" dirty="0"/>
              <a:t>Non-prescription medications</a:t>
            </a:r>
          </a:p>
          <a:p>
            <a:r>
              <a:rPr lang="en-US" dirty="0"/>
              <a:t>Herbal products</a:t>
            </a:r>
          </a:p>
          <a:p>
            <a:r>
              <a:rPr lang="en-US" dirty="0"/>
              <a:t>Vitamins</a:t>
            </a:r>
          </a:p>
        </p:txBody>
      </p:sp>
      <p:sp>
        <p:nvSpPr>
          <p:cNvPr id="11" name="Title 1"/>
          <p:cNvSpPr>
            <a:spLocks noGrp="1"/>
          </p:cNvSpPr>
          <p:nvPr>
            <p:ph type="title"/>
          </p:nvPr>
        </p:nvSpPr>
        <p:spPr>
          <a:xfrm>
            <a:off x="628650" y="251477"/>
            <a:ext cx="7886700" cy="1325563"/>
          </a:xfrm>
        </p:spPr>
        <p:txBody>
          <a:bodyPr/>
          <a:lstStyle/>
          <a:p>
            <a:pPr algn="ctr"/>
            <a:r>
              <a:rPr lang="en-US" dirty="0">
                <a:solidFill>
                  <a:schemeClr val="bg1"/>
                </a:solidFill>
              </a:rPr>
              <a:t>Anything you take can impact your medication therapy</a:t>
            </a:r>
          </a:p>
        </p:txBody>
      </p:sp>
      <p:sp>
        <p:nvSpPr>
          <p:cNvPr id="10"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10</a:t>
            </a:r>
          </a:p>
        </p:txBody>
      </p:sp>
    </p:spTree>
    <p:extLst>
      <p:ext uri="{BB962C8B-B14F-4D97-AF65-F5344CB8AC3E}">
        <p14:creationId xmlns:p14="http://schemas.microsoft.com/office/powerpoint/2010/main" val="86312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2" name="Title 1"/>
          <p:cNvSpPr>
            <a:spLocks noGrp="1"/>
          </p:cNvSpPr>
          <p:nvPr>
            <p:ph type="title"/>
          </p:nvPr>
        </p:nvSpPr>
        <p:spPr>
          <a:xfrm>
            <a:off x="628650" y="256186"/>
            <a:ext cx="7886700" cy="1325563"/>
          </a:xfrm>
        </p:spPr>
        <p:txBody>
          <a:bodyPr/>
          <a:lstStyle/>
          <a:p>
            <a:pPr algn="ctr"/>
            <a:r>
              <a:rPr lang="en-US" dirty="0">
                <a:solidFill>
                  <a:schemeClr val="bg1"/>
                </a:solidFill>
              </a:rPr>
              <a:t>Having a new symptom </a:t>
            </a:r>
            <a:br>
              <a:rPr lang="en-US" dirty="0">
                <a:solidFill>
                  <a:schemeClr val="bg1"/>
                </a:solidFill>
              </a:rPr>
            </a:br>
            <a:r>
              <a:rPr lang="en-US" dirty="0">
                <a:solidFill>
                  <a:schemeClr val="bg1"/>
                </a:solidFill>
              </a:rPr>
              <a:t>or health issue?</a:t>
            </a:r>
          </a:p>
        </p:txBody>
      </p:sp>
      <p:sp>
        <p:nvSpPr>
          <p:cNvPr id="4" name="Content Placeholder 2"/>
          <p:cNvSpPr txBox="1">
            <a:spLocks/>
          </p:cNvSpPr>
          <p:nvPr/>
        </p:nvSpPr>
        <p:spPr>
          <a:xfrm>
            <a:off x="1147977" y="2461941"/>
            <a:ext cx="7721601" cy="32385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Ask yourself: </a:t>
            </a:r>
            <a:r>
              <a:rPr lang="en-US" sz="2400" i="1" dirty="0"/>
              <a:t>“Did this start after doing something different with my medications?”</a:t>
            </a:r>
          </a:p>
          <a:p>
            <a:pPr marL="0" indent="0">
              <a:buFont typeface="Arial" panose="020B0604020202020204" pitchFamily="34" charset="0"/>
              <a:buNone/>
            </a:pPr>
            <a:r>
              <a:rPr lang="en-US" sz="2400" dirty="0"/>
              <a:t>If you think you are having a side effect from a medication:</a:t>
            </a:r>
          </a:p>
          <a:p>
            <a:r>
              <a:rPr lang="en-US" sz="2400" dirty="0"/>
              <a:t>If severe (e.g., trouble breathing or bleeding), call 911</a:t>
            </a:r>
          </a:p>
          <a:p>
            <a:r>
              <a:rPr lang="en-US" sz="2400" dirty="0"/>
              <a:t>Otherwise, contact your doctor or pharmacist to discuss your new symptoms</a:t>
            </a:r>
          </a:p>
        </p:txBody>
      </p:sp>
      <p:sp>
        <p:nvSpPr>
          <p:cNvPr id="10"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11</a:t>
            </a:r>
          </a:p>
        </p:txBody>
      </p:sp>
    </p:spTree>
    <p:extLst>
      <p:ext uri="{BB962C8B-B14F-4D97-AF65-F5344CB8AC3E}">
        <p14:creationId xmlns:p14="http://schemas.microsoft.com/office/powerpoint/2010/main" val="633084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12</a:t>
            </a:r>
          </a:p>
        </p:txBody>
      </p:sp>
    </p:spTree>
    <p:extLst>
      <p:ext uri="{BB962C8B-B14F-4D97-AF65-F5344CB8AC3E}">
        <p14:creationId xmlns:p14="http://schemas.microsoft.com/office/powerpoint/2010/main" val="510189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068" y="2570144"/>
            <a:ext cx="4406565" cy="2479495"/>
          </a:xfrm>
        </p:spPr>
        <p:txBody>
          <a:bodyPr>
            <a:noAutofit/>
          </a:bodyPr>
          <a:lstStyle/>
          <a:p>
            <a:pPr marL="0" indent="0">
              <a:buNone/>
            </a:pPr>
            <a:r>
              <a:rPr lang="en-US" sz="3600" dirty="0"/>
              <a:t>Only use prescription medications </a:t>
            </a:r>
            <a:r>
              <a:rPr lang="en-US" sz="3600" b="1" dirty="0"/>
              <a:t>as directed by a health professional</a:t>
            </a:r>
          </a:p>
        </p:txBody>
      </p:sp>
      <p:pic>
        <p:nvPicPr>
          <p:cNvPr id="5" name="Picture 4"/>
          <p:cNvPicPr>
            <a:picLocks noChangeAspect="1"/>
          </p:cNvPicPr>
          <p:nvPr/>
        </p:nvPicPr>
        <p:blipFill>
          <a:blip r:embed="rId3"/>
          <a:stretch>
            <a:fillRect/>
          </a:stretch>
        </p:blipFill>
        <p:spPr>
          <a:xfrm>
            <a:off x="5181600" y="1206575"/>
            <a:ext cx="3545933" cy="4034037"/>
          </a:xfrm>
          <a:prstGeom prst="rect">
            <a:avLst/>
          </a:prstGeom>
        </p:spPr>
      </p:pic>
      <p:sp>
        <p:nvSpPr>
          <p:cNvPr id="2" name="Oval 1"/>
          <p:cNvSpPr/>
          <p:nvPr/>
        </p:nvSpPr>
        <p:spPr>
          <a:xfrm>
            <a:off x="741581" y="1115927"/>
            <a:ext cx="1213191" cy="1213191"/>
          </a:xfrm>
          <a:prstGeom prst="ellipse">
            <a:avLst/>
          </a:prstGeom>
          <a:noFill/>
          <a:ln w="381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741581" y="1115926"/>
            <a:ext cx="1213192" cy="121319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818385"/>
                </a:solidFill>
              </a:rPr>
              <a:t>1</a:t>
            </a:r>
          </a:p>
        </p:txBody>
      </p:sp>
      <p:sp>
        <p:nvSpPr>
          <p:cNvPr id="9"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13</a:t>
            </a:r>
          </a:p>
        </p:txBody>
      </p:sp>
    </p:spTree>
    <p:extLst>
      <p:ext uri="{BB962C8B-B14F-4D97-AF65-F5344CB8AC3E}">
        <p14:creationId xmlns:p14="http://schemas.microsoft.com/office/powerpoint/2010/main" val="2818019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741581" y="2869792"/>
            <a:ext cx="4186019" cy="2479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Do not </a:t>
            </a:r>
            <a:r>
              <a:rPr lang="en-US" sz="3600" dirty="0"/>
              <a:t>share or take someone </a:t>
            </a:r>
            <a:br>
              <a:rPr lang="en-US" sz="3600" dirty="0"/>
            </a:br>
            <a:r>
              <a:rPr lang="en-US" sz="3600" dirty="0"/>
              <a:t>else’s medication</a:t>
            </a:r>
          </a:p>
        </p:txBody>
      </p:sp>
      <p:pic>
        <p:nvPicPr>
          <p:cNvPr id="2" name="Picture 1"/>
          <p:cNvPicPr>
            <a:picLocks noChangeAspect="1"/>
          </p:cNvPicPr>
          <p:nvPr/>
        </p:nvPicPr>
        <p:blipFill>
          <a:blip r:embed="rId3"/>
          <a:stretch>
            <a:fillRect/>
          </a:stretch>
        </p:blipFill>
        <p:spPr>
          <a:xfrm>
            <a:off x="4672361" y="1379453"/>
            <a:ext cx="3969834" cy="3969834"/>
          </a:xfrm>
          <a:prstGeom prst="rect">
            <a:avLst/>
          </a:prstGeom>
        </p:spPr>
      </p:pic>
      <p:sp>
        <p:nvSpPr>
          <p:cNvPr id="6" name="Oval 5"/>
          <p:cNvSpPr/>
          <p:nvPr/>
        </p:nvSpPr>
        <p:spPr>
          <a:xfrm>
            <a:off x="741581" y="1289083"/>
            <a:ext cx="1213191" cy="1213191"/>
          </a:xfrm>
          <a:prstGeom prst="ellipse">
            <a:avLst/>
          </a:prstGeom>
          <a:noFill/>
          <a:ln w="381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741581" y="1289082"/>
            <a:ext cx="1213192" cy="121319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818385"/>
                </a:solidFill>
              </a:rPr>
              <a:t>2</a:t>
            </a:r>
          </a:p>
        </p:txBody>
      </p:sp>
      <p:sp>
        <p:nvSpPr>
          <p:cNvPr id="11"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14</a:t>
            </a:r>
          </a:p>
        </p:txBody>
      </p:sp>
    </p:spTree>
    <p:extLst>
      <p:ext uri="{BB962C8B-B14F-4D97-AF65-F5344CB8AC3E}">
        <p14:creationId xmlns:p14="http://schemas.microsoft.com/office/powerpoint/2010/main" val="3009966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775035" y="2858641"/>
            <a:ext cx="3808116" cy="2479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Keep your medications safe: </a:t>
            </a:r>
            <a:r>
              <a:rPr lang="en-US" sz="3600" b="1" dirty="0"/>
              <a:t>storage</a:t>
            </a:r>
          </a:p>
        </p:txBody>
      </p:sp>
      <p:pic>
        <p:nvPicPr>
          <p:cNvPr id="2" name="Picture 1"/>
          <p:cNvPicPr>
            <a:picLocks noChangeAspect="1"/>
          </p:cNvPicPr>
          <p:nvPr/>
        </p:nvPicPr>
        <p:blipFill>
          <a:blip r:embed="rId3"/>
          <a:stretch>
            <a:fillRect/>
          </a:stretch>
        </p:blipFill>
        <p:spPr>
          <a:xfrm>
            <a:off x="4779593" y="1598780"/>
            <a:ext cx="4007568" cy="3445102"/>
          </a:xfrm>
          <a:prstGeom prst="rect">
            <a:avLst/>
          </a:prstGeom>
        </p:spPr>
      </p:pic>
      <p:sp>
        <p:nvSpPr>
          <p:cNvPr id="6" name="Oval 5"/>
          <p:cNvSpPr/>
          <p:nvPr/>
        </p:nvSpPr>
        <p:spPr>
          <a:xfrm>
            <a:off x="741581" y="1266781"/>
            <a:ext cx="1213191" cy="1213191"/>
          </a:xfrm>
          <a:prstGeom prst="ellipse">
            <a:avLst/>
          </a:prstGeom>
          <a:noFill/>
          <a:ln w="381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741581" y="1266780"/>
            <a:ext cx="1213192" cy="121319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818385"/>
                </a:solidFill>
              </a:rPr>
              <a:t>3</a:t>
            </a:r>
          </a:p>
        </p:txBody>
      </p:sp>
      <p:sp>
        <p:nvSpPr>
          <p:cNvPr id="11"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15</a:t>
            </a:r>
          </a:p>
        </p:txBody>
      </p:sp>
    </p:spTree>
    <p:extLst>
      <p:ext uri="{BB962C8B-B14F-4D97-AF65-F5344CB8AC3E}">
        <p14:creationId xmlns:p14="http://schemas.microsoft.com/office/powerpoint/2010/main" val="604537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775035" y="2858641"/>
            <a:ext cx="4152565" cy="2479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Keep your medications safe: </a:t>
            </a:r>
            <a:r>
              <a:rPr lang="en-US" sz="3600" b="1" dirty="0"/>
              <a:t>disposal</a:t>
            </a:r>
          </a:p>
        </p:txBody>
      </p:sp>
      <p:pic>
        <p:nvPicPr>
          <p:cNvPr id="2" name="Picture 1"/>
          <p:cNvPicPr>
            <a:picLocks noChangeAspect="1"/>
          </p:cNvPicPr>
          <p:nvPr/>
        </p:nvPicPr>
        <p:blipFill>
          <a:blip r:embed="rId3"/>
          <a:stretch>
            <a:fillRect/>
          </a:stretch>
        </p:blipFill>
        <p:spPr>
          <a:xfrm>
            <a:off x="5131884" y="647810"/>
            <a:ext cx="2729726" cy="5012209"/>
          </a:xfrm>
          <a:prstGeom prst="rect">
            <a:avLst/>
          </a:prstGeom>
        </p:spPr>
      </p:pic>
      <p:sp>
        <p:nvSpPr>
          <p:cNvPr id="6" name="Oval 5"/>
          <p:cNvSpPr/>
          <p:nvPr/>
        </p:nvSpPr>
        <p:spPr>
          <a:xfrm>
            <a:off x="741581" y="1266781"/>
            <a:ext cx="1213191" cy="1213191"/>
          </a:xfrm>
          <a:prstGeom prst="ellipse">
            <a:avLst/>
          </a:prstGeom>
          <a:noFill/>
          <a:ln w="381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741581" y="1266780"/>
            <a:ext cx="1213192" cy="121319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818385"/>
                </a:solidFill>
              </a:rPr>
              <a:t>3</a:t>
            </a:r>
          </a:p>
        </p:txBody>
      </p:sp>
      <p:sp>
        <p:nvSpPr>
          <p:cNvPr id="11"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16</a:t>
            </a:r>
          </a:p>
        </p:txBody>
      </p:sp>
    </p:spTree>
    <p:extLst>
      <p:ext uri="{BB962C8B-B14F-4D97-AF65-F5344CB8AC3E}">
        <p14:creationId xmlns:p14="http://schemas.microsoft.com/office/powerpoint/2010/main" val="3590452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660105"/>
          </a:xfrm>
          <a:prstGeom prst="rect">
            <a:avLst/>
          </a:prstGeom>
        </p:spPr>
      </p:pic>
      <p:sp>
        <p:nvSpPr>
          <p:cNvPr id="2" name="Title 1"/>
          <p:cNvSpPr>
            <a:spLocks noGrp="1"/>
          </p:cNvSpPr>
          <p:nvPr>
            <p:ph type="title"/>
          </p:nvPr>
        </p:nvSpPr>
        <p:spPr>
          <a:xfrm>
            <a:off x="463894" y="356727"/>
            <a:ext cx="7886700" cy="1325563"/>
          </a:xfrm>
        </p:spPr>
        <p:txBody>
          <a:bodyPr/>
          <a:lstStyle/>
          <a:p>
            <a:pPr algn="ctr"/>
            <a:r>
              <a:rPr lang="en-US" dirty="0">
                <a:solidFill>
                  <a:schemeClr val="bg1"/>
                </a:solidFill>
              </a:rPr>
              <a:t>No Drug Drop Box or </a:t>
            </a:r>
            <a:br>
              <a:rPr lang="en-US" dirty="0">
                <a:solidFill>
                  <a:schemeClr val="bg1"/>
                </a:solidFill>
              </a:rPr>
            </a:br>
            <a:r>
              <a:rPr lang="en-US" dirty="0">
                <a:solidFill>
                  <a:schemeClr val="bg1"/>
                </a:solidFill>
              </a:rPr>
              <a:t>take-back event near you?</a:t>
            </a:r>
          </a:p>
        </p:txBody>
      </p:sp>
      <p:grpSp>
        <p:nvGrpSpPr>
          <p:cNvPr id="17" name="Group 16"/>
          <p:cNvGrpSpPr/>
          <p:nvPr/>
        </p:nvGrpSpPr>
        <p:grpSpPr>
          <a:xfrm>
            <a:off x="863149" y="2846601"/>
            <a:ext cx="7417699" cy="2767671"/>
            <a:chOff x="863149" y="2469347"/>
            <a:chExt cx="7417699" cy="2767671"/>
          </a:xfrm>
        </p:grpSpPr>
        <p:pic>
          <p:nvPicPr>
            <p:cNvPr id="18" name="Picture 17"/>
            <p:cNvPicPr>
              <a:picLocks noChangeAspect="1"/>
            </p:cNvPicPr>
            <p:nvPr/>
          </p:nvPicPr>
          <p:blipFill>
            <a:blip r:embed="rId4"/>
            <a:stretch>
              <a:fillRect/>
            </a:stretch>
          </p:blipFill>
          <p:spPr>
            <a:xfrm>
              <a:off x="863149" y="2469347"/>
              <a:ext cx="1804622" cy="2064328"/>
            </a:xfrm>
            <a:prstGeom prst="rect">
              <a:avLst/>
            </a:prstGeom>
          </p:spPr>
        </p:pic>
        <p:pic>
          <p:nvPicPr>
            <p:cNvPr id="19" name="Picture 18"/>
            <p:cNvPicPr>
              <a:picLocks noChangeAspect="1"/>
            </p:cNvPicPr>
            <p:nvPr/>
          </p:nvPicPr>
          <p:blipFill>
            <a:blip r:embed="rId5"/>
            <a:stretch>
              <a:fillRect/>
            </a:stretch>
          </p:blipFill>
          <p:spPr>
            <a:xfrm>
              <a:off x="3895857" y="2469347"/>
              <a:ext cx="1352284" cy="2064328"/>
            </a:xfrm>
            <a:prstGeom prst="rect">
              <a:avLst/>
            </a:prstGeom>
          </p:spPr>
        </p:pic>
        <p:pic>
          <p:nvPicPr>
            <p:cNvPr id="20" name="Picture 19"/>
            <p:cNvPicPr>
              <a:picLocks noChangeAspect="1"/>
            </p:cNvPicPr>
            <p:nvPr/>
          </p:nvPicPr>
          <p:blipFill>
            <a:blip r:embed="rId6"/>
            <a:stretch>
              <a:fillRect/>
            </a:stretch>
          </p:blipFill>
          <p:spPr>
            <a:xfrm>
              <a:off x="6794023" y="2469347"/>
              <a:ext cx="1038345" cy="2064328"/>
            </a:xfrm>
            <a:prstGeom prst="rect">
              <a:avLst/>
            </a:prstGeom>
          </p:spPr>
        </p:pic>
        <p:sp>
          <p:nvSpPr>
            <p:cNvPr id="21" name="Content Placeholder 2"/>
            <p:cNvSpPr txBox="1">
              <a:spLocks/>
            </p:cNvSpPr>
            <p:nvPr/>
          </p:nvSpPr>
          <p:spPr>
            <a:xfrm>
              <a:off x="863149" y="4720171"/>
              <a:ext cx="1842655" cy="516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STEP 1</a:t>
              </a:r>
            </a:p>
          </p:txBody>
        </p:sp>
        <p:sp>
          <p:nvSpPr>
            <p:cNvPr id="22" name="Content Placeholder 2"/>
            <p:cNvSpPr txBox="1">
              <a:spLocks/>
            </p:cNvSpPr>
            <p:nvPr/>
          </p:nvSpPr>
          <p:spPr>
            <a:xfrm>
              <a:off x="3650671" y="4720171"/>
              <a:ext cx="1842655" cy="516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STEP 2</a:t>
              </a:r>
            </a:p>
          </p:txBody>
        </p:sp>
        <p:sp>
          <p:nvSpPr>
            <p:cNvPr id="23" name="Content Placeholder 2"/>
            <p:cNvSpPr txBox="1">
              <a:spLocks/>
            </p:cNvSpPr>
            <p:nvPr/>
          </p:nvSpPr>
          <p:spPr>
            <a:xfrm>
              <a:off x="6438193" y="4720171"/>
              <a:ext cx="1842655" cy="516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STEP 3</a:t>
              </a:r>
            </a:p>
          </p:txBody>
        </p:sp>
      </p:grpSp>
      <p:sp>
        <p:nvSpPr>
          <p:cNvPr id="13"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17</a:t>
            </a:r>
          </a:p>
        </p:txBody>
      </p:sp>
    </p:spTree>
    <p:extLst>
      <p:ext uri="{BB962C8B-B14F-4D97-AF65-F5344CB8AC3E}">
        <p14:creationId xmlns:p14="http://schemas.microsoft.com/office/powerpoint/2010/main" val="3276539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775035" y="2869792"/>
            <a:ext cx="4152565" cy="24794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Model </a:t>
            </a:r>
            <a:r>
              <a:rPr lang="en-US" sz="3600" b="1" dirty="0"/>
              <a:t>safe</a:t>
            </a:r>
            <a:r>
              <a:rPr lang="en-US" sz="3600" dirty="0"/>
              <a:t> medication practices</a:t>
            </a:r>
          </a:p>
        </p:txBody>
      </p:sp>
      <p:pic>
        <p:nvPicPr>
          <p:cNvPr id="3" name="Picture 2"/>
          <p:cNvPicPr>
            <a:picLocks noChangeAspect="1"/>
          </p:cNvPicPr>
          <p:nvPr/>
        </p:nvPicPr>
        <p:blipFill>
          <a:blip r:embed="rId3"/>
          <a:stretch>
            <a:fillRect/>
          </a:stretch>
        </p:blipFill>
        <p:spPr>
          <a:xfrm>
            <a:off x="4133231" y="943827"/>
            <a:ext cx="4178300" cy="4546600"/>
          </a:xfrm>
          <a:prstGeom prst="rect">
            <a:avLst/>
          </a:prstGeom>
        </p:spPr>
      </p:pic>
      <p:sp>
        <p:nvSpPr>
          <p:cNvPr id="6" name="Oval 5"/>
          <p:cNvSpPr/>
          <p:nvPr/>
        </p:nvSpPr>
        <p:spPr>
          <a:xfrm>
            <a:off x="741581" y="1266781"/>
            <a:ext cx="1213191" cy="1213191"/>
          </a:xfrm>
          <a:prstGeom prst="ellipse">
            <a:avLst/>
          </a:prstGeom>
          <a:noFill/>
          <a:ln w="381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741581" y="1266780"/>
            <a:ext cx="1213192" cy="121319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818385"/>
                </a:solidFill>
              </a:rPr>
              <a:t>4</a:t>
            </a:r>
          </a:p>
        </p:txBody>
      </p:sp>
      <p:sp>
        <p:nvSpPr>
          <p:cNvPr id="11"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18</a:t>
            </a:r>
          </a:p>
        </p:txBody>
      </p:sp>
    </p:spTree>
    <p:extLst>
      <p:ext uri="{BB962C8B-B14F-4D97-AF65-F5344CB8AC3E}">
        <p14:creationId xmlns:p14="http://schemas.microsoft.com/office/powerpoint/2010/main" val="4074540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p:cNvSpPr>
          <p:nvPr/>
        </p:nvSpPr>
        <p:spPr>
          <a:xfrm>
            <a:off x="329784" y="132734"/>
            <a:ext cx="8539794" cy="398208"/>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800" dirty="0"/>
              <a:t>OLDER ADULT TOOLKIT</a:t>
            </a:r>
            <a:r>
              <a:rPr lang="en-US" sz="1800" b="0" dirty="0"/>
              <a:t>    </a:t>
            </a:r>
            <a:r>
              <a:rPr lang="en-US" sz="1800" dirty="0">
                <a:solidFill>
                  <a:srgbClr val="47B9C7"/>
                </a:solidFill>
              </a:rPr>
              <a:t>|</a:t>
            </a:r>
            <a:r>
              <a:rPr lang="en-US" sz="1800" dirty="0"/>
              <a:t>    </a:t>
            </a:r>
            <a:r>
              <a:rPr lang="en-US" sz="1800" b="0" dirty="0"/>
              <a:t>Presented </a:t>
            </a:r>
            <a:r>
              <a:rPr lang="en-US" sz="1800" b="0"/>
              <a:t>by INSERT NAME</a:t>
            </a:r>
            <a:r>
              <a:rPr lang="en-US" sz="1800"/>
              <a:t> </a:t>
            </a:r>
            <a:r>
              <a:rPr lang="en-US" sz="1800" dirty="0">
                <a:solidFill>
                  <a:srgbClr val="47B9C7"/>
                </a:solidFill>
              </a:rPr>
              <a:t>|</a:t>
            </a:r>
            <a:endParaRPr lang="en-US" sz="1800" b="0" dirty="0"/>
          </a:p>
        </p:txBody>
      </p:sp>
    </p:spTree>
    <p:extLst>
      <p:ext uri="{BB962C8B-B14F-4D97-AF65-F5344CB8AC3E}">
        <p14:creationId xmlns:p14="http://schemas.microsoft.com/office/powerpoint/2010/main" val="76914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19</a:t>
            </a:r>
          </a:p>
        </p:txBody>
      </p:sp>
    </p:spTree>
    <p:extLst>
      <p:ext uri="{BB962C8B-B14F-4D97-AF65-F5344CB8AC3E}">
        <p14:creationId xmlns:p14="http://schemas.microsoft.com/office/powerpoint/2010/main" val="1919761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Prescription drug misuse is:</a:t>
            </a:r>
          </a:p>
        </p:txBody>
      </p:sp>
      <p:sp>
        <p:nvSpPr>
          <p:cNvPr id="4" name="Content Placeholder 2"/>
          <p:cNvSpPr txBox="1">
            <a:spLocks/>
          </p:cNvSpPr>
          <p:nvPr/>
        </p:nvSpPr>
        <p:spPr>
          <a:xfrm>
            <a:off x="628650" y="5216359"/>
            <a:ext cx="7886700" cy="5023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t>Regardless of intentions</a:t>
            </a:r>
          </a:p>
        </p:txBody>
      </p:sp>
      <p:sp>
        <p:nvSpPr>
          <p:cNvPr id="3" name="Rectangle 2"/>
          <p:cNvSpPr/>
          <p:nvPr/>
        </p:nvSpPr>
        <p:spPr>
          <a:xfrm>
            <a:off x="316416" y="3578230"/>
            <a:ext cx="2417968" cy="1477328"/>
          </a:xfrm>
          <a:prstGeom prst="rect">
            <a:avLst/>
          </a:prstGeom>
        </p:spPr>
        <p:txBody>
          <a:bodyPr wrap="square">
            <a:spAutoFit/>
          </a:bodyPr>
          <a:lstStyle/>
          <a:p>
            <a:pPr algn="ctr"/>
            <a:r>
              <a:rPr lang="en-US" sz="2400" dirty="0">
                <a:latin typeface="Arial" charset="0"/>
                <a:ea typeface="Arial" charset="0"/>
                <a:cs typeface="Arial" charset="0"/>
              </a:rPr>
              <a:t>Taking more medication than prescribed</a:t>
            </a:r>
            <a:br>
              <a:rPr lang="en-US" dirty="0"/>
            </a:br>
            <a:endParaRPr lang="en-US" dirty="0"/>
          </a:p>
        </p:txBody>
      </p:sp>
      <p:sp>
        <p:nvSpPr>
          <p:cNvPr id="5" name="Rectangle 4"/>
          <p:cNvSpPr/>
          <p:nvPr/>
        </p:nvSpPr>
        <p:spPr>
          <a:xfrm>
            <a:off x="3001820" y="3579602"/>
            <a:ext cx="3065611" cy="1198957"/>
          </a:xfrm>
          <a:prstGeom prst="rect">
            <a:avLst/>
          </a:prstGeom>
        </p:spPr>
        <p:txBody>
          <a:bodyPr wrap="square">
            <a:spAutoFit/>
          </a:bodyPr>
          <a:lstStyle/>
          <a:p>
            <a:pPr algn="ctr"/>
            <a:r>
              <a:rPr lang="en-US" sz="2400" dirty="0">
                <a:latin typeface="Arial" charset="0"/>
                <a:ea typeface="Arial" charset="0"/>
                <a:cs typeface="Arial" charset="0"/>
              </a:rPr>
              <a:t>Taking medication for a reason different than prescribed</a:t>
            </a:r>
          </a:p>
        </p:txBody>
      </p:sp>
      <p:sp>
        <p:nvSpPr>
          <p:cNvPr id="10" name="Rectangle 9"/>
          <p:cNvSpPr/>
          <p:nvPr/>
        </p:nvSpPr>
        <p:spPr>
          <a:xfrm>
            <a:off x="6334867" y="3578230"/>
            <a:ext cx="2534711" cy="1200329"/>
          </a:xfrm>
          <a:prstGeom prst="rect">
            <a:avLst/>
          </a:prstGeom>
        </p:spPr>
        <p:txBody>
          <a:bodyPr wrap="square">
            <a:spAutoFit/>
          </a:bodyPr>
          <a:lstStyle/>
          <a:p>
            <a:pPr algn="ctr"/>
            <a:r>
              <a:rPr lang="en-US" sz="2400" dirty="0">
                <a:latin typeface="Arial" charset="0"/>
                <a:ea typeface="Arial" charset="0"/>
                <a:cs typeface="Arial" charset="0"/>
              </a:rPr>
              <a:t>Sharing or taking someone else’s medication</a:t>
            </a:r>
          </a:p>
        </p:txBody>
      </p:sp>
      <p:pic>
        <p:nvPicPr>
          <p:cNvPr id="13" name="Picture 12"/>
          <p:cNvPicPr>
            <a:picLocks noChangeAspect="1"/>
          </p:cNvPicPr>
          <p:nvPr/>
        </p:nvPicPr>
        <p:blipFill>
          <a:blip r:embed="rId3"/>
          <a:stretch>
            <a:fillRect/>
          </a:stretch>
        </p:blipFill>
        <p:spPr>
          <a:xfrm>
            <a:off x="508243" y="2241027"/>
            <a:ext cx="2034314" cy="1176402"/>
          </a:xfrm>
          <a:prstGeom prst="rect">
            <a:avLst/>
          </a:prstGeom>
        </p:spPr>
      </p:pic>
      <p:cxnSp>
        <p:nvCxnSpPr>
          <p:cNvPr id="15" name="Straight Connector 14"/>
          <p:cNvCxnSpPr/>
          <p:nvPr/>
        </p:nvCxnSpPr>
        <p:spPr>
          <a:xfrm>
            <a:off x="2843561" y="1690689"/>
            <a:ext cx="0" cy="3249301"/>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11229" y="1690689"/>
            <a:ext cx="0" cy="3249301"/>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7213" y="1785262"/>
            <a:ext cx="1670017" cy="1670017"/>
          </a:xfrm>
          <a:prstGeom prst="rect">
            <a:avLst/>
          </a:prstGeom>
        </p:spPr>
      </p:pic>
      <p:sp>
        <p:nvSpPr>
          <p:cNvPr id="14"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20</a:t>
            </a:r>
          </a:p>
        </p:txBody>
      </p:sp>
      <p:pic>
        <p:nvPicPr>
          <p:cNvPr id="18" name="Picture 17"/>
          <p:cNvPicPr>
            <a:picLocks noChangeAspect="1"/>
          </p:cNvPicPr>
          <p:nvPr/>
        </p:nvPicPr>
        <p:blipFill>
          <a:blip r:embed="rId5"/>
          <a:stretch>
            <a:fillRect/>
          </a:stretch>
        </p:blipFill>
        <p:spPr>
          <a:xfrm>
            <a:off x="3798297" y="1813639"/>
            <a:ext cx="1423294" cy="1641640"/>
          </a:xfrm>
          <a:prstGeom prst="rect">
            <a:avLst/>
          </a:prstGeom>
        </p:spPr>
      </p:pic>
    </p:spTree>
    <p:extLst>
      <p:ext uri="{BB962C8B-B14F-4D97-AF65-F5344CB8AC3E}">
        <p14:creationId xmlns:p14="http://schemas.microsoft.com/office/powerpoint/2010/main" val="2788758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4784" b="19254"/>
          <a:stretch/>
        </p:blipFill>
        <p:spPr>
          <a:xfrm>
            <a:off x="5036716" y="2477232"/>
            <a:ext cx="3035741" cy="290307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2" name="Title 1"/>
          <p:cNvSpPr>
            <a:spLocks noGrp="1"/>
          </p:cNvSpPr>
          <p:nvPr>
            <p:ph type="title"/>
          </p:nvPr>
        </p:nvSpPr>
        <p:spPr>
          <a:xfrm>
            <a:off x="628650" y="389024"/>
            <a:ext cx="7886700" cy="1325563"/>
          </a:xfrm>
        </p:spPr>
        <p:txBody>
          <a:bodyPr/>
          <a:lstStyle/>
          <a:p>
            <a:pPr algn="ctr"/>
            <a:r>
              <a:rPr lang="en-US" dirty="0">
                <a:solidFill>
                  <a:schemeClr val="bg1"/>
                </a:solidFill>
              </a:rPr>
              <a:t>This epidemic affects all of us</a:t>
            </a:r>
          </a:p>
        </p:txBody>
      </p:sp>
      <p:sp>
        <p:nvSpPr>
          <p:cNvPr id="5" name="Content Placeholder 2"/>
          <p:cNvSpPr txBox="1">
            <a:spLocks/>
          </p:cNvSpPr>
          <p:nvPr/>
        </p:nvSpPr>
        <p:spPr>
          <a:xfrm>
            <a:off x="839367" y="2406601"/>
            <a:ext cx="4197350" cy="28557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Drug overdose is our country’s leading cause </a:t>
            </a:r>
            <a:br>
              <a:rPr lang="en-US" dirty="0"/>
            </a:br>
            <a:r>
              <a:rPr lang="en-US" dirty="0"/>
              <a:t>of accidental death.</a:t>
            </a:r>
            <a:br>
              <a:rPr lang="en-US" dirty="0"/>
            </a:br>
            <a:br>
              <a:rPr lang="en-US" dirty="0"/>
            </a:br>
            <a:r>
              <a:rPr lang="en-US" dirty="0"/>
              <a:t>Most people who use heroin or other illicit drugs first misuse a prescription medication.</a:t>
            </a:r>
          </a:p>
        </p:txBody>
      </p:sp>
      <p:sp>
        <p:nvSpPr>
          <p:cNvPr id="10" name="Rectangle 9"/>
          <p:cNvSpPr/>
          <p:nvPr/>
        </p:nvSpPr>
        <p:spPr>
          <a:xfrm>
            <a:off x="5154700" y="2595215"/>
            <a:ext cx="3035741" cy="2917949"/>
          </a:xfrm>
          <a:prstGeom prst="rect">
            <a:avLst/>
          </a:prstGeom>
          <a:noFill/>
          <a:ln w="254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21</a:t>
            </a:r>
          </a:p>
        </p:txBody>
      </p:sp>
    </p:spTree>
    <p:extLst>
      <p:ext uri="{BB962C8B-B14F-4D97-AF65-F5344CB8AC3E}">
        <p14:creationId xmlns:p14="http://schemas.microsoft.com/office/powerpoint/2010/main" val="2436825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7789" r="3060" b="1753"/>
          <a:stretch/>
        </p:blipFill>
        <p:spPr>
          <a:xfrm>
            <a:off x="499290" y="2284395"/>
            <a:ext cx="2564780" cy="2841330"/>
          </a:xfrm>
          <a:prstGeom prst="rect">
            <a:avLst/>
          </a:prstGeom>
        </p:spPr>
      </p:pic>
      <p:sp>
        <p:nvSpPr>
          <p:cNvPr id="2" name="Title 1"/>
          <p:cNvSpPr>
            <a:spLocks noGrp="1"/>
          </p:cNvSpPr>
          <p:nvPr>
            <p:ph type="title"/>
          </p:nvPr>
        </p:nvSpPr>
        <p:spPr>
          <a:xfrm>
            <a:off x="451536" y="365126"/>
            <a:ext cx="8235264" cy="1325563"/>
          </a:xfrm>
        </p:spPr>
        <p:txBody>
          <a:bodyPr/>
          <a:lstStyle/>
          <a:p>
            <a:r>
              <a:rPr lang="en-US" dirty="0">
                <a:solidFill>
                  <a:schemeClr val="bg1"/>
                </a:solidFill>
              </a:rPr>
              <a:t>Here is what you can do to help</a:t>
            </a:r>
          </a:p>
        </p:txBody>
      </p:sp>
      <p:sp>
        <p:nvSpPr>
          <p:cNvPr id="3" name="Content Placeholder 2"/>
          <p:cNvSpPr>
            <a:spLocks noGrp="1"/>
          </p:cNvSpPr>
          <p:nvPr>
            <p:ph idx="1"/>
          </p:nvPr>
        </p:nvSpPr>
        <p:spPr>
          <a:xfrm>
            <a:off x="3491128" y="2194791"/>
            <a:ext cx="4865472" cy="3020541"/>
          </a:xfrm>
        </p:spPr>
        <p:txBody>
          <a:bodyPr>
            <a:noAutofit/>
          </a:bodyPr>
          <a:lstStyle/>
          <a:p>
            <a:r>
              <a:rPr lang="en-US" sz="2400" dirty="0"/>
              <a:t>Be informed</a:t>
            </a:r>
          </a:p>
          <a:p>
            <a:r>
              <a:rPr lang="en-US" sz="2400" dirty="0"/>
              <a:t>Discuss all medication issues with your doctor and pharmacist</a:t>
            </a:r>
          </a:p>
          <a:p>
            <a:r>
              <a:rPr lang="en-US" sz="2400" dirty="0"/>
              <a:t>Safely store and dispose of medications</a:t>
            </a:r>
          </a:p>
          <a:p>
            <a:r>
              <a:rPr lang="en-US" sz="2400" dirty="0"/>
              <a:t>Join in the effort to spread the word about safe and appropriate medication use</a:t>
            </a:r>
          </a:p>
        </p:txBody>
      </p:sp>
      <p:sp>
        <p:nvSpPr>
          <p:cNvPr id="8" name="Content Placeholder 2"/>
          <p:cNvSpPr txBox="1">
            <a:spLocks/>
          </p:cNvSpPr>
          <p:nvPr/>
        </p:nvSpPr>
        <p:spPr>
          <a:xfrm>
            <a:off x="3491128" y="5455042"/>
            <a:ext cx="5195672" cy="3896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Together we will make a difference</a:t>
            </a:r>
          </a:p>
        </p:txBody>
      </p:sp>
      <p:sp>
        <p:nvSpPr>
          <p:cNvPr id="12" name="Rectangle 11"/>
          <p:cNvSpPr/>
          <p:nvPr/>
        </p:nvSpPr>
        <p:spPr>
          <a:xfrm>
            <a:off x="632024" y="2402379"/>
            <a:ext cx="2564781" cy="2841331"/>
          </a:xfrm>
          <a:prstGeom prst="rect">
            <a:avLst/>
          </a:prstGeom>
          <a:noFill/>
          <a:ln w="254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22</a:t>
            </a:r>
          </a:p>
        </p:txBody>
      </p:sp>
    </p:spTree>
    <p:extLst>
      <p:ext uri="{BB962C8B-B14F-4D97-AF65-F5344CB8AC3E}">
        <p14:creationId xmlns:p14="http://schemas.microsoft.com/office/powerpoint/2010/main" val="853420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11" name="Content Placeholder 2"/>
          <p:cNvSpPr>
            <a:spLocks noGrp="1"/>
          </p:cNvSpPr>
          <p:nvPr>
            <p:ph idx="1"/>
          </p:nvPr>
        </p:nvSpPr>
        <p:spPr>
          <a:xfrm>
            <a:off x="327103" y="4264865"/>
            <a:ext cx="2560476" cy="1365913"/>
          </a:xfrm>
        </p:spPr>
        <p:txBody>
          <a:bodyPr>
            <a:normAutofit/>
          </a:bodyPr>
          <a:lstStyle/>
          <a:p>
            <a:pPr marL="0" indent="0" algn="ctr">
              <a:buNone/>
            </a:pPr>
            <a:r>
              <a:rPr lang="en-US" dirty="0">
                <a:solidFill>
                  <a:srgbClr val="000000"/>
                </a:solidFill>
              </a:rPr>
              <a:t>Be Your Own Advocate</a:t>
            </a:r>
          </a:p>
        </p:txBody>
      </p:sp>
      <p:sp>
        <p:nvSpPr>
          <p:cNvPr id="12" name="Content Placeholder 2"/>
          <p:cNvSpPr txBox="1">
            <a:spLocks/>
          </p:cNvSpPr>
          <p:nvPr/>
        </p:nvSpPr>
        <p:spPr>
          <a:xfrm>
            <a:off x="3067729" y="4264865"/>
            <a:ext cx="2679030" cy="1622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000000"/>
                </a:solidFill>
              </a:rPr>
              <a:t>Learn Safe Medication Practices</a:t>
            </a:r>
          </a:p>
        </p:txBody>
      </p:sp>
      <p:sp>
        <p:nvSpPr>
          <p:cNvPr id="13" name="Content Placeholder 2"/>
          <p:cNvSpPr txBox="1">
            <a:spLocks/>
          </p:cNvSpPr>
          <p:nvPr/>
        </p:nvSpPr>
        <p:spPr>
          <a:xfrm>
            <a:off x="5875095" y="4282688"/>
            <a:ext cx="2816717" cy="1604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000000"/>
                </a:solidFill>
              </a:rPr>
              <a:t>Know the Risks of Medication Misuse</a:t>
            </a:r>
          </a:p>
        </p:txBody>
      </p:sp>
      <p:pic>
        <p:nvPicPr>
          <p:cNvPr id="14" name="Picture 13"/>
          <p:cNvPicPr>
            <a:picLocks noChangeAspect="1"/>
          </p:cNvPicPr>
          <p:nvPr/>
        </p:nvPicPr>
        <p:blipFill>
          <a:blip r:embed="rId4"/>
          <a:stretch>
            <a:fillRect/>
          </a:stretch>
        </p:blipFill>
        <p:spPr>
          <a:xfrm>
            <a:off x="1055828" y="2611646"/>
            <a:ext cx="1545944" cy="1436874"/>
          </a:xfrm>
          <a:prstGeom prst="rect">
            <a:avLst/>
          </a:prstGeom>
        </p:spPr>
      </p:pic>
      <p:pic>
        <p:nvPicPr>
          <p:cNvPr id="15" name="Picture 14"/>
          <p:cNvPicPr>
            <a:picLocks noChangeAspect="1"/>
          </p:cNvPicPr>
          <p:nvPr/>
        </p:nvPicPr>
        <p:blipFill>
          <a:blip r:embed="rId5"/>
          <a:stretch>
            <a:fillRect/>
          </a:stretch>
        </p:blipFill>
        <p:spPr>
          <a:xfrm>
            <a:off x="3745203" y="2611646"/>
            <a:ext cx="1324081" cy="1436874"/>
          </a:xfrm>
          <a:prstGeom prst="rect">
            <a:avLst/>
          </a:prstGeom>
        </p:spPr>
      </p:pic>
      <p:cxnSp>
        <p:nvCxnSpPr>
          <p:cNvPr id="16" name="Straight Connector 15"/>
          <p:cNvCxnSpPr/>
          <p:nvPr/>
        </p:nvCxnSpPr>
        <p:spPr>
          <a:xfrm>
            <a:off x="3067729" y="2462427"/>
            <a:ext cx="0" cy="322343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70236" y="2462427"/>
            <a:ext cx="0" cy="322343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6"/>
          <a:stretch>
            <a:fillRect/>
          </a:stretch>
        </p:blipFill>
        <p:spPr>
          <a:xfrm>
            <a:off x="6761848" y="2701624"/>
            <a:ext cx="977883" cy="1346896"/>
          </a:xfrm>
          <a:prstGeom prst="rect">
            <a:avLst/>
          </a:prstGeom>
        </p:spPr>
      </p:pic>
      <p:sp>
        <p:nvSpPr>
          <p:cNvPr id="5" name="Title 1"/>
          <p:cNvSpPr>
            <a:spLocks noGrp="1"/>
          </p:cNvSpPr>
          <p:nvPr>
            <p:ph type="title"/>
          </p:nvPr>
        </p:nvSpPr>
        <p:spPr>
          <a:xfrm>
            <a:off x="628650" y="365126"/>
            <a:ext cx="7886700" cy="1325563"/>
          </a:xfrm>
        </p:spPr>
        <p:txBody>
          <a:bodyPr/>
          <a:lstStyle/>
          <a:p>
            <a:pPr algn="ctr"/>
            <a:r>
              <a:rPr lang="en-US" dirty="0">
                <a:solidFill>
                  <a:schemeClr val="bg1"/>
                </a:solidFill>
              </a:rPr>
              <a:t>Summary</a:t>
            </a:r>
          </a:p>
        </p:txBody>
      </p:sp>
      <p:sp>
        <p:nvSpPr>
          <p:cNvPr id="20"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23</a:t>
            </a:r>
          </a:p>
        </p:txBody>
      </p:sp>
    </p:spTree>
    <p:extLst>
      <p:ext uri="{BB962C8B-B14F-4D97-AF65-F5344CB8AC3E}">
        <p14:creationId xmlns:p14="http://schemas.microsoft.com/office/powerpoint/2010/main" val="472113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2456" y="92665"/>
            <a:ext cx="8839199" cy="1325563"/>
          </a:xfrm>
        </p:spPr>
        <p:txBody>
          <a:bodyPr>
            <a:normAutofit/>
          </a:bodyPr>
          <a:lstStyle/>
          <a:p>
            <a:pPr algn="ctr"/>
            <a:r>
              <a:rPr lang="en-US" sz="3200" dirty="0"/>
              <a:t>Post-webinar Survey</a:t>
            </a:r>
          </a:p>
        </p:txBody>
      </p:sp>
      <p:sp>
        <p:nvSpPr>
          <p:cNvPr id="3" name="Content Placeholder 2"/>
          <p:cNvSpPr>
            <a:spLocks noGrp="1"/>
          </p:cNvSpPr>
          <p:nvPr>
            <p:ph idx="1"/>
          </p:nvPr>
        </p:nvSpPr>
        <p:spPr>
          <a:xfrm>
            <a:off x="440871" y="1352917"/>
            <a:ext cx="8360229" cy="4769708"/>
          </a:xfrm>
        </p:spPr>
        <p:txBody>
          <a:bodyPr/>
          <a:lstStyle/>
          <a:p>
            <a:pPr marL="0" indent="0" algn="ctr">
              <a:buNone/>
            </a:pPr>
            <a:r>
              <a:rPr lang="en-US" dirty="0"/>
              <a:t>Please take a few minutes to take our </a:t>
            </a:r>
            <a:br>
              <a:rPr lang="en-US" dirty="0"/>
            </a:br>
            <a:r>
              <a:rPr lang="en-US" dirty="0"/>
              <a:t>Post-survey using the link below, find it in the Zoom Chat feature or take a picture of QR Code.</a:t>
            </a:r>
          </a:p>
          <a:p>
            <a:pPr marL="0" indent="0">
              <a:buNone/>
            </a:pPr>
            <a:endParaRPr lang="en-US" dirty="0"/>
          </a:p>
          <a:p>
            <a:pPr marL="0" indent="0">
              <a:buNone/>
            </a:pPr>
            <a:endParaRPr lang="en-US" dirty="0"/>
          </a:p>
        </p:txBody>
      </p:sp>
      <p:sp>
        <p:nvSpPr>
          <p:cNvPr id="8" name="TextBox 7">
            <a:extLst>
              <a:ext uri="{FF2B5EF4-FFF2-40B4-BE49-F238E27FC236}">
                <a16:creationId xmlns:a16="http://schemas.microsoft.com/office/drawing/2014/main" id="{3BD896DC-D960-4E1A-698D-A53CC2FCE57B}"/>
              </a:ext>
            </a:extLst>
          </p:cNvPr>
          <p:cNvSpPr txBox="1"/>
          <p:nvPr/>
        </p:nvSpPr>
        <p:spPr>
          <a:xfrm>
            <a:off x="1457166" y="2678480"/>
            <a:ext cx="6086636" cy="923330"/>
          </a:xfrm>
          <a:prstGeom prst="rect">
            <a:avLst/>
          </a:prstGeom>
          <a:noFill/>
        </p:spPr>
        <p:txBody>
          <a:bodyPr wrap="square" rtlCol="0">
            <a:spAutoFit/>
          </a:bodyPr>
          <a:lstStyle/>
          <a:p>
            <a:pPr algn="ctr"/>
            <a:r>
              <a:rPr lang="en-US" sz="3600" b="1" dirty="0"/>
              <a:t>go.osu.edu/</a:t>
            </a:r>
            <a:r>
              <a:rPr lang="en-US" sz="3600" b="1" dirty="0" err="1"/>
              <a:t>oa_postsurvey</a:t>
            </a:r>
            <a:endParaRPr lang="en-US" sz="3600" b="1" dirty="0"/>
          </a:p>
          <a:p>
            <a:endParaRPr lang="en-US" dirty="0"/>
          </a:p>
        </p:txBody>
      </p:sp>
      <p:pic>
        <p:nvPicPr>
          <p:cNvPr id="6" name="Picture 5" descr="Qr code&#10;&#10;Description automatically generated">
            <a:extLst>
              <a:ext uri="{FF2B5EF4-FFF2-40B4-BE49-F238E27FC236}">
                <a16:creationId xmlns:a16="http://schemas.microsoft.com/office/drawing/2014/main" id="{863216D4-7122-6403-83DE-F629B737EA20}"/>
              </a:ext>
            </a:extLst>
          </p:cNvPr>
          <p:cNvPicPr>
            <a:picLocks noChangeAspect="1"/>
          </p:cNvPicPr>
          <p:nvPr/>
        </p:nvPicPr>
        <p:blipFill>
          <a:blip r:embed="rId3"/>
          <a:stretch>
            <a:fillRect/>
          </a:stretch>
        </p:blipFill>
        <p:spPr>
          <a:xfrm>
            <a:off x="3335270" y="3737771"/>
            <a:ext cx="2571429" cy="2571429"/>
          </a:xfrm>
          <a:prstGeom prst="rect">
            <a:avLst/>
          </a:prstGeom>
        </p:spPr>
      </p:pic>
    </p:spTree>
    <p:extLst>
      <p:ext uri="{BB962C8B-B14F-4D97-AF65-F5344CB8AC3E}">
        <p14:creationId xmlns:p14="http://schemas.microsoft.com/office/powerpoint/2010/main" val="1030060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703" y="4827373"/>
            <a:ext cx="7142205" cy="576648"/>
          </a:xfrm>
          <a:prstGeom prst="rect">
            <a:avLst/>
          </a:prstGeom>
          <a:solidFill>
            <a:srgbClr val="3A657F"/>
          </a:solidFill>
        </p:spPr>
        <p:txBody>
          <a:bodyPr wrap="square" rtlCol="0">
            <a:spAutoFit/>
          </a:bodyPr>
          <a:lstStyle/>
          <a:p>
            <a:endParaRPr lang="en-US" dirty="0"/>
          </a:p>
        </p:txBody>
      </p:sp>
    </p:spTree>
    <p:extLst>
      <p:ext uri="{BB962C8B-B14F-4D97-AF65-F5344CB8AC3E}">
        <p14:creationId xmlns:p14="http://schemas.microsoft.com/office/powerpoint/2010/main" val="1767371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35164" y="311753"/>
            <a:ext cx="8051635" cy="658110"/>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3A657F"/>
                </a:solidFill>
                <a:latin typeface="Arial" charset="0"/>
                <a:ea typeface="Arial" charset="0"/>
                <a:cs typeface="Arial" charset="0"/>
              </a:rPr>
              <a:t>References</a:t>
            </a:r>
          </a:p>
        </p:txBody>
      </p:sp>
      <p:sp>
        <p:nvSpPr>
          <p:cNvPr id="8" name="Content Placeholder 2"/>
          <p:cNvSpPr txBox="1">
            <a:spLocks/>
          </p:cNvSpPr>
          <p:nvPr/>
        </p:nvSpPr>
        <p:spPr>
          <a:xfrm>
            <a:off x="635165" y="1197109"/>
            <a:ext cx="8234413" cy="43492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
              </a:spcBef>
            </a:pPr>
            <a:r>
              <a:rPr lang="en-US" sz="1300" u="sng" dirty="0" err="1"/>
              <a:t>www.kff.org</a:t>
            </a:r>
            <a:r>
              <a:rPr lang="en-US" sz="1300" u="sng" dirty="0"/>
              <a:t>/tag/prescription-drugs </a:t>
            </a:r>
            <a:endParaRPr lang="en-US" sz="1300" dirty="0"/>
          </a:p>
          <a:p>
            <a:pPr>
              <a:spcBef>
                <a:spcPts val="100"/>
              </a:spcBef>
            </a:pPr>
            <a:r>
              <a:rPr lang="en-US" sz="1300" dirty="0"/>
              <a:t>Thomas R, Huntley LA, Mann M, et al. Pharmacist-led interventions to reduce unplanned admissions for older people: a systematic review and meta-analysis of randomized controlled trials. Age and Ageing 2014;43 (2):174–187. </a:t>
            </a:r>
            <a:r>
              <a:rPr lang="en-US" sz="1300" dirty="0" err="1"/>
              <a:t>doi.org</a:t>
            </a:r>
            <a:r>
              <a:rPr lang="en-US" sz="1300" dirty="0"/>
              <a:t>/10.1093/ageing/aft169. </a:t>
            </a:r>
          </a:p>
          <a:p>
            <a:pPr>
              <a:spcBef>
                <a:spcPts val="100"/>
              </a:spcBef>
            </a:pPr>
            <a:r>
              <a:rPr lang="en-US" sz="1300" dirty="0"/>
              <a:t>Gray SL, Hart LA, </a:t>
            </a:r>
            <a:r>
              <a:rPr lang="en-US" sz="1300" dirty="0" err="1"/>
              <a:t>Perrera</a:t>
            </a:r>
            <a:r>
              <a:rPr lang="en-US" sz="1300" dirty="0"/>
              <a:t> S, et al. Meta-analysis of interventions to reduce adverse drug reactions in older adults. J Am </a:t>
            </a:r>
            <a:r>
              <a:rPr lang="en-US" sz="1300" dirty="0" err="1"/>
              <a:t>Geriatr</a:t>
            </a:r>
            <a:r>
              <a:rPr lang="en-US" sz="1300" dirty="0"/>
              <a:t> </a:t>
            </a:r>
            <a:r>
              <a:rPr lang="en-US" sz="1300" dirty="0" err="1"/>
              <a:t>Soc</a:t>
            </a:r>
            <a:r>
              <a:rPr lang="en-US" sz="1300" dirty="0"/>
              <a:t> 2018;66:282-288. </a:t>
            </a:r>
          </a:p>
          <a:p>
            <a:pPr>
              <a:spcBef>
                <a:spcPts val="100"/>
              </a:spcBef>
            </a:pPr>
            <a:r>
              <a:rPr lang="en-US" sz="1300" dirty="0"/>
              <a:t>Pretorius RW, </a:t>
            </a:r>
            <a:r>
              <a:rPr lang="en-US" sz="1300" dirty="0" err="1"/>
              <a:t>Gataric</a:t>
            </a:r>
            <a:r>
              <a:rPr lang="en-US" sz="1300" dirty="0"/>
              <a:t> G, </a:t>
            </a:r>
            <a:r>
              <a:rPr lang="en-US" sz="1300" dirty="0" err="1"/>
              <a:t>Swedlund</a:t>
            </a:r>
            <a:r>
              <a:rPr lang="en-US" sz="1300" dirty="0"/>
              <a:t> SK, Miller JR. Reducing the risk of adverse drug events in older adults. Am Fam Physician 2013;87(5):331-336. </a:t>
            </a:r>
          </a:p>
          <a:p>
            <a:pPr>
              <a:spcBef>
                <a:spcPts val="100"/>
              </a:spcBef>
            </a:pPr>
            <a:r>
              <a:rPr lang="en-US" sz="1300" u="sng" dirty="0" err="1"/>
              <a:t>www.medicare.gov</a:t>
            </a:r>
            <a:r>
              <a:rPr lang="en-US" sz="1300" u="sng" dirty="0"/>
              <a:t>/your-</a:t>
            </a:r>
            <a:r>
              <a:rPr lang="en-US" sz="1300" u="sng" dirty="0" err="1"/>
              <a:t>medicare</a:t>
            </a:r>
            <a:r>
              <a:rPr lang="en-US" sz="1300" u="sng" dirty="0"/>
              <a:t>-costs/help-paying-costs/get-help-paying-</a:t>
            </a:r>
            <a:r>
              <a:rPr lang="en-US" sz="1300" u="sng" dirty="0" err="1"/>
              <a:t>costs.html</a:t>
            </a:r>
            <a:r>
              <a:rPr lang="en-US" sz="1300" u="sng" dirty="0"/>
              <a:t> </a:t>
            </a:r>
            <a:endParaRPr lang="en-US" sz="1300" dirty="0"/>
          </a:p>
          <a:p>
            <a:pPr>
              <a:spcBef>
                <a:spcPts val="100"/>
              </a:spcBef>
            </a:pPr>
            <a:r>
              <a:rPr lang="en-US" sz="1300" u="sng" dirty="0" err="1"/>
              <a:t>www.fda.gov</a:t>
            </a:r>
            <a:r>
              <a:rPr lang="en-US" sz="1300" u="sng" dirty="0"/>
              <a:t>/</a:t>
            </a:r>
            <a:r>
              <a:rPr lang="en-US" sz="1300" u="sng" dirty="0" err="1"/>
              <a:t>drugresourcesforyou</a:t>
            </a:r>
            <a:r>
              <a:rPr lang="en-US" sz="1300" u="sng" dirty="0"/>
              <a:t>/ucm133411.htm </a:t>
            </a:r>
            <a:endParaRPr lang="en-US" sz="1300" dirty="0"/>
          </a:p>
          <a:p>
            <a:pPr>
              <a:spcBef>
                <a:spcPts val="100"/>
              </a:spcBef>
            </a:pPr>
            <a:r>
              <a:rPr lang="en-US" sz="1300" u="sng" dirty="0" err="1"/>
              <a:t>www.nccam.nih.gov</a:t>
            </a:r>
            <a:r>
              <a:rPr lang="en-US" sz="1300" u="sng" dirty="0"/>
              <a:t> </a:t>
            </a:r>
            <a:endParaRPr lang="en-US" sz="1300" dirty="0"/>
          </a:p>
          <a:p>
            <a:pPr>
              <a:spcBef>
                <a:spcPts val="100"/>
              </a:spcBef>
            </a:pPr>
            <a:r>
              <a:rPr lang="en-US" sz="1300" u="sng" dirty="0" err="1"/>
              <a:t>www.fda.gov</a:t>
            </a:r>
            <a:r>
              <a:rPr lang="en-US" sz="1300" u="sng" dirty="0"/>
              <a:t>/drugs/</a:t>
            </a:r>
            <a:r>
              <a:rPr lang="en-US" sz="1300" u="sng" dirty="0" err="1"/>
              <a:t>resourcesforyou</a:t>
            </a:r>
            <a:r>
              <a:rPr lang="en-US" sz="1300" u="sng" dirty="0"/>
              <a:t>/consumers/</a:t>
            </a:r>
            <a:r>
              <a:rPr lang="en-US" sz="1300" u="sng" dirty="0" err="1"/>
              <a:t>default.htm</a:t>
            </a:r>
            <a:r>
              <a:rPr lang="en-US" sz="1300" u="sng" dirty="0"/>
              <a:t> </a:t>
            </a:r>
            <a:endParaRPr lang="en-US" sz="1300" dirty="0"/>
          </a:p>
          <a:p>
            <a:pPr>
              <a:spcBef>
                <a:spcPts val="100"/>
              </a:spcBef>
            </a:pPr>
            <a:r>
              <a:rPr lang="en-US" sz="1300" dirty="0"/>
              <a:t>Centers for Disease Control and Prevention. Annual Surveillance Report of Drug-Related Risks and Outcomes — United States, 2017. Surveillance Special Report 1. Centers for Disease Control and Prevention, U.S. Department of Health and Human Services. Published August 31, 2017. Accessed June 7, 2018 from https://</a:t>
            </a:r>
            <a:r>
              <a:rPr lang="en-US" sz="1300" dirty="0" err="1"/>
              <a:t>www.cdc.gov</a:t>
            </a:r>
            <a:r>
              <a:rPr lang="en-US" sz="1300" dirty="0"/>
              <a:t>/</a:t>
            </a:r>
            <a:r>
              <a:rPr lang="en-US" sz="1300" dirty="0" err="1"/>
              <a:t>drugoverdose</a:t>
            </a:r>
            <a:r>
              <a:rPr lang="en-US" sz="1300" dirty="0"/>
              <a:t>/pdf/pubs/2017cdc-drug-surveillance-report.pdf </a:t>
            </a:r>
          </a:p>
          <a:p>
            <a:pPr>
              <a:spcBef>
                <a:spcPts val="100"/>
              </a:spcBef>
            </a:pPr>
            <a:r>
              <a:rPr lang="en-US" sz="1300" u="sng" dirty="0" err="1"/>
              <a:t>www.drugabuse.gov</a:t>
            </a:r>
            <a:r>
              <a:rPr lang="en-US" sz="1300" u="sng" dirty="0"/>
              <a:t>/publications/research-reports/misuse-prescription-drugs/summary </a:t>
            </a:r>
            <a:endParaRPr lang="en-US" sz="1300" dirty="0"/>
          </a:p>
          <a:p>
            <a:pPr>
              <a:spcBef>
                <a:spcPts val="100"/>
              </a:spcBef>
            </a:pPr>
            <a:r>
              <a:rPr lang="en-US" sz="1300" u="sng" dirty="0" err="1"/>
              <a:t>www.nsduhweb.rti.org</a:t>
            </a:r>
            <a:r>
              <a:rPr lang="en-US" sz="1300" u="sng" dirty="0"/>
              <a:t>/</a:t>
            </a:r>
            <a:r>
              <a:rPr lang="en-US" sz="1300" u="sng" dirty="0" err="1"/>
              <a:t>respweb</a:t>
            </a:r>
            <a:r>
              <a:rPr lang="en-US" sz="1300" u="sng" dirty="0"/>
              <a:t>/</a:t>
            </a:r>
            <a:r>
              <a:rPr lang="en-US" sz="1300" u="sng" dirty="0" err="1"/>
              <a:t>homepage.cfm</a:t>
            </a:r>
            <a:r>
              <a:rPr lang="en-US" sz="1300" u="sng" dirty="0"/>
              <a:t> </a:t>
            </a:r>
            <a:endParaRPr lang="en-US" sz="1300" dirty="0"/>
          </a:p>
          <a:p>
            <a:pPr>
              <a:spcBef>
                <a:spcPts val="100"/>
              </a:spcBef>
            </a:pPr>
            <a:r>
              <a:rPr lang="en-US" sz="1300" dirty="0" err="1"/>
              <a:t>Colliver</a:t>
            </a:r>
            <a:r>
              <a:rPr lang="en-US" sz="1300" dirty="0"/>
              <a:t> JD, Compton, et al. Projecting drug use among baby boomers in 2020. Ann Epidemiology 2006;16:257-265. </a:t>
            </a:r>
          </a:p>
          <a:p>
            <a:pPr>
              <a:spcBef>
                <a:spcPts val="100"/>
              </a:spcBef>
            </a:pPr>
            <a:r>
              <a:rPr lang="en-US" sz="1300" u="sng" dirty="0" err="1"/>
              <a:t>www.samhsa.gov</a:t>
            </a:r>
            <a:r>
              <a:rPr lang="en-US" sz="1300" u="sng" dirty="0"/>
              <a:t> </a:t>
            </a:r>
          </a:p>
          <a:p>
            <a:pPr>
              <a:spcBef>
                <a:spcPts val="100"/>
              </a:spcBef>
            </a:pPr>
            <a:r>
              <a:rPr lang="en-US" sz="1300" dirty="0"/>
              <a:t>Viswanathan M, </a:t>
            </a:r>
            <a:r>
              <a:rPr lang="en-US" sz="1300" dirty="0" err="1"/>
              <a:t>Golin</a:t>
            </a:r>
            <a:r>
              <a:rPr lang="en-US" sz="1300" dirty="0"/>
              <a:t> CE, Jones CD, et al. Interventions to improve adherence to self-administered medications for chronic diseases in the United States: a systematic review. </a:t>
            </a:r>
            <a:r>
              <a:rPr lang="en-US" sz="1300" i="1" dirty="0"/>
              <a:t>Ann Intern Med </a:t>
            </a:r>
            <a:r>
              <a:rPr lang="en-US" sz="1300" dirty="0"/>
              <a:t> 2012;157(11):785-</a:t>
            </a:r>
            <a:r>
              <a:rPr lang="en-US" sz="1400" dirty="0"/>
              <a:t>95.</a:t>
            </a:r>
            <a:endParaRPr lang="en-US" sz="1300" dirty="0"/>
          </a:p>
        </p:txBody>
      </p:sp>
      <p:cxnSp>
        <p:nvCxnSpPr>
          <p:cNvPr id="9" name="Straight Connector 8"/>
          <p:cNvCxnSpPr/>
          <p:nvPr/>
        </p:nvCxnSpPr>
        <p:spPr>
          <a:xfrm>
            <a:off x="635164" y="986049"/>
            <a:ext cx="7753662" cy="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25</a:t>
            </a:r>
          </a:p>
        </p:txBody>
      </p:sp>
      <p:sp>
        <p:nvSpPr>
          <p:cNvPr id="14" name="Slide Number Placeholder 5"/>
          <p:cNvSpPr txBox="1">
            <a:spLocks/>
          </p:cNvSpPr>
          <p:nvPr/>
        </p:nvSpPr>
        <p:spPr>
          <a:xfrm>
            <a:off x="635164" y="5469639"/>
            <a:ext cx="7753662"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dirty="0"/>
              <a:t>    </a:t>
            </a:r>
            <a:r>
              <a:rPr lang="en-US" sz="1600" dirty="0"/>
              <a:t>See Facilitator’s Guide for more information</a:t>
            </a:r>
          </a:p>
        </p:txBody>
      </p:sp>
    </p:spTree>
    <p:extLst>
      <p:ext uri="{BB962C8B-B14F-4D97-AF65-F5344CB8AC3E}">
        <p14:creationId xmlns:p14="http://schemas.microsoft.com/office/powerpoint/2010/main" val="1797963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2" name="Title 1"/>
          <p:cNvSpPr>
            <a:spLocks noGrp="1"/>
          </p:cNvSpPr>
          <p:nvPr>
            <p:ph type="title"/>
          </p:nvPr>
        </p:nvSpPr>
        <p:spPr/>
        <p:txBody>
          <a:bodyPr/>
          <a:lstStyle/>
          <a:p>
            <a:pPr algn="ctr"/>
            <a:r>
              <a:rPr lang="en-US" dirty="0">
                <a:solidFill>
                  <a:schemeClr val="bg1"/>
                </a:solidFill>
              </a:rPr>
              <a:t>Overview</a:t>
            </a:r>
          </a:p>
        </p:txBody>
      </p:sp>
      <p:sp>
        <p:nvSpPr>
          <p:cNvPr id="9" name="Content Placeholder 2"/>
          <p:cNvSpPr>
            <a:spLocks noGrp="1"/>
          </p:cNvSpPr>
          <p:nvPr>
            <p:ph idx="1"/>
          </p:nvPr>
        </p:nvSpPr>
        <p:spPr>
          <a:xfrm>
            <a:off x="327103" y="4083748"/>
            <a:ext cx="2560476" cy="1365913"/>
          </a:xfrm>
        </p:spPr>
        <p:txBody>
          <a:bodyPr>
            <a:normAutofit/>
          </a:bodyPr>
          <a:lstStyle/>
          <a:p>
            <a:pPr marL="0" indent="0" algn="ctr">
              <a:buNone/>
            </a:pPr>
            <a:r>
              <a:rPr lang="en-US" dirty="0"/>
              <a:t>Be Your Own Advocate</a:t>
            </a:r>
          </a:p>
        </p:txBody>
      </p:sp>
      <p:sp>
        <p:nvSpPr>
          <p:cNvPr id="10" name="Content Placeholder 2"/>
          <p:cNvSpPr txBox="1">
            <a:spLocks/>
          </p:cNvSpPr>
          <p:nvPr/>
        </p:nvSpPr>
        <p:spPr>
          <a:xfrm>
            <a:off x="3067729" y="4083748"/>
            <a:ext cx="2679030" cy="16225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Learn Safe Medication Practices</a:t>
            </a:r>
          </a:p>
        </p:txBody>
      </p:sp>
      <p:sp>
        <p:nvSpPr>
          <p:cNvPr id="11" name="Content Placeholder 2"/>
          <p:cNvSpPr txBox="1">
            <a:spLocks/>
          </p:cNvSpPr>
          <p:nvPr/>
        </p:nvSpPr>
        <p:spPr>
          <a:xfrm>
            <a:off x="5875095" y="4101571"/>
            <a:ext cx="2816717" cy="1604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Know the Risks of Medication Misuse</a:t>
            </a:r>
          </a:p>
        </p:txBody>
      </p:sp>
      <p:pic>
        <p:nvPicPr>
          <p:cNvPr id="12" name="Picture 11"/>
          <p:cNvPicPr>
            <a:picLocks noChangeAspect="1"/>
          </p:cNvPicPr>
          <p:nvPr/>
        </p:nvPicPr>
        <p:blipFill>
          <a:blip r:embed="rId4"/>
          <a:stretch>
            <a:fillRect/>
          </a:stretch>
        </p:blipFill>
        <p:spPr>
          <a:xfrm>
            <a:off x="1055828" y="2430529"/>
            <a:ext cx="1545944" cy="1436874"/>
          </a:xfrm>
          <a:prstGeom prst="rect">
            <a:avLst/>
          </a:prstGeom>
        </p:spPr>
      </p:pic>
      <p:pic>
        <p:nvPicPr>
          <p:cNvPr id="13" name="Picture 12"/>
          <p:cNvPicPr>
            <a:picLocks noChangeAspect="1"/>
          </p:cNvPicPr>
          <p:nvPr/>
        </p:nvPicPr>
        <p:blipFill>
          <a:blip r:embed="rId5"/>
          <a:stretch>
            <a:fillRect/>
          </a:stretch>
        </p:blipFill>
        <p:spPr>
          <a:xfrm>
            <a:off x="3745203" y="2430529"/>
            <a:ext cx="1324081" cy="1436874"/>
          </a:xfrm>
          <a:prstGeom prst="rect">
            <a:avLst/>
          </a:prstGeom>
        </p:spPr>
      </p:pic>
      <p:cxnSp>
        <p:nvCxnSpPr>
          <p:cNvPr id="14" name="Straight Connector 13"/>
          <p:cNvCxnSpPr/>
          <p:nvPr/>
        </p:nvCxnSpPr>
        <p:spPr>
          <a:xfrm>
            <a:off x="3067729" y="2281310"/>
            <a:ext cx="0" cy="322343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70236" y="2281310"/>
            <a:ext cx="0" cy="3223430"/>
          </a:xfrm>
          <a:prstGeom prst="line">
            <a:avLst/>
          </a:prstGeom>
          <a:ln w="25400">
            <a:solidFill>
              <a:srgbClr val="9ACC79"/>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6"/>
          <a:stretch>
            <a:fillRect/>
          </a:stretch>
        </p:blipFill>
        <p:spPr>
          <a:xfrm>
            <a:off x="6761848" y="2520507"/>
            <a:ext cx="977883" cy="1346896"/>
          </a:xfrm>
          <a:prstGeom prst="rect">
            <a:avLst/>
          </a:prstGeom>
        </p:spPr>
      </p:pic>
      <p:sp>
        <p:nvSpPr>
          <p:cNvPr id="19"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2</a:t>
            </a:r>
          </a:p>
        </p:txBody>
      </p:sp>
    </p:spTree>
    <p:extLst>
      <p:ext uri="{BB962C8B-B14F-4D97-AF65-F5344CB8AC3E}">
        <p14:creationId xmlns:p14="http://schemas.microsoft.com/office/powerpoint/2010/main" val="675614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53" t="9298" r="20974" b="24423"/>
          <a:stretch/>
        </p:blipFill>
        <p:spPr>
          <a:xfrm>
            <a:off x="4826412" y="703817"/>
            <a:ext cx="3695700" cy="4724400"/>
          </a:xfrm>
          <a:prstGeom prst="rect">
            <a:avLst/>
          </a:prstGeom>
        </p:spPr>
      </p:pic>
      <p:sp>
        <p:nvSpPr>
          <p:cNvPr id="3" name="Content Placeholder 2"/>
          <p:cNvSpPr>
            <a:spLocks noGrp="1"/>
          </p:cNvSpPr>
          <p:nvPr>
            <p:ph idx="1"/>
          </p:nvPr>
        </p:nvSpPr>
        <p:spPr>
          <a:xfrm>
            <a:off x="1009950" y="1646586"/>
            <a:ext cx="3397294" cy="3125316"/>
          </a:xfrm>
        </p:spPr>
        <p:txBody>
          <a:bodyPr>
            <a:noAutofit/>
          </a:bodyPr>
          <a:lstStyle/>
          <a:p>
            <a:pPr marL="0" indent="0">
              <a:buNone/>
            </a:pPr>
            <a:r>
              <a:rPr lang="en-US" sz="3200"/>
              <a:t>Medications help us live longer and healthier lives, but when not used properly, they can produce harmful effects.</a:t>
            </a:r>
          </a:p>
        </p:txBody>
      </p:sp>
      <p:sp>
        <p:nvSpPr>
          <p:cNvPr id="8"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3</a:t>
            </a:r>
          </a:p>
        </p:txBody>
      </p:sp>
      <p:sp>
        <p:nvSpPr>
          <p:cNvPr id="2" name="Rectangle 1"/>
          <p:cNvSpPr/>
          <p:nvPr/>
        </p:nvSpPr>
        <p:spPr>
          <a:xfrm>
            <a:off x="4914900" y="807053"/>
            <a:ext cx="3695700" cy="4724400"/>
          </a:xfrm>
          <a:prstGeom prst="rect">
            <a:avLst/>
          </a:prstGeom>
          <a:noFill/>
          <a:ln w="254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12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4</a:t>
            </a:r>
          </a:p>
        </p:txBody>
      </p:sp>
    </p:spTree>
    <p:extLst>
      <p:ext uri="{BB962C8B-B14F-4D97-AF65-F5344CB8AC3E}">
        <p14:creationId xmlns:p14="http://schemas.microsoft.com/office/powerpoint/2010/main" val="693794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04" t="32636" r="281"/>
          <a:stretch/>
        </p:blipFill>
        <p:spPr>
          <a:xfrm>
            <a:off x="0" y="0"/>
            <a:ext cx="9144000" cy="2391853"/>
          </a:xfrm>
          <a:prstGeom prst="rect">
            <a:avLst/>
          </a:prstGeom>
        </p:spPr>
      </p:pic>
      <p:sp>
        <p:nvSpPr>
          <p:cNvPr id="10" name="Title 1"/>
          <p:cNvSpPr>
            <a:spLocks noGrp="1"/>
          </p:cNvSpPr>
          <p:nvPr>
            <p:ph type="title"/>
          </p:nvPr>
        </p:nvSpPr>
        <p:spPr>
          <a:xfrm>
            <a:off x="628650" y="365126"/>
            <a:ext cx="7886700" cy="1325563"/>
          </a:xfrm>
        </p:spPr>
        <p:txBody>
          <a:bodyPr/>
          <a:lstStyle/>
          <a:p>
            <a:pPr algn="ctr"/>
            <a:r>
              <a:rPr lang="en-US" dirty="0">
                <a:solidFill>
                  <a:schemeClr val="bg1"/>
                </a:solidFill>
              </a:rPr>
              <a:t>Overview</a:t>
            </a:r>
          </a:p>
        </p:txBody>
      </p:sp>
      <p:sp>
        <p:nvSpPr>
          <p:cNvPr id="3" name="Content Placeholder 2"/>
          <p:cNvSpPr>
            <a:spLocks noGrp="1"/>
          </p:cNvSpPr>
          <p:nvPr>
            <p:ph idx="1"/>
          </p:nvPr>
        </p:nvSpPr>
        <p:spPr>
          <a:xfrm>
            <a:off x="1367911" y="2447679"/>
            <a:ext cx="7147439" cy="3125316"/>
          </a:xfrm>
        </p:spPr>
        <p:txBody>
          <a:bodyPr>
            <a:noAutofit/>
          </a:bodyPr>
          <a:lstStyle/>
          <a:p>
            <a:r>
              <a:rPr lang="en-US" dirty="0"/>
              <a:t>When is the best time of day to take       the medication?</a:t>
            </a:r>
          </a:p>
          <a:p>
            <a:r>
              <a:rPr lang="en-US" dirty="0"/>
              <a:t>Is it safe to crush or split tablets?</a:t>
            </a:r>
          </a:p>
          <a:p>
            <a:r>
              <a:rPr lang="en-US" dirty="0"/>
              <a:t>Should I take it with or without food?</a:t>
            </a:r>
          </a:p>
          <a:p>
            <a:r>
              <a:rPr lang="en-US" dirty="0"/>
              <a:t>What side effects most commonly occur?</a:t>
            </a:r>
          </a:p>
          <a:p>
            <a:r>
              <a:rPr lang="en-US" dirty="0"/>
              <a:t>What should I do if I forget to take a dose?</a:t>
            </a:r>
          </a:p>
        </p:txBody>
      </p:sp>
      <p:sp>
        <p:nvSpPr>
          <p:cNvPr id="9"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5</a:t>
            </a:r>
          </a:p>
        </p:txBody>
      </p:sp>
    </p:spTree>
    <p:extLst>
      <p:ext uri="{BB962C8B-B14F-4D97-AF65-F5344CB8AC3E}">
        <p14:creationId xmlns:p14="http://schemas.microsoft.com/office/powerpoint/2010/main" val="47716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88" y="368948"/>
            <a:ext cx="8668824" cy="612513"/>
          </a:xfrm>
        </p:spPr>
        <p:txBody>
          <a:bodyPr>
            <a:normAutofit/>
          </a:bodyPr>
          <a:lstStyle/>
          <a:p>
            <a:pPr algn="ctr"/>
            <a:r>
              <a:rPr lang="en-US" sz="3600" dirty="0"/>
              <a:t>Keep a complete Medication Record</a:t>
            </a:r>
          </a:p>
        </p:txBody>
      </p:sp>
      <p:graphicFrame>
        <p:nvGraphicFramePr>
          <p:cNvPr id="15" name="Table 14"/>
          <p:cNvGraphicFramePr>
            <a:graphicFrameLocks noGrp="1"/>
          </p:cNvGraphicFramePr>
          <p:nvPr>
            <p:extLst>
              <p:ext uri="{D42A27DB-BD31-4B8C-83A1-F6EECF244321}">
                <p14:modId xmlns:p14="http://schemas.microsoft.com/office/powerpoint/2010/main" val="1922277226"/>
              </p:ext>
            </p:extLst>
          </p:nvPr>
        </p:nvGraphicFramePr>
        <p:xfrm>
          <a:off x="237588" y="1193687"/>
          <a:ext cx="8668824" cy="4567186"/>
        </p:xfrm>
        <a:graphic>
          <a:graphicData uri="http://schemas.openxmlformats.org/drawingml/2006/table">
            <a:tbl>
              <a:tblPr firstRow="1" bandRow="1">
                <a:tableStyleId>{793D81CF-94F2-401A-BA57-92F5A7B2D0C5}</a:tableStyleId>
              </a:tblPr>
              <a:tblGrid>
                <a:gridCol w="1296244">
                  <a:extLst>
                    <a:ext uri="{9D8B030D-6E8A-4147-A177-3AD203B41FA5}">
                      <a16:colId xmlns:a16="http://schemas.microsoft.com/office/drawing/2014/main" val="20000"/>
                    </a:ext>
                  </a:extLst>
                </a:gridCol>
                <a:gridCol w="1651820">
                  <a:extLst>
                    <a:ext uri="{9D8B030D-6E8A-4147-A177-3AD203B41FA5}">
                      <a16:colId xmlns:a16="http://schemas.microsoft.com/office/drawing/2014/main" val="20001"/>
                    </a:ext>
                  </a:extLst>
                </a:gridCol>
                <a:gridCol w="1354817">
                  <a:extLst>
                    <a:ext uri="{9D8B030D-6E8A-4147-A177-3AD203B41FA5}">
                      <a16:colId xmlns:a16="http://schemas.microsoft.com/office/drawing/2014/main" val="20002"/>
                    </a:ext>
                  </a:extLst>
                </a:gridCol>
                <a:gridCol w="1368718">
                  <a:extLst>
                    <a:ext uri="{9D8B030D-6E8A-4147-A177-3AD203B41FA5}">
                      <a16:colId xmlns:a16="http://schemas.microsoft.com/office/drawing/2014/main" val="20003"/>
                    </a:ext>
                  </a:extLst>
                </a:gridCol>
                <a:gridCol w="1406013">
                  <a:extLst>
                    <a:ext uri="{9D8B030D-6E8A-4147-A177-3AD203B41FA5}">
                      <a16:colId xmlns:a16="http://schemas.microsoft.com/office/drawing/2014/main" val="20004"/>
                    </a:ext>
                  </a:extLst>
                </a:gridCol>
                <a:gridCol w="1591212">
                  <a:extLst>
                    <a:ext uri="{9D8B030D-6E8A-4147-A177-3AD203B41FA5}">
                      <a16:colId xmlns:a16="http://schemas.microsoft.com/office/drawing/2014/main" val="20005"/>
                    </a:ext>
                  </a:extLst>
                </a:gridCol>
              </a:tblGrid>
              <a:tr h="812558">
                <a:tc>
                  <a:txBody>
                    <a:bodyPr/>
                    <a:lstStyle/>
                    <a:p>
                      <a:pPr algn="ctr">
                        <a:lnSpc>
                          <a:spcPct val="100000"/>
                        </a:lnSpc>
                      </a:pPr>
                      <a:r>
                        <a:rPr lang="en-US" sz="1600" b="1" i="0" dirty="0">
                          <a:ln>
                            <a:noFill/>
                          </a:ln>
                          <a:solidFill>
                            <a:schemeClr val="bg1"/>
                          </a:solidFill>
                          <a:latin typeface="Arial" charset="0"/>
                          <a:ea typeface="Arial" charset="0"/>
                          <a:cs typeface="Arial" charset="0"/>
                        </a:rPr>
                        <a:t>Medication Name</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dirty="0">
                          <a:ln>
                            <a:noFill/>
                          </a:ln>
                          <a:solidFill>
                            <a:schemeClr val="bg1"/>
                          </a:solidFill>
                          <a:latin typeface="Arial" charset="0"/>
                          <a:ea typeface="Arial" charset="0"/>
                          <a:cs typeface="Arial" charset="0"/>
                        </a:rPr>
                        <a:t>Other Names</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dirty="0">
                          <a:ln>
                            <a:noFill/>
                          </a:ln>
                          <a:solidFill>
                            <a:schemeClr val="bg1"/>
                          </a:solidFill>
                          <a:latin typeface="Arial" charset="0"/>
                          <a:ea typeface="Arial" charset="0"/>
                          <a:cs typeface="Arial" charset="0"/>
                        </a:rPr>
                        <a:t>Directions</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dirty="0">
                          <a:ln>
                            <a:noFill/>
                          </a:ln>
                          <a:solidFill>
                            <a:schemeClr val="bg1"/>
                          </a:solidFill>
                          <a:latin typeface="Arial" charset="0"/>
                          <a:ea typeface="Arial" charset="0"/>
                          <a:cs typeface="Arial" charset="0"/>
                        </a:rPr>
                        <a:t>Use</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dirty="0">
                          <a:ln>
                            <a:noFill/>
                          </a:ln>
                          <a:solidFill>
                            <a:schemeClr val="bg1"/>
                          </a:solidFill>
                          <a:latin typeface="Arial" charset="0"/>
                          <a:ea typeface="Arial" charset="0"/>
                          <a:cs typeface="Arial" charset="0"/>
                        </a:rPr>
                        <a:t>Prescriber</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0" dirty="0">
                          <a:ln>
                            <a:noFill/>
                          </a:ln>
                          <a:solidFill>
                            <a:schemeClr val="bg1"/>
                          </a:solidFill>
                          <a:latin typeface="Arial" charset="0"/>
                          <a:ea typeface="Arial" charset="0"/>
                          <a:cs typeface="Arial" charset="0"/>
                        </a:rPr>
                        <a:t>Other Information</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solidFill>
                      <a:srgbClr val="3A657F"/>
                    </a:solidFill>
                  </a:tcPr>
                </a:tc>
                <a:extLst>
                  <a:ext uri="{0D108BD9-81ED-4DB2-BD59-A6C34878D82A}">
                    <a16:rowId xmlns:a16="http://schemas.microsoft.com/office/drawing/2014/main" val="10000"/>
                  </a:ext>
                </a:extLst>
              </a:tr>
              <a:tr h="703678">
                <a:tc>
                  <a:txBody>
                    <a:bodyPr/>
                    <a:lstStyle/>
                    <a:p>
                      <a:pPr algn="ctr"/>
                      <a:r>
                        <a:rPr lang="en-US" sz="1600" b="1" i="0" dirty="0">
                          <a:ln>
                            <a:noFill/>
                          </a:ln>
                          <a:solidFill>
                            <a:schemeClr val="tx1"/>
                          </a:solidFill>
                          <a:latin typeface="Arial" charset="0"/>
                          <a:ea typeface="Arial" charset="0"/>
                          <a:cs typeface="Arial" charset="0"/>
                        </a:rPr>
                        <a:t>Lisinopril </a:t>
                      </a:r>
                    </a:p>
                    <a:p>
                      <a:pPr algn="ctr"/>
                      <a:r>
                        <a:rPr lang="en-US" sz="1600" b="1" i="0" dirty="0">
                          <a:ln>
                            <a:noFill/>
                          </a:ln>
                          <a:solidFill>
                            <a:schemeClr val="tx1"/>
                          </a:solidFill>
                          <a:latin typeface="Arial" charset="0"/>
                          <a:ea typeface="Arial" charset="0"/>
                          <a:cs typeface="Arial" charset="0"/>
                        </a:rPr>
                        <a:t>20 mg</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err="1">
                          <a:ln>
                            <a:noFill/>
                          </a:ln>
                          <a:solidFill>
                            <a:schemeClr val="tx1"/>
                          </a:solidFill>
                        </a:rPr>
                        <a:t>Prinivil</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Take 1</a:t>
                      </a:r>
                      <a:r>
                        <a:rPr lang="en-US" sz="1600" b="1" baseline="0" dirty="0">
                          <a:ln>
                            <a:noFill/>
                          </a:ln>
                          <a:solidFill>
                            <a:schemeClr val="tx1"/>
                          </a:solidFill>
                        </a:rPr>
                        <a:t> tablet once daily</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Blood</a:t>
                      </a:r>
                      <a:r>
                        <a:rPr lang="en-US" sz="1600" b="1" baseline="0" dirty="0">
                          <a:ln>
                            <a:noFill/>
                          </a:ln>
                          <a:solidFill>
                            <a:schemeClr val="tx1"/>
                          </a:solidFill>
                        </a:rPr>
                        <a:t> Pressure</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Dr. Sam</a:t>
                      </a:r>
                      <a:r>
                        <a:rPr lang="en-US" sz="1600" b="1" baseline="0" dirty="0">
                          <a:ln>
                            <a:noFill/>
                          </a:ln>
                          <a:solidFill>
                            <a:schemeClr val="tx1"/>
                          </a:solidFill>
                        </a:rPr>
                        <a:t> Jones</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Avoid salt</a:t>
                      </a:r>
                      <a:r>
                        <a:rPr lang="en-US" sz="1600" b="1" baseline="0" dirty="0">
                          <a:ln>
                            <a:noFill/>
                          </a:ln>
                          <a:solidFill>
                            <a:schemeClr val="tx1"/>
                          </a:solidFill>
                        </a:rPr>
                        <a:t> substitutes</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88258">
                <a:tc>
                  <a:txBody>
                    <a:bodyPr/>
                    <a:lstStyle/>
                    <a:p>
                      <a:pPr algn="ctr"/>
                      <a:r>
                        <a:rPr lang="en-US" sz="1600" b="1" dirty="0">
                          <a:ln>
                            <a:noFill/>
                          </a:ln>
                          <a:solidFill>
                            <a:schemeClr val="tx1"/>
                          </a:solidFill>
                        </a:rPr>
                        <a:t>Omeprazole</a:t>
                      </a:r>
                    </a:p>
                    <a:p>
                      <a:pPr algn="ctr"/>
                      <a:r>
                        <a:rPr lang="en-US" sz="1600" b="1" dirty="0">
                          <a:ln>
                            <a:noFill/>
                          </a:ln>
                          <a:solidFill>
                            <a:schemeClr val="tx1"/>
                          </a:solidFill>
                        </a:rPr>
                        <a:t>20</a:t>
                      </a:r>
                      <a:r>
                        <a:rPr lang="en-US" sz="1600" b="1" baseline="0" dirty="0">
                          <a:ln>
                            <a:noFill/>
                          </a:ln>
                          <a:solidFill>
                            <a:schemeClr val="tx1"/>
                          </a:solidFill>
                        </a:rPr>
                        <a:t> mg</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Prilosec</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Take 1 capsule in the evening</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Heartburn/</a:t>
                      </a:r>
                    </a:p>
                    <a:p>
                      <a:pPr algn="ctr"/>
                      <a:r>
                        <a:rPr lang="en-US" sz="1600" b="1" dirty="0">
                          <a:ln>
                            <a:noFill/>
                          </a:ln>
                          <a:solidFill>
                            <a:schemeClr val="tx1"/>
                          </a:solidFill>
                        </a:rPr>
                        <a:t>Indigestion</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n>
                            <a:noFill/>
                          </a:ln>
                          <a:solidFill>
                            <a:schemeClr val="tx1"/>
                          </a:solidFill>
                        </a:rPr>
                        <a:t>Dr. Sam</a:t>
                      </a:r>
                      <a:r>
                        <a:rPr lang="en-US" sz="1600" b="1" baseline="0" dirty="0">
                          <a:ln>
                            <a:noFill/>
                          </a:ln>
                          <a:solidFill>
                            <a:schemeClr val="tx1"/>
                          </a:solidFill>
                        </a:rPr>
                        <a:t> Jones</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Take on an empty stomach</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68362">
                <a:tc>
                  <a:txBody>
                    <a:bodyPr/>
                    <a:lstStyle/>
                    <a:p>
                      <a:pPr algn="ctr"/>
                      <a:r>
                        <a:rPr lang="en-US" sz="1600" b="1" dirty="0">
                          <a:ln>
                            <a:noFill/>
                          </a:ln>
                          <a:solidFill>
                            <a:schemeClr val="tx1"/>
                          </a:solidFill>
                        </a:rPr>
                        <a:t>Tylenol Extra Strength</a:t>
                      </a:r>
                      <a:r>
                        <a:rPr lang="en-US" sz="1600" b="1" baseline="0" dirty="0">
                          <a:ln>
                            <a:noFill/>
                          </a:ln>
                          <a:solidFill>
                            <a:schemeClr val="tx1"/>
                          </a:solidFill>
                        </a:rPr>
                        <a:t>  500 mg</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Acetaminophen</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Take 1-2 tablets every 6 hours</a:t>
                      </a:r>
                      <a:r>
                        <a:rPr lang="en-US" sz="1600" b="1" baseline="0" dirty="0">
                          <a:ln>
                            <a:noFill/>
                          </a:ln>
                          <a:solidFill>
                            <a:schemeClr val="tx1"/>
                          </a:solidFill>
                        </a:rPr>
                        <a:t> as needed</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Arthritis</a:t>
                      </a:r>
                      <a:r>
                        <a:rPr lang="en-US" sz="1600" b="1" baseline="0" dirty="0">
                          <a:ln>
                            <a:noFill/>
                          </a:ln>
                          <a:solidFill>
                            <a:schemeClr val="tx1"/>
                          </a:solidFill>
                        </a:rPr>
                        <a:t> Pain</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OTC</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Do not take more than 6 tablets in a day</a:t>
                      </a:r>
                    </a:p>
                    <a:p>
                      <a:pPr algn="ctr"/>
                      <a:endParaRPr lang="en-US" sz="1600" b="1" dirty="0">
                        <a:ln>
                          <a:noFill/>
                        </a:ln>
                        <a:solidFill>
                          <a:schemeClr val="tx1"/>
                        </a:solidFill>
                      </a:endParaRPr>
                    </a:p>
                    <a:p>
                      <a:pPr algn="ctr"/>
                      <a:r>
                        <a:rPr lang="en-US" sz="1600" b="1" dirty="0">
                          <a:ln>
                            <a:noFill/>
                          </a:ln>
                          <a:solidFill>
                            <a:schemeClr val="tx1"/>
                          </a:solidFill>
                        </a:rPr>
                        <a:t>Do not drink</a:t>
                      </a:r>
                      <a:r>
                        <a:rPr lang="en-US" sz="1600" b="1" baseline="0" dirty="0">
                          <a:ln>
                            <a:noFill/>
                          </a:ln>
                          <a:solidFill>
                            <a:schemeClr val="tx1"/>
                          </a:solidFill>
                        </a:rPr>
                        <a:t> alcohol</a:t>
                      </a: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73510">
                <a:tc>
                  <a:txBody>
                    <a:bodyPr/>
                    <a:lstStyle/>
                    <a:p>
                      <a:pPr algn="ctr"/>
                      <a:r>
                        <a:rPr lang="en-US" sz="1600" b="1" dirty="0">
                          <a:ln>
                            <a:noFill/>
                          </a:ln>
                          <a:solidFill>
                            <a:schemeClr val="tx1"/>
                          </a:solidFill>
                        </a:rPr>
                        <a:t>Senior Multivitamin</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a:ln>
                            <a:noFill/>
                          </a:ln>
                          <a:solidFill>
                            <a:schemeClr val="tx1"/>
                          </a:solidFill>
                        </a:rPr>
                        <a:t>Take 1 tablet once daily</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n>
                            <a:noFill/>
                          </a:ln>
                          <a:solidFill>
                            <a:schemeClr val="tx1"/>
                          </a:solidFill>
                        </a:rPr>
                        <a:t>Supplement</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n>
                            <a:noFill/>
                          </a:ln>
                          <a:solidFill>
                            <a:schemeClr val="tx1"/>
                          </a:solidFill>
                        </a:rPr>
                        <a:t>OTC</a:t>
                      </a: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b="1" dirty="0">
                        <a:ln>
                          <a:noFill/>
                        </a:ln>
                        <a:solidFill>
                          <a:schemeClr val="tx1"/>
                        </a:solidFill>
                      </a:endParaRPr>
                    </a:p>
                  </a:txBody>
                  <a:tcPr anchor="ctr">
                    <a:lnL w="12700" cap="flat" cmpd="sng" algn="ctr">
                      <a:solidFill>
                        <a:srgbClr val="003449"/>
                      </a:solidFill>
                      <a:prstDash val="solid"/>
                      <a:round/>
                      <a:headEnd type="none" w="med" len="med"/>
                      <a:tailEnd type="none" w="med" len="med"/>
                    </a:lnL>
                    <a:lnR w="12700" cap="flat" cmpd="sng" algn="ctr">
                      <a:solidFill>
                        <a:srgbClr val="003449"/>
                      </a:solidFill>
                      <a:prstDash val="solid"/>
                      <a:round/>
                      <a:headEnd type="none" w="med" len="med"/>
                      <a:tailEnd type="none" w="med" len="med"/>
                    </a:lnR>
                    <a:lnT w="12700" cap="flat" cmpd="sng" algn="ctr">
                      <a:solidFill>
                        <a:srgbClr val="003449"/>
                      </a:solidFill>
                      <a:prstDash val="solid"/>
                      <a:round/>
                      <a:headEnd type="none" w="med" len="med"/>
                      <a:tailEnd type="none" w="med" len="med"/>
                    </a:lnT>
                    <a:lnB w="12700" cap="flat" cmpd="sng" algn="ctr">
                      <a:solidFill>
                        <a:srgbClr val="00344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5"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6</a:t>
            </a:r>
          </a:p>
        </p:txBody>
      </p:sp>
    </p:spTree>
    <p:extLst>
      <p:ext uri="{BB962C8B-B14F-4D97-AF65-F5344CB8AC3E}">
        <p14:creationId xmlns:p14="http://schemas.microsoft.com/office/powerpoint/2010/main" val="566370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0228" r="31827" b="6505"/>
          <a:stretch/>
        </p:blipFill>
        <p:spPr>
          <a:xfrm>
            <a:off x="661224" y="901620"/>
            <a:ext cx="3746019" cy="4029499"/>
          </a:xfrm>
          <a:prstGeom prst="rect">
            <a:avLst/>
          </a:prstGeom>
        </p:spPr>
      </p:pic>
      <p:sp>
        <p:nvSpPr>
          <p:cNvPr id="2" name="Title 1"/>
          <p:cNvSpPr>
            <a:spLocks noGrp="1"/>
          </p:cNvSpPr>
          <p:nvPr>
            <p:ph type="title"/>
          </p:nvPr>
        </p:nvSpPr>
        <p:spPr>
          <a:xfrm>
            <a:off x="4978400" y="1842135"/>
            <a:ext cx="3891178" cy="2458343"/>
          </a:xfrm>
        </p:spPr>
        <p:txBody>
          <a:bodyPr>
            <a:normAutofit/>
          </a:bodyPr>
          <a:lstStyle/>
          <a:p>
            <a:r>
              <a:rPr lang="en-US" dirty="0"/>
              <a:t>Use your pharmacist </a:t>
            </a:r>
            <a:br>
              <a:rPr lang="en-US" dirty="0"/>
            </a:br>
            <a:r>
              <a:rPr lang="en-US" dirty="0"/>
              <a:t>as a resource</a:t>
            </a:r>
          </a:p>
        </p:txBody>
      </p:sp>
      <p:sp>
        <p:nvSpPr>
          <p:cNvPr id="5" name="Rectangle 4"/>
          <p:cNvSpPr/>
          <p:nvPr/>
        </p:nvSpPr>
        <p:spPr>
          <a:xfrm>
            <a:off x="793956" y="1049262"/>
            <a:ext cx="3782376" cy="4014589"/>
          </a:xfrm>
          <a:prstGeom prst="rect">
            <a:avLst/>
          </a:prstGeom>
          <a:noFill/>
          <a:ln w="25400">
            <a:solidFill>
              <a:srgbClr val="9AC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7</a:t>
            </a:r>
          </a:p>
        </p:txBody>
      </p:sp>
    </p:spTree>
    <p:extLst>
      <p:ext uri="{BB962C8B-B14F-4D97-AF65-F5344CB8AC3E}">
        <p14:creationId xmlns:p14="http://schemas.microsoft.com/office/powerpoint/2010/main" val="11499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28650" y="0"/>
            <a:ext cx="7886700" cy="1334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3A657F"/>
                </a:solidFill>
                <a:latin typeface="Arial" charset="0"/>
                <a:ea typeface="Arial" charset="0"/>
                <a:cs typeface="Arial" charset="0"/>
              </a:defRPr>
            </a:lvl1pPr>
          </a:lstStyle>
          <a:p>
            <a:pPr algn="ctr"/>
            <a:r>
              <a:rPr lang="en-US" dirty="0"/>
              <a:t>The prescription label</a:t>
            </a:r>
          </a:p>
        </p:txBody>
      </p:sp>
      <p:pic>
        <p:nvPicPr>
          <p:cNvPr id="7" name="Picture 6"/>
          <p:cNvPicPr>
            <a:picLocks noChangeAspect="1"/>
          </p:cNvPicPr>
          <p:nvPr/>
        </p:nvPicPr>
        <p:blipFill>
          <a:blip r:embed="rId3"/>
          <a:stretch>
            <a:fillRect/>
          </a:stretch>
        </p:blipFill>
        <p:spPr>
          <a:xfrm>
            <a:off x="2870616" y="1334125"/>
            <a:ext cx="3270130" cy="4514514"/>
          </a:xfrm>
          <a:prstGeom prst="rect">
            <a:avLst/>
          </a:prstGeom>
        </p:spPr>
      </p:pic>
      <p:sp>
        <p:nvSpPr>
          <p:cNvPr id="10" name="Slide Number Placeholder 5"/>
          <p:cNvSpPr txBox="1">
            <a:spLocks/>
          </p:cNvSpPr>
          <p:nvPr/>
        </p:nvSpPr>
        <p:spPr>
          <a:xfrm>
            <a:off x="4407244" y="6323400"/>
            <a:ext cx="4462334" cy="365125"/>
          </a:xfrm>
          <a:prstGeom prst="rect">
            <a:avLst/>
          </a:prstGeom>
        </p:spPr>
        <p:txBody>
          <a:bodyPr/>
          <a:lstStyle>
            <a:defPPr>
              <a:defRPr lang="en-US"/>
            </a:defPPr>
            <a:lvl1pPr marL="0" algn="l" defTabSz="914400" rtl="0" eaLnBrk="1" latinLnBrk="0" hangingPunct="1">
              <a:defRPr sz="2000" b="1" i="0" kern="1200">
                <a:solidFill>
                  <a:srgbClr val="3A657F"/>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0" dirty="0"/>
              <a:t>    </a:t>
            </a:r>
            <a:r>
              <a:rPr lang="en-US" sz="1600" dirty="0"/>
              <a:t>OLDER ADULT TOOLKIT</a:t>
            </a:r>
            <a:r>
              <a:rPr lang="en-US" sz="1600" b="0" dirty="0"/>
              <a:t>    </a:t>
            </a:r>
            <a:r>
              <a:rPr lang="en-US" sz="1600" dirty="0">
                <a:solidFill>
                  <a:srgbClr val="47B9C7"/>
                </a:solidFill>
              </a:rPr>
              <a:t>|</a:t>
            </a:r>
            <a:r>
              <a:rPr lang="en-US" sz="1600" dirty="0"/>
              <a:t>    8</a:t>
            </a:r>
          </a:p>
        </p:txBody>
      </p:sp>
    </p:spTree>
    <p:extLst>
      <p:ext uri="{BB962C8B-B14F-4D97-AF65-F5344CB8AC3E}">
        <p14:creationId xmlns:p14="http://schemas.microsoft.com/office/powerpoint/2010/main" val="31552002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3CD949663AD84FB01C77AB0EE3AAB3" ma:contentTypeVersion="13" ma:contentTypeDescription="Create a new document." ma:contentTypeScope="" ma:versionID="dad3831812a164b540609b7a882c220d">
  <xsd:schema xmlns:xsd="http://www.w3.org/2001/XMLSchema" xmlns:xs="http://www.w3.org/2001/XMLSchema" xmlns:p="http://schemas.microsoft.com/office/2006/metadata/properties" xmlns:ns2="7bd532b3-53c2-47db-a10a-4e8d82d76c6f" xmlns:ns3="3e8c44b7-8373-451f-836e-2beeec1704e0" targetNamespace="http://schemas.microsoft.com/office/2006/metadata/properties" ma:root="true" ma:fieldsID="87b006c3fa7d6e8416cb5188d46cb66b" ns2:_="" ns3:_="">
    <xsd:import namespace="7bd532b3-53c2-47db-a10a-4e8d82d76c6f"/>
    <xsd:import namespace="3e8c44b7-8373-451f-836e-2beeec1704e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d532b3-53c2-47db-a10a-4e8d82d76c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e8c44b7-8373-451f-836e-2beeec1704e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82F5FB-2C17-49C2-8DBE-E9CF83E713B1}">
  <ds:schemaRefs>
    <ds:schemaRef ds:uri="http://schemas.microsoft.com/office/2006/metadata/properties"/>
    <ds:schemaRef ds:uri="http://www.w3.org/2000/xmlns/"/>
    <ds:schemaRef ds:uri="http://schemas.microsoft.com/office/infopath/2007/PartnerControls"/>
  </ds:schemaRefs>
</ds:datastoreItem>
</file>

<file path=customXml/itemProps2.xml><?xml version="1.0" encoding="utf-8"?>
<ds:datastoreItem xmlns:ds="http://schemas.openxmlformats.org/officeDocument/2006/customXml" ds:itemID="{A0B9E927-DED0-4FEF-9D77-A12D2519B970}">
  <ds:schemaRefs>
    <ds:schemaRef ds:uri="http://schemas.microsoft.com/sharepoint/v3/contenttype/forms"/>
  </ds:schemaRefs>
</ds:datastoreItem>
</file>

<file path=customXml/itemProps3.xml><?xml version="1.0" encoding="utf-8"?>
<ds:datastoreItem xmlns:ds="http://schemas.openxmlformats.org/officeDocument/2006/customXml" ds:itemID="{15561CED-8282-4238-AFED-E34C9095263D}">
  <ds:schemaRefs>
    <ds:schemaRef ds:uri="http://schemas.microsoft.com/office/2006/metadata/contentType"/>
    <ds:schemaRef ds:uri="http://schemas.microsoft.com/office/2006/metadata/properties/metaAttributes"/>
    <ds:schemaRef ds:uri="http://www.w3.org/2000/xmlns/"/>
    <ds:schemaRef ds:uri="http://www.w3.org/2001/XMLSchema"/>
    <ds:schemaRef ds:uri="7bd532b3-53c2-47db-a10a-4e8d82d76c6f"/>
    <ds:schemaRef ds:uri="3e8c44b7-8373-451f-836e-2beeec1704e0"/>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2248</TotalTime>
  <Words>4742</Words>
  <Application>Microsoft Office PowerPoint</Application>
  <PresentationFormat>On-screen Show (4:3)</PresentationFormat>
  <Paragraphs>350</Paragraphs>
  <Slides>27</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Generation Rx:  Safe Medication Practices for Better Health</vt:lpstr>
      <vt:lpstr>PowerPoint Presentation</vt:lpstr>
      <vt:lpstr>Overview</vt:lpstr>
      <vt:lpstr>PowerPoint Presentation</vt:lpstr>
      <vt:lpstr>PowerPoint Presentation</vt:lpstr>
      <vt:lpstr>Overview</vt:lpstr>
      <vt:lpstr>Keep a complete Medication Record</vt:lpstr>
      <vt:lpstr>Use your pharmacist  as a resource</vt:lpstr>
      <vt:lpstr>PowerPoint Presentation</vt:lpstr>
      <vt:lpstr>PowerPoint Presentation</vt:lpstr>
      <vt:lpstr>Anything you take can impact your medication therapy</vt:lpstr>
      <vt:lpstr>Having a new symptom  or health issue?</vt:lpstr>
      <vt:lpstr>PowerPoint Presentation</vt:lpstr>
      <vt:lpstr>PowerPoint Presentation</vt:lpstr>
      <vt:lpstr>PowerPoint Presentation</vt:lpstr>
      <vt:lpstr>PowerPoint Presentation</vt:lpstr>
      <vt:lpstr>PowerPoint Presentation</vt:lpstr>
      <vt:lpstr>No Drug Drop Box or  take-back event near you?</vt:lpstr>
      <vt:lpstr>PowerPoint Presentation</vt:lpstr>
      <vt:lpstr>PowerPoint Presentation</vt:lpstr>
      <vt:lpstr>Prescription drug misuse is:</vt:lpstr>
      <vt:lpstr>This epidemic affects all of us</vt:lpstr>
      <vt:lpstr>Here is what you can do to help</vt:lpstr>
      <vt:lpstr>Summary</vt:lpstr>
      <vt:lpstr>Post-webinar Survey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 Burson</dc:creator>
  <cp:lastModifiedBy>Keeler, Emily</cp:lastModifiedBy>
  <cp:revision>89</cp:revision>
  <dcterms:created xsi:type="dcterms:W3CDTF">2018-06-01T14:05:10Z</dcterms:created>
  <dcterms:modified xsi:type="dcterms:W3CDTF">2022-06-24T19:33:49Z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0x010100CB3CD949663AD84FB01C77AB0EE3AAB3</vt:lpwstr>
  </property>
</Properties>
</file>