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0.xml" ContentType="application/vnd.openxmlformats-officedocument.presentationml.notesSlide+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8" r:id="rId2"/>
    <p:sldId id="317" r:id="rId3"/>
    <p:sldId id="258" r:id="rId4"/>
    <p:sldId id="260" r:id="rId5"/>
    <p:sldId id="314" r:id="rId6"/>
    <p:sldId id="305" r:id="rId7"/>
    <p:sldId id="264" r:id="rId8"/>
    <p:sldId id="306" r:id="rId9"/>
    <p:sldId id="282" r:id="rId10"/>
    <p:sldId id="327" r:id="rId11"/>
    <p:sldId id="309" r:id="rId12"/>
    <p:sldId id="328" r:id="rId13"/>
    <p:sldId id="278" r:id="rId14"/>
    <p:sldId id="296" r:id="rId15"/>
    <p:sldId id="316" r:id="rId16"/>
    <p:sldId id="281" r:id="rId17"/>
    <p:sldId id="307" r:id="rId18"/>
    <p:sldId id="308" r:id="rId19"/>
    <p:sldId id="318" r:id="rId20"/>
    <p:sldId id="329" r:id="rId21"/>
    <p:sldId id="324" r:id="rId22"/>
    <p:sldId id="330" r:id="rId23"/>
    <p:sldId id="302" r:id="rId24"/>
    <p:sldId id="310" r:id="rId25"/>
    <p:sldId id="311" r:id="rId26"/>
    <p:sldId id="312" r:id="rId27"/>
    <p:sldId id="313" r:id="rId28"/>
    <p:sldId id="319" r:id="rId29"/>
    <p:sldId id="334" r:id="rId30"/>
    <p:sldId id="320" r:id="rId31"/>
    <p:sldId id="321" r:id="rId32"/>
    <p:sldId id="331" r:id="rId33"/>
    <p:sldId id="283" r:id="rId34"/>
    <p:sldId id="332" r:id="rId35"/>
    <p:sldId id="284" r:id="rId36"/>
    <p:sldId id="333" r:id="rId37"/>
    <p:sldId id="322" r:id="rId38"/>
    <p:sldId id="335" r:id="rId39"/>
    <p:sldId id="279" r:id="rId40"/>
    <p:sldId id="277"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louner" initials="CC" lastIdx="10" clrIdx="0"/>
  <p:cmAuthor id="1" name="Administrator" initials="A" lastIdx="6" clrIdx="1"/>
  <p:cmAuthor id="2" name="secadmin" initials="s" lastIdx="13" clrIdx="2">
    <p:extLst/>
  </p:cmAuthor>
  <p:cmAuthor id="3" name="Hart, Elizabeth" initials="HE"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F1F1F1"/>
    <a:srgbClr val="FFFF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2549" autoAdjust="0"/>
  </p:normalViewPr>
  <p:slideViewPr>
    <p:cSldViewPr>
      <p:cViewPr varScale="1">
        <p:scale>
          <a:sx n="52" d="100"/>
          <a:sy n="52" d="100"/>
        </p:scale>
        <p:origin x="2429" y="53"/>
      </p:cViewPr>
      <p:guideLst>
        <p:guide orient="horz" pos="2160"/>
        <p:guide pos="2880"/>
      </p:guideLst>
    </p:cSldViewPr>
  </p:slideViewPr>
  <p:outlineViewPr>
    <p:cViewPr>
      <p:scale>
        <a:sx n="33" d="100"/>
        <a:sy n="33" d="100"/>
      </p:scale>
      <p:origin x="-16" y="0"/>
    </p:cViewPr>
  </p:outlineViewPr>
  <p:notesTextViewPr>
    <p:cViewPr>
      <p:scale>
        <a:sx n="85" d="100"/>
        <a:sy n="85" d="100"/>
      </p:scale>
      <p:origin x="0" y="0"/>
    </p:cViewPr>
  </p:notesTextViewPr>
  <p:sorterViewPr>
    <p:cViewPr>
      <p:scale>
        <a:sx n="100" d="100"/>
        <a:sy n="100" d="100"/>
      </p:scale>
      <p:origin x="0" y="-6904"/>
    </p:cViewPr>
  </p:sorterViewPr>
  <p:notesViewPr>
    <p:cSldViewPr>
      <p:cViewPr varScale="1">
        <p:scale>
          <a:sx n="163" d="100"/>
          <a:sy n="163"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F0F2-DB3B-4C24-8801-4267755A9969}" type="datetimeFigureOut">
              <a:rPr lang="en-US" smtClean="0"/>
              <a:pPr/>
              <a:t>2/13/2019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E8BAA-00EA-4556-A0F6-1265C930675F}" type="slidenum">
              <a:rPr lang="en-US" smtClean="0"/>
              <a:pPr/>
              <a:t>‹#›</a:t>
            </a:fld>
            <a:endParaRPr lang="en-US" dirty="0"/>
          </a:p>
        </p:txBody>
      </p:sp>
    </p:spTree>
    <p:extLst>
      <p:ext uri="{BB962C8B-B14F-4D97-AF65-F5344CB8AC3E}">
        <p14:creationId xmlns:p14="http://schemas.microsoft.com/office/powerpoint/2010/main" val="18691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armreduction.org/overdose-prevention/overdose-news/prescribe-naloxo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55.xml"/><Relationship Id="rId4" Type="http://schemas.openxmlformats.org/officeDocument/2006/relationships/hyperlink" Target="http://www.samhsa.gov/da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Presentation Talking Points</a:t>
            </a:r>
          </a:p>
          <a:p>
            <a:endParaRPr lang="en-US" b="1" u="sng" dirty="0" smtClean="0"/>
          </a:p>
          <a:p>
            <a:r>
              <a:rPr lang="en-US" b="0" u="none" dirty="0" smtClean="0"/>
              <a:t>This presentation provides an overview of Generation Rx University messages designed to educate college students toward “safe medication practices for life.” We will focus on specific issues relating to opioid and stimulant medications, as well as some key general guidelines for safe medication-taking practices. Generation Rx University provides additional resources, including expanded activities and visual aids relating to each of these topics. We encourage you to check-out</a:t>
            </a:r>
            <a:r>
              <a:rPr lang="en-US" b="0" u="none" baseline="0" dirty="0" smtClean="0"/>
              <a:t> these materials at GenerationRx.org/take-action/college and use them to educate your family, friends and peers about these important issues.</a:t>
            </a:r>
            <a:endParaRPr lang="en-US" b="0" u="none"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a:t>
            </a:fld>
            <a:endParaRPr lang="en-US" dirty="0"/>
          </a:p>
        </p:txBody>
      </p:sp>
    </p:spTree>
    <p:extLst>
      <p:ext uri="{BB962C8B-B14F-4D97-AF65-F5344CB8AC3E}">
        <p14:creationId xmlns:p14="http://schemas.microsoft.com/office/powerpoint/2010/main" val="62141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Here is our second discussion question</a:t>
            </a:r>
            <a:r>
              <a:rPr lang="en-US" baseline="0" dirty="0" smtClean="0"/>
              <a:t> – </a:t>
            </a:r>
            <a:r>
              <a:rPr lang="en-US" i="1" baseline="0" dirty="0" smtClean="0"/>
              <a:t>“Is a transition to using heroin common for those who misuse prescription opioids?”</a:t>
            </a:r>
            <a:r>
              <a:rPr lang="en-US" i="0" dirty="0" smtClean="0"/>
              <a:t>  </a:t>
            </a:r>
            <a:r>
              <a:rPr lang="en-US" dirty="0" smtClean="0"/>
              <a:t>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11.</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334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well known that</a:t>
            </a:r>
            <a:r>
              <a:rPr lang="en-US" baseline="0" dirty="0" smtClean="0"/>
              <a:t> individuals who misuse prescription opioids sometimes transition to using heroin.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Recall from the video that because prescription opioids and heroin share similar chemistry, they also produce similar effects in the body.  Because these effects are nearly identical, individuals who misuse and become dependent upon prescription opioids sometimes transition to using heroin in order to experience the same (or stronger) effect.  In many cases, heroin may also be easier (and cheaper) to obtain.  In fact, </a:t>
            </a:r>
            <a:r>
              <a:rPr lang="en-US" dirty="0" smtClean="0"/>
              <a:t>there has been a substantial increase in the use of heroin, with approximately 75% of users reporting misusing prescription opioids first</a:t>
            </a:r>
            <a:r>
              <a:rPr lang="en-US" baseline="30000" dirty="0" smtClean="0"/>
              <a:t>3</a:t>
            </a:r>
            <a:r>
              <a:rPr lang="en-US" sz="120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Y</a:t>
            </a:r>
            <a:r>
              <a:rPr lang="en-US" dirty="0" smtClean="0"/>
              <a:t>our</a:t>
            </a:r>
            <a:r>
              <a:rPr lang="en-US" baseline="0" dirty="0" smtClean="0"/>
              <a:t> brain doesn’t care if society labels a drug as an illicit street drug or a prescription drug.  If the two drugs share similar chemistry, they’ll produce similar effects in the body, including increased risk for drug dependence and addiction. This relationship between prescription opioids and heroin is certainly troubling and serves as another reason to avoid misusing prescription opioids.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11</a:t>
            </a:fld>
            <a:endParaRPr lang="en-US" dirty="0"/>
          </a:p>
        </p:txBody>
      </p:sp>
    </p:spTree>
    <p:extLst>
      <p:ext uri="{BB962C8B-B14F-4D97-AF65-F5344CB8AC3E}">
        <p14:creationId xmlns:p14="http://schemas.microsoft.com/office/powerpoint/2010/main" val="189432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Here is our last discussion question</a:t>
            </a:r>
            <a:r>
              <a:rPr lang="en-US" baseline="0" dirty="0" smtClean="0"/>
              <a:t> – </a:t>
            </a:r>
            <a:r>
              <a:rPr lang="en-US" i="1" baseline="0" dirty="0" smtClean="0"/>
              <a:t>“What other problems may arise from misusing prescription opioids?”</a:t>
            </a:r>
            <a:r>
              <a:rPr lang="en-US" i="1" dirty="0" smtClean="0"/>
              <a:t>  </a:t>
            </a:r>
            <a:r>
              <a:rPr lang="en-US" dirty="0" smtClean="0"/>
              <a:t>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13-15.</a:t>
            </a:r>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219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i="0" u="sng" baseline="0" dirty="0" smtClean="0"/>
              <a:t>Presentation Talking Points</a:t>
            </a:r>
          </a:p>
          <a:p>
            <a:endParaRPr lang="en-US" b="1" i="0" u="sng" baseline="0" dirty="0" smtClean="0"/>
          </a:p>
          <a:p>
            <a:r>
              <a:rPr lang="en-US" b="0" i="0" u="none" baseline="0" dirty="0" smtClean="0"/>
              <a:t>Those who misuse prescription opioids sometimes spiral into drug dependency or addiction and the catastrophic health, legal and social consequences that can follow.</a:t>
            </a:r>
          </a:p>
          <a:p>
            <a:endParaRPr lang="en-US"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Health-related consequences</a:t>
            </a:r>
            <a:r>
              <a:rPr lang="en-US" i="0" baseline="0" dirty="0"/>
              <a:t>: as noted in the video, t</a:t>
            </a:r>
            <a:r>
              <a:rPr lang="en-US" dirty="0"/>
              <a:t>he most tragic </a:t>
            </a:r>
            <a:r>
              <a:rPr lang="en-US" dirty="0" smtClean="0"/>
              <a:t>consequences </a:t>
            </a:r>
            <a:r>
              <a:rPr lang="en-US" dirty="0"/>
              <a:t>of prescription drug misuse </a:t>
            </a:r>
            <a:r>
              <a:rPr lang="en-US" dirty="0" smtClean="0"/>
              <a:t>affect </a:t>
            </a:r>
            <a:r>
              <a:rPr lang="en-US" dirty="0"/>
              <a:t>our health -- including drug overdose, which is the leading cause of accidental</a:t>
            </a:r>
            <a:r>
              <a:rPr lang="en-US" baseline="0" dirty="0"/>
              <a:t> death in the U.S.  E</a:t>
            </a:r>
            <a:r>
              <a:rPr lang="en-US" u="none" dirty="0"/>
              <a:t>mergency department visits and</a:t>
            </a:r>
            <a:r>
              <a:rPr lang="en-US" u="none" baseline="0" dirty="0"/>
              <a:t> d</a:t>
            </a:r>
            <a:r>
              <a:rPr lang="en-US" u="none" dirty="0"/>
              <a:t>rug ad</a:t>
            </a:r>
            <a:r>
              <a:rPr lang="en-US" dirty="0"/>
              <a:t>diction treatment admissions relating to medication misuse have also </a:t>
            </a:r>
            <a:r>
              <a:rPr lang="en-US" dirty="0" smtClean="0"/>
              <a:t>escalated.</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Legal consequences</a:t>
            </a:r>
            <a:r>
              <a:rPr lang="en-US" i="0" baseline="0" dirty="0"/>
              <a:t>: </a:t>
            </a:r>
            <a:r>
              <a:rPr lang="en-US" baseline="0" dirty="0" smtClean="0"/>
              <a:t>federal </a:t>
            </a:r>
            <a:r>
              <a:rPr lang="en-US" baseline="0" dirty="0"/>
              <a:t>law prohibits the possession of the types of </a:t>
            </a:r>
            <a:r>
              <a:rPr lang="en-US" baseline="0" dirty="0" smtClean="0"/>
              <a:t>medications which </a:t>
            </a:r>
            <a:r>
              <a:rPr lang="en-US" baseline="0" dirty="0"/>
              <a:t>are most often misused </a:t>
            </a:r>
            <a:r>
              <a:rPr lang="en-US" baseline="0" dirty="0" smtClean="0"/>
              <a:t>without </a:t>
            </a:r>
            <a:r>
              <a:rPr lang="en-US" baseline="0" dirty="0"/>
              <a:t>a prescription</a:t>
            </a:r>
            <a:r>
              <a:rPr lang="en-US" baseline="0" dirty="0" smtClean="0"/>
              <a:t>.</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Social consequences</a:t>
            </a:r>
            <a:r>
              <a:rPr lang="en-US" i="0" baseline="0" dirty="0"/>
              <a:t>: t</a:t>
            </a:r>
            <a:r>
              <a:rPr lang="en-US" baseline="0" dirty="0"/>
              <a:t>he misuse of medications can affect your family and friends, your job, your education, your finances, and much more.  </a:t>
            </a:r>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r>
              <a:rPr lang="en-US" b="1" u="sng" baseline="0" dirty="0" smtClean="0"/>
              <a:t>Note to Presenters</a:t>
            </a:r>
          </a:p>
          <a:p>
            <a:endParaRPr lang="en-US" baseline="0" dirty="0" smtClean="0"/>
          </a:p>
          <a:p>
            <a:r>
              <a:rPr lang="en-US" baseline="0" dirty="0" smtClean="0"/>
              <a:t>If participants have already identified these problems, consider simply summarizing the problems noted in the word cloud. </a:t>
            </a:r>
            <a:endParaRPr lang="en-US" baseline="0" dirty="0"/>
          </a:p>
          <a:p>
            <a:r>
              <a:rPr lang="en-US" sz="1200" kern="1200" dirty="0">
                <a:solidFill>
                  <a:schemeClr val="tx1"/>
                </a:solidFill>
                <a:effectLst/>
                <a:latin typeface="+mn-lt"/>
                <a:ea typeface="+mn-ea"/>
                <a:cs typeface="+mn-cs"/>
              </a:rPr>
              <a:t> </a:t>
            </a:r>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13</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8596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p>
          <a:p>
            <a:endParaRPr lang="en-US" u="sng" baseline="0" dirty="0" smtClean="0"/>
          </a:p>
          <a:p>
            <a:r>
              <a:rPr lang="en-US" baseline="0" dirty="0" smtClean="0"/>
              <a:t>If </a:t>
            </a:r>
            <a:r>
              <a:rPr lang="en-US" baseline="0" dirty="0"/>
              <a:t>you suspect someone has overdosed on </a:t>
            </a:r>
            <a:r>
              <a:rPr lang="en-US" i="1" baseline="0" dirty="0"/>
              <a:t>any</a:t>
            </a:r>
            <a:r>
              <a:rPr lang="en-US" baseline="0" dirty="0"/>
              <a:t> </a:t>
            </a:r>
            <a:r>
              <a:rPr lang="en-US" baseline="0" dirty="0" smtClean="0"/>
              <a:t>drug or alcohol, </a:t>
            </a:r>
            <a:r>
              <a:rPr lang="en-US" baseline="0" dirty="0"/>
              <a:t>how </a:t>
            </a:r>
            <a:r>
              <a:rPr lang="en-US" baseline="0" dirty="0" smtClean="0"/>
              <a:t>can </a:t>
            </a:r>
            <a:r>
              <a:rPr lang="en-US" baseline="0" dirty="0"/>
              <a:t>you take action?</a:t>
            </a:r>
          </a:p>
          <a:p>
            <a:endParaRPr lang="en-US" baseline="0" dirty="0"/>
          </a:p>
          <a:p>
            <a:pPr marL="228600" indent="-228600">
              <a:buAutoNum type="arabicPeriod"/>
            </a:pPr>
            <a:r>
              <a:rPr lang="en-US" baseline="0" dirty="0"/>
              <a:t>First, call 9-1-1.</a:t>
            </a:r>
          </a:p>
          <a:p>
            <a:pPr marL="228600" indent="-228600">
              <a:buAutoNum type="arabicPeriod"/>
            </a:pPr>
            <a:r>
              <a:rPr lang="en-US" baseline="0" dirty="0"/>
              <a:t>Second, move the individual to the recovery position (place the individual on their left </a:t>
            </a:r>
            <a:r>
              <a:rPr lang="en-US" baseline="0" dirty="0" smtClean="0"/>
              <a:t>side—with </a:t>
            </a:r>
            <a:r>
              <a:rPr lang="en-US" baseline="0" dirty="0"/>
              <a:t>their arms under their head, </a:t>
            </a:r>
            <a:r>
              <a:rPr lang="en-US" baseline="0" dirty="0" smtClean="0"/>
              <a:t>bending </a:t>
            </a:r>
            <a:r>
              <a:rPr lang="en-US" baseline="0" dirty="0"/>
              <a:t>their right leg </a:t>
            </a:r>
            <a:r>
              <a:rPr lang="en-US" baseline="0" dirty="0" smtClean="0"/>
              <a:t>to prevent them </a:t>
            </a:r>
            <a:r>
              <a:rPr lang="en-US" baseline="0" dirty="0"/>
              <a:t>from rolling onto their stomach).  This position is designed to prevent </a:t>
            </a:r>
            <a:r>
              <a:rPr lang="en-US" baseline="0" dirty="0" smtClean="0"/>
              <a:t>suffocation if the individual vomits.</a:t>
            </a:r>
            <a:endParaRPr lang="en-US" baseline="0" dirty="0"/>
          </a:p>
          <a:p>
            <a:pPr marL="228600" indent="-228600">
              <a:buAutoNum type="arabicPeriod"/>
            </a:pPr>
            <a:r>
              <a:rPr lang="en-US" baseline="0" dirty="0"/>
              <a:t>Third, i</a:t>
            </a:r>
            <a:r>
              <a:rPr lang="en-US" dirty="0"/>
              <a:t>f available, administer naloxone.</a:t>
            </a:r>
            <a:r>
              <a:rPr lang="en-US" baseline="0" dirty="0"/>
              <a:t>  </a:t>
            </a:r>
            <a:r>
              <a:rPr lang="en-US" dirty="0"/>
              <a:t>More information on naloxone</a:t>
            </a:r>
            <a:r>
              <a:rPr lang="en-US" baseline="0" dirty="0"/>
              <a:t> </a:t>
            </a:r>
            <a:r>
              <a:rPr lang="en-US" baseline="0" dirty="0" smtClean="0"/>
              <a:t>will be provided in the next slide.</a:t>
            </a:r>
            <a:endParaRPr lang="en-US" baseline="0" dirty="0"/>
          </a:p>
          <a:p>
            <a:pPr marL="228600" indent="-228600">
              <a:buAutoNum type="arabicPeriod"/>
            </a:pPr>
            <a:r>
              <a:rPr lang="en-US" baseline="0" dirty="0"/>
              <a:t>Lastly, stay with the individual until help arrives</a:t>
            </a:r>
            <a:r>
              <a:rPr lang="en-US" baseline="0" dirty="0" smtClean="0"/>
              <a:t>.</a:t>
            </a:r>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pPr marL="0" inden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14</a:t>
            </a:fld>
            <a:endParaRPr lang="en-US" dirty="0"/>
          </a:p>
        </p:txBody>
      </p:sp>
    </p:spTree>
    <p:extLst>
      <p:ext uri="{BB962C8B-B14F-4D97-AF65-F5344CB8AC3E}">
        <p14:creationId xmlns:p14="http://schemas.microsoft.com/office/powerpoint/2010/main" val="226238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Presentation Talking Points</a:t>
            </a:r>
            <a:endParaRPr lang="en-US" b="1" baseline="0" dirty="0" smtClean="0"/>
          </a:p>
          <a:p>
            <a:endParaRPr lang="en-US" baseline="0" dirty="0" smtClean="0"/>
          </a:p>
          <a:p>
            <a:r>
              <a:rPr lang="en-US" baseline="0" dirty="0" smtClean="0"/>
              <a:t>As noted in the video, i</a:t>
            </a:r>
            <a:r>
              <a:rPr lang="en-US" dirty="0" smtClean="0"/>
              <a:t>n an overdose situation, opioids cause death through modifying the brain’s respiratory center—essentially, you stop breathing. When naloxone is administered, the ability for the opioid drug to stop respiration is blocked or prevented, and the individual resumes breathing.</a:t>
            </a:r>
            <a:endParaRPr lang="en-US" baseline="0" dirty="0" smtClean="0"/>
          </a:p>
          <a:p>
            <a:endParaRPr lang="en-US" baseline="0" dirty="0" smtClean="0"/>
          </a:p>
          <a:p>
            <a:pPr marL="228600" indent="-228600">
              <a:buFont typeface="+mj-lt"/>
              <a:buAutoNum type="arabicPeriod"/>
            </a:pPr>
            <a:r>
              <a:rPr lang="en-US" baseline="0" dirty="0" smtClean="0"/>
              <a:t>Naloxone is available as an auto injector or as an intranasal spray. </a:t>
            </a:r>
            <a:endParaRPr lang="en-US" dirty="0" smtClean="0"/>
          </a:p>
          <a:p>
            <a:pPr marL="228600" indent="-228600">
              <a:buFont typeface="+mj-lt"/>
              <a:buAutoNum type="arabicPeriod"/>
            </a:pPr>
            <a:r>
              <a:rPr lang="en-US" dirty="0" smtClean="0"/>
              <a:t>Accessing naloxone by the general public varies from state to state. To find a naloxone distribution program in your area, consult the search engine labeled, “Overdose Prevention Program” at the following site:</a:t>
            </a:r>
            <a:r>
              <a:rPr lang="en-US" baseline="0" dirty="0" smtClean="0"/>
              <a:t> </a:t>
            </a:r>
            <a:r>
              <a:rPr lang="en-US" dirty="0" smtClean="0">
                <a:hlinkClick r:id="rId3"/>
              </a:rPr>
              <a:t>http://harmreduction.org/overdose-prevention/overdose-news/prescribe-naloxone/</a:t>
            </a:r>
            <a:endParaRPr lang="en-US" dirty="0" smtClean="0"/>
          </a:p>
          <a:p>
            <a:pPr marL="228600" indent="-228600">
              <a:buFont typeface="+mj-lt"/>
              <a:buAutoNum type="arabicPeriod"/>
            </a:pPr>
            <a:r>
              <a:rPr lang="en-US" dirty="0" smtClean="0"/>
              <a:t>It is critical to remember two precautions regarding the use of naloxone:</a:t>
            </a:r>
          </a:p>
          <a:p>
            <a:pPr marL="685800" lvl="1" indent="-228600">
              <a:buFont typeface="+mj-lt"/>
              <a:buAutoNum type="alphaUcPeriod"/>
            </a:pPr>
            <a:r>
              <a:rPr lang="en-US" dirty="0" smtClean="0"/>
              <a:t>Because of naloxone’s actions in the body, it will precipitate withdrawal symptoms (e.g., vomiting, combativeness or agitation) upon administration in an individual physically dependent on opioid drugs.</a:t>
            </a:r>
          </a:p>
          <a:p>
            <a:pPr marL="685800" lvl="1" indent="-228600">
              <a:buFont typeface="+mj-lt"/>
              <a:buAutoNum type="alphaUcPeriod"/>
            </a:pPr>
            <a:r>
              <a:rPr lang="en-US" dirty="0" smtClean="0"/>
              <a:t>If the patient actually overdosed on a non-opioid drug (prescription sedatives, alcohol, etc.), administering naloxone will have no effect, and it will not rescue breathing. </a:t>
            </a:r>
          </a:p>
          <a:p>
            <a:pPr marL="228600" indent="-228600">
              <a:buFont typeface="+mj-lt"/>
              <a:buAutoNum type="arabicPeriod"/>
            </a:pPr>
            <a:r>
              <a:rPr lang="en-US" baseline="0" dirty="0" smtClean="0"/>
              <a:t>For more information on naloxone, visit “Learn/Helping Others” at GenerationRx.org.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15</a:t>
            </a:fld>
            <a:endParaRPr lang="en-US" dirty="0"/>
          </a:p>
        </p:txBody>
      </p:sp>
    </p:spTree>
    <p:extLst>
      <p:ext uri="{BB962C8B-B14F-4D97-AF65-F5344CB8AC3E}">
        <p14:creationId xmlns:p14="http://schemas.microsoft.com/office/powerpoint/2010/main" val="56793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We’ve discussed the impact of misusing prescription opioids.  Now, let’s switch our attention to prescription stimulants, which are often misused on college campuses.</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watch a video that addresses risks inherent to</a:t>
            </a:r>
            <a:r>
              <a:rPr lang="en-US" baseline="0" dirty="0" smtClean="0"/>
              <a:t> the </a:t>
            </a:r>
            <a:r>
              <a:rPr lang="en-US" dirty="0" smtClean="0"/>
              <a:t>misuse of prescription stimulants.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62164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engage in a brief discussion about some of the points addressed in this video.  Here is the first discussion question</a:t>
            </a:r>
            <a:r>
              <a:rPr lang="en-US" baseline="0" dirty="0" smtClean="0"/>
              <a:t> - </a:t>
            </a:r>
            <a:r>
              <a:rPr lang="en-US" dirty="0" smtClean="0"/>
              <a:t> “</a:t>
            </a:r>
            <a:r>
              <a:rPr lang="en-US" i="1" baseline="0" dirty="0" smtClean="0"/>
              <a:t>Can the misuse of prescription stimulants improve your grades?”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is provided on slide 19.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1254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shows that students who misuse prescription stimulants typically have lower grade-point averages</a:t>
            </a:r>
            <a:r>
              <a:rPr lang="en-US" baseline="30000" dirty="0" smtClean="0"/>
              <a:t>4</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Health professionals, administrators, friends, and parents should view this behavior as concerning, as it may indicate that the student is struggling academically, experiencing mental health illness, or using other legal or illegal drugs</a:t>
            </a:r>
            <a:r>
              <a:rPr lang="en-US" baseline="30000" dirty="0" smtClean="0"/>
              <a:t>4</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baseline="0" dirty="0" smtClean="0"/>
              <a:t>As the video identified, when we ask another individual </a:t>
            </a:r>
            <a:r>
              <a:rPr lang="en" dirty="0" smtClean="0">
                <a:solidFill>
                  <a:schemeClr val="dk1"/>
                </a:solidFill>
              </a:rPr>
              <a:t>for their stimulant medication, we are asking them to commit an illegal act that also places them at risk. </a:t>
            </a:r>
            <a:r>
              <a:rPr lang="en-US" i="0" baseline="0" dirty="0" smtClean="0">
                <a:solidFill>
                  <a:schemeClr val="tx1"/>
                </a:solidFill>
              </a:rPr>
              <a:t> This risk includes legal concerns and personal liability for any harm that might come from medications that they provide to others.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Depending on individual state laws, </a:t>
            </a:r>
            <a:r>
              <a:rPr lang="en-US" b="0" i="0" baseline="0" dirty="0" smtClean="0"/>
              <a:t>possession</a:t>
            </a:r>
            <a:r>
              <a:rPr lang="en-US" i="0" baseline="0" dirty="0" smtClean="0"/>
              <a:t> </a:t>
            </a:r>
            <a:r>
              <a:rPr lang="en-US" baseline="0" dirty="0" smtClean="0"/>
              <a:t>of a controlled substance (e.g., Adderall</a:t>
            </a:r>
            <a:r>
              <a:rPr lang="en-US" baseline="30000" dirty="0" smtClean="0"/>
              <a:t>®</a:t>
            </a:r>
            <a:r>
              <a:rPr lang="en-US" baseline="0" dirty="0" smtClean="0"/>
              <a:t>, Ritalin</a:t>
            </a:r>
            <a:r>
              <a:rPr lang="en-US" baseline="30000" dirty="0" smtClean="0"/>
              <a:t>®</a:t>
            </a:r>
            <a:r>
              <a:rPr lang="en-US" baseline="0" dirty="0" smtClean="0"/>
              <a:t>) without a prescription may result in a felony charge, with penalties which could include fines and/or imprisonment. How would a drug-related offense impact your future? </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smtClean="0"/>
              <a:t>By definition, if we break a law, we also violate most codes of student conduct.  In fact, at some universities, misusing prescription stimulants for academic purposes is also considered academic misconduct (e.g., it is considered a form of cheating at Duke University; </a:t>
            </a:r>
            <a:r>
              <a:rPr lang="en-US" dirty="0" smtClean="0"/>
              <a:t>https://studentaffairs.duke.edu/conduct/z-policies/academic-dishonesty).</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smtClean="0"/>
              <a:t>In addition to violating</a:t>
            </a:r>
            <a:r>
              <a:rPr lang="en-US" baseline="0" dirty="0" smtClean="0"/>
              <a:t> codes of student conduct, we also risk losing scholarships and internships, as well as experiencing other legal consequences.</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0" baseline="0" dirty="0" smtClean="0">
                <a:solidFill>
                  <a:schemeClr val="tx1"/>
                </a:solidFill>
              </a:rPr>
              <a:t>Lastly, it’s important to remember that misusing prescription stimulants is not the norm on college campuses.  In fact, the vast majority of college students (81%) do not misuse prescription stimulants</a:t>
            </a:r>
            <a:r>
              <a:rPr lang="en-US" altLang="en-US" i="0" baseline="30000" dirty="0" smtClean="0">
                <a:solidFill>
                  <a:schemeClr val="tx1"/>
                </a:solidFill>
              </a:rPr>
              <a:t>5</a:t>
            </a:r>
            <a:r>
              <a:rPr lang="en-US" altLang="en-US" i="0" baseline="0" dirty="0" smtClean="0">
                <a:solidFill>
                  <a:schemeClr val="tx1"/>
                </a:solidFill>
              </a:rPr>
              <a:t>. </a:t>
            </a:r>
            <a:endParaRPr lang="en-US" alt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altLang="en-US" baseline="0" dirty="0" smtClean="0"/>
              <a:t>For point #3 above, you may wish to encourage participants to identify other potential legal consequences of misusing stimulants. For example, a felony offense appearing on your record could interfere with employment and educational opportunities, such as scholarships, graduate education, summer internships, or employment following graduation.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 dirty="0" smtClean="0">
              <a:solidFill>
                <a:schemeClr val="dk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19</a:t>
            </a:fld>
            <a:endParaRPr lang="en-US" dirty="0"/>
          </a:p>
        </p:txBody>
      </p:sp>
    </p:spTree>
    <p:extLst>
      <p:ext uri="{BB962C8B-B14F-4D97-AF65-F5344CB8AC3E}">
        <p14:creationId xmlns:p14="http://schemas.microsoft.com/office/powerpoint/2010/main" val="29028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b="1" u="sng" dirty="0" smtClean="0"/>
          </a:p>
          <a:p>
            <a:r>
              <a:rPr lang="en-US" b="0" u="none" dirty="0" smtClean="0"/>
              <a:t>We consume more prescription medications in America than</a:t>
            </a:r>
            <a:r>
              <a:rPr lang="en-US" b="0" u="none" baseline="0" dirty="0" smtClean="0"/>
              <a:t> any other developed nation. These medications can help us live longer and healthier lives when used as directed by a health professional, but the dangers of misusing prescription drugs are real. Any medication can produce adverse health effects, and drug overdose is now our leading cause of accidental death.  In fact, it’s estimated that more people under 50 years of age die from drug overdoses than from any other cause (accidental or otherwise). These overdoses include those due to illicit “street” drugs like heroin, but as we will learn, the misuse of prescription medications can become the gateway to the use of these substances as well.</a:t>
            </a:r>
          </a:p>
          <a:p>
            <a:endParaRPr lang="en-US" u="sng" dirty="0" smtClean="0"/>
          </a:p>
          <a:p>
            <a:r>
              <a:rPr lang="en-US" baseline="0" dirty="0" smtClean="0"/>
              <a:t>So, prescription drug misuse is a national epidemic:</a:t>
            </a:r>
            <a:endParaRPr lang="en-US" dirty="0" smtClean="0"/>
          </a:p>
          <a:p>
            <a:endParaRPr lang="en-US" dirty="0" smtClean="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More</a:t>
            </a:r>
            <a:r>
              <a:rPr lang="en-US" baseline="0" dirty="0" smtClean="0"/>
              <a:t> than 6 million Americans age 12 and older have used a prescription drug nonmedically (i.e., they’ve misused this product) in the past month</a:t>
            </a:r>
            <a:r>
              <a:rPr lang="en-US" baseline="30000" dirty="0" smtClean="0"/>
              <a:t>1</a:t>
            </a:r>
            <a:r>
              <a:rPr lang="en-US" baseline="0" dirty="0" smtClean="0"/>
              <a:t>. </a:t>
            </a:r>
          </a:p>
          <a:p>
            <a:pPr marL="241637" indent="-241637">
              <a:buFont typeface="+mj-lt"/>
              <a:buAutoNum type="arabicPeriod"/>
            </a:pPr>
            <a:r>
              <a:rPr lang="en-US" baseline="0" dirty="0" smtClean="0"/>
              <a:t>More than 5,500 Americans misuse a prescription medication for the first time every day</a:t>
            </a:r>
            <a:r>
              <a:rPr lang="en-US" baseline="30000" dirty="0" smtClean="0"/>
              <a:t>2</a:t>
            </a:r>
            <a:r>
              <a:rPr lang="en-US" baseline="0" dirty="0" smtClean="0"/>
              <a:t>.</a:t>
            </a:r>
            <a:endParaRPr lang="en-US" dirty="0" smtClean="0"/>
          </a:p>
          <a:p>
            <a:pPr marL="241637" indent="-241637">
              <a:buFont typeface="+mj-lt"/>
              <a:buAutoNum type="arabicPeriod"/>
            </a:pPr>
            <a:r>
              <a:rPr lang="en-US" dirty="0" smtClean="0"/>
              <a:t>Prescription drugs are among the most misused substances in the United States,</a:t>
            </a:r>
            <a:r>
              <a:rPr lang="en-US" baseline="0" dirty="0" smtClean="0"/>
              <a:t> more than all illicit “street” drugs combined except marijuana.</a:t>
            </a:r>
          </a:p>
          <a:p>
            <a:pPr marL="241637" indent="-241637">
              <a:buFont typeface="+mj-lt"/>
              <a:buAutoNum type="arabicPeriod"/>
            </a:pPr>
            <a:r>
              <a:rPr lang="en-US" baseline="0" dirty="0" smtClean="0"/>
              <a:t>Among all age groups, the most commonly misused prescription drugs are opioid pain medications (e.g., Vicodin</a:t>
            </a:r>
            <a:r>
              <a:rPr lang="en-US" baseline="30000" dirty="0" smtClean="0"/>
              <a:t>®</a:t>
            </a:r>
            <a:r>
              <a:rPr lang="en-US" baseline="0" dirty="0" smtClean="0"/>
              <a:t>, OxyContin</a:t>
            </a:r>
            <a:r>
              <a:rPr lang="en-US" baseline="30000" dirty="0" smtClean="0"/>
              <a:t>®</a:t>
            </a:r>
            <a:r>
              <a:rPr lang="en-US" baseline="0" dirty="0" smtClean="0"/>
              <a:t>). On our college campuses, the misuse of prescription stimulants (e.g., Adderall</a:t>
            </a:r>
            <a:r>
              <a:rPr lang="en-US" baseline="30000" dirty="0" smtClean="0"/>
              <a:t>®</a:t>
            </a:r>
            <a:r>
              <a:rPr lang="en-US" baseline="0" dirty="0" smtClean="0"/>
              <a:t>, Ritalin</a:t>
            </a:r>
            <a:r>
              <a:rPr lang="en-US" baseline="30000" dirty="0" smtClean="0"/>
              <a:t>®</a:t>
            </a:r>
            <a:r>
              <a:rPr lang="en-US" baseline="0" dirty="0" smtClean="0"/>
              <a:t>) is also of significant concern.  Finally, prescription sedatives (e.g., Xanax</a:t>
            </a:r>
            <a:r>
              <a:rPr lang="en-US" baseline="30000" dirty="0" smtClean="0"/>
              <a:t>®</a:t>
            </a:r>
            <a:r>
              <a:rPr lang="en-US" baseline="0" dirty="0" smtClean="0"/>
              <a:t>, Valium</a:t>
            </a:r>
            <a:r>
              <a:rPr lang="en-US" baseline="30000" dirty="0" smtClean="0"/>
              <a:t>®</a:t>
            </a:r>
            <a:r>
              <a:rPr lang="en-US" baseline="0" dirty="0" smtClean="0"/>
              <a:t>) are often misused as well.  And when these medications are taken together or consumed with alcohol, the outcome can be tragic.</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a:t>
            </a:fld>
            <a:endParaRPr lang="en-US" dirty="0"/>
          </a:p>
        </p:txBody>
      </p:sp>
    </p:spTree>
    <p:extLst>
      <p:ext uri="{BB962C8B-B14F-4D97-AF65-F5344CB8AC3E}">
        <p14:creationId xmlns:p14="http://schemas.microsoft.com/office/powerpoint/2010/main" val="19205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consider the</a:t>
            </a:r>
            <a:r>
              <a:rPr lang="en-US" baseline="0" dirty="0" smtClean="0"/>
              <a:t> second</a:t>
            </a:r>
            <a:r>
              <a:rPr lang="en-US" dirty="0" smtClean="0"/>
              <a:t> discussion question</a:t>
            </a:r>
            <a:r>
              <a:rPr lang="en-US" baseline="0" dirty="0" smtClean="0"/>
              <a:t> – “</a:t>
            </a:r>
            <a:r>
              <a:rPr lang="en-US" i="1" baseline="0" dirty="0" smtClean="0"/>
              <a:t>When you ask someone for their medication, how do you think this request makes them feel?”</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21.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7327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If</a:t>
            </a:r>
            <a:r>
              <a:rPr lang="en-US" baseline="0" dirty="0" smtClean="0"/>
              <a:t> you ask someone to sell or share their medication, have you ever considered how that friend may perceive your request?</a:t>
            </a:r>
          </a:p>
          <a:p>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By asking a friend (or even a stranger) for some of their medication, we put them in an incredibly vulnerable and uncomfortable position.  For 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often perceive that request as you:</a:t>
            </a:r>
          </a:p>
          <a:p>
            <a:pPr marL="685800" lvl="1" indent="-228600">
              <a:buFont typeface="+mj-lt"/>
              <a:buAutoNum type="alphaUcPeriod"/>
            </a:pPr>
            <a:r>
              <a:rPr lang="en-US" sz="1200" i="1" kern="1200" dirty="0" smtClean="0">
                <a:solidFill>
                  <a:schemeClr val="tx1"/>
                </a:solidFill>
                <a:effectLst/>
                <a:latin typeface="+mn-lt"/>
                <a:ea typeface="+mn-ea"/>
                <a:cs typeface="+mn-cs"/>
              </a:rPr>
              <a:t>Using your friendship to obtain drugs.</a:t>
            </a:r>
            <a:r>
              <a:rPr lang="en-US" sz="1200" kern="1200" dirty="0" smtClean="0">
                <a:solidFill>
                  <a:schemeClr val="tx1"/>
                </a:solidFill>
                <a:effectLst/>
                <a:latin typeface="+mn-lt"/>
                <a:ea typeface="+mn-ea"/>
                <a:cs typeface="+mn-cs"/>
              </a:rPr>
              <a:t>  Your friend may begin questioning whether your friendship is solely based on you gaining access to their medication.</a:t>
            </a:r>
          </a:p>
          <a:p>
            <a:pPr marL="685800" lvl="1" indent="-228600">
              <a:buFont typeface="+mj-lt"/>
              <a:buAutoNum type="alphaUcPeriod"/>
            </a:pPr>
            <a:r>
              <a:rPr lang="en-US" sz="1200" i="1" kern="1200" dirty="0" smtClean="0">
                <a:solidFill>
                  <a:schemeClr val="tx1"/>
                </a:solidFill>
                <a:effectLst/>
                <a:latin typeface="+mn-lt"/>
                <a:ea typeface="+mn-ea"/>
                <a:cs typeface="+mn-cs"/>
              </a:rPr>
              <a:t>Disrespecting their health needs.</a:t>
            </a:r>
            <a:r>
              <a:rPr lang="en-US" sz="1200" kern="1200" dirty="0" smtClean="0">
                <a:solidFill>
                  <a:schemeClr val="tx1"/>
                </a:solidFill>
                <a:effectLst/>
                <a:latin typeface="+mn-lt"/>
                <a:ea typeface="+mn-ea"/>
                <a:cs typeface="+mn-cs"/>
              </a:rPr>
              <a:t>  Your friend has a legitimate need for their medication.</a:t>
            </a:r>
            <a:r>
              <a:rPr lang="en-US" sz="1200" kern="1200" baseline="0" dirty="0" smtClean="0">
                <a:solidFill>
                  <a:schemeClr val="tx1"/>
                </a:solidFill>
                <a:effectLst/>
                <a:latin typeface="+mn-lt"/>
                <a:ea typeface="+mn-ea"/>
                <a:cs typeface="+mn-cs"/>
              </a:rPr>
              <a:t>  If they give it to others, they may not be able to</a:t>
            </a:r>
            <a:r>
              <a:rPr lang="en-US" sz="1200" kern="1200" dirty="0" smtClean="0">
                <a:solidFill>
                  <a:schemeClr val="tx1"/>
                </a:solidFill>
                <a:effectLst/>
                <a:latin typeface="+mn-lt"/>
                <a:ea typeface="+mn-ea"/>
                <a:cs typeface="+mn-cs"/>
              </a:rPr>
              <a:t> take their medication as instructed, and their health could jeopardized.</a:t>
            </a:r>
          </a:p>
          <a:p>
            <a:pPr marL="685800" lvl="1" indent="-228600">
              <a:buFont typeface="+mj-lt"/>
              <a:buAutoNum type="alphaUcPeriod"/>
            </a:pPr>
            <a:r>
              <a:rPr lang="en-US" sz="1200" i="1" kern="1200" dirty="0" smtClean="0">
                <a:solidFill>
                  <a:schemeClr val="tx1"/>
                </a:solidFill>
                <a:effectLst/>
                <a:latin typeface="+mn-lt"/>
                <a:ea typeface="+mn-ea"/>
                <a:cs typeface="+mn-cs"/>
              </a:rPr>
              <a:t>Putting them at risk for getting in trouble.</a:t>
            </a:r>
            <a:r>
              <a:rPr lang="en-US" sz="1200" kern="1200" dirty="0" smtClean="0">
                <a:solidFill>
                  <a:schemeClr val="tx1"/>
                </a:solidFill>
                <a:effectLst/>
                <a:latin typeface="+mn-lt"/>
                <a:ea typeface="+mn-ea"/>
                <a:cs typeface="+mn-cs"/>
              </a:rPr>
              <a:t>  Even if your friend simply gives (versus sells) you the medication, sharing medication is always illegal.  Think about it—would a real friend ask someone to risk their future so</a:t>
            </a:r>
            <a:r>
              <a:rPr lang="en-US" sz="1200" kern="1200" baseline="0" dirty="0" smtClean="0">
                <a:solidFill>
                  <a:schemeClr val="tx1"/>
                </a:solidFill>
                <a:effectLst/>
                <a:latin typeface="+mn-lt"/>
                <a:ea typeface="+mn-ea"/>
                <a:cs typeface="+mn-cs"/>
              </a:rPr>
              <a:t> that they could misuse a medication</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a good friend—if you feel that you need medication for a legitimate reason, talk with your healthcare provider.</a:t>
            </a: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0" lvl="0" indent="0">
              <a:buFont typeface="+mj-lt"/>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8E8BAA-00EA-4556-A0F6-1265C930675F}" type="slidenum">
              <a:rPr lang="en-US" smtClean="0"/>
              <a:pPr/>
              <a:t>21</a:t>
            </a:fld>
            <a:endParaRPr lang="en-US" dirty="0"/>
          </a:p>
        </p:txBody>
      </p:sp>
    </p:spTree>
    <p:extLst>
      <p:ext uri="{BB962C8B-B14F-4D97-AF65-F5344CB8AC3E}">
        <p14:creationId xmlns:p14="http://schemas.microsoft.com/office/powerpoint/2010/main" val="116046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Here</a:t>
            </a:r>
            <a:r>
              <a:rPr lang="en-US" baseline="0" dirty="0" smtClean="0"/>
              <a:t> is our last discussion question – “</a:t>
            </a:r>
            <a:r>
              <a:rPr lang="en-US" i="1" baseline="0" dirty="0" smtClean="0"/>
              <a:t>Is mixing alcohol with prescription stimulants a big deal?” </a:t>
            </a:r>
            <a:r>
              <a:rPr lang="en-US" i="0" baseline="0" dirty="0" smtClean="0"/>
              <a:t>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23-24.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508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smtClean="0"/>
              <a:t>Mixing alcohol with prescription stimulants is a big deal, because it sends the body mixed messages and increases your risk for dangerous levels of intoxication.</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483306" rtl="0" eaLnBrk="1" fontAlgn="auto" latinLnBrk="0" hangingPunct="1">
              <a:lnSpc>
                <a:spcPct val="100000"/>
              </a:lnSpc>
              <a:spcBef>
                <a:spcPts val="0"/>
              </a:spcBef>
              <a:spcAft>
                <a:spcPts val="0"/>
              </a:spcAft>
              <a:buClrTx/>
              <a:buSzTx/>
              <a:buFontTx/>
              <a:buAutoNum type="arabicPeriod"/>
              <a:tabLst/>
              <a:defRPr/>
            </a:pPr>
            <a:r>
              <a:rPr lang="en-US" baseline="0" dirty="0" smtClean="0"/>
              <a:t>The orange text bubbles highlight effects produced by prescription stimulants; the blue text bubbles highlight effects produced by alcohol. Some individuals incorrectly perceive that these mixed messages cancel each other out.  However, because alcohol and stimulants produce these effects through different mechanisms, these mixed messages don’t cancel each other out.  Rather, the body is receiving all of these messages simultaneously.  Thus, these mixed messages simply confuse the body and place it at risk for dangerous consequences.</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Note that alcohol reduces heart rate, whereas stimulants increase heart rate. These mixed messages may cause an irregular heart beat.</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In addition, alcohol slows messages between the body and brain, yet prescription stimulants activate part of the nervous system to trigger the fight or flight response.  These mixed messages confuse the body and increase the risk for dangerous levels of alcohol intoxication, as well as other potential harms resulting from risky drinking.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23</a:t>
            </a:fld>
            <a:endParaRPr lang="en-US" dirty="0"/>
          </a:p>
        </p:txBody>
      </p:sp>
    </p:spTree>
    <p:extLst>
      <p:ext uri="{BB962C8B-B14F-4D97-AF65-F5344CB8AC3E}">
        <p14:creationId xmlns:p14="http://schemas.microsoft.com/office/powerpoint/2010/main" val="315783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dirty="0" smtClean="0"/>
              <a:t>Recall from the video that the</a:t>
            </a:r>
            <a:r>
              <a:rPr lang="en-US" baseline="0" dirty="0" smtClean="0"/>
              <a:t> legal drug amphetamine (a prescription stimulant), and the illegal drug, methamphetamine, share similar chemical structures.  As we discussed earlier, drugs with similar chemistry produce similar effects in the body. So misusing these substances may not be as safe as you think.</a:t>
            </a:r>
          </a:p>
          <a:p>
            <a:endParaRPr lang="en-US" baseline="0" dirty="0" smtClean="0"/>
          </a:p>
          <a:p>
            <a:pPr marL="228600" indent="-228600">
              <a:buAutoNum type="arabicPeriod"/>
            </a:pPr>
            <a:r>
              <a:rPr lang="en-US" baseline="0" dirty="0" smtClean="0"/>
              <a:t>Adverse effects associated with prescription stimulant misuse include headaches, insomnia, increased heart rate, agitation, nausea, and anxiety.</a:t>
            </a:r>
          </a:p>
          <a:p>
            <a:pPr marL="228600" indent="-228600">
              <a:buAutoNum type="arabicPeriod"/>
            </a:pPr>
            <a:r>
              <a:rPr lang="en-US" baseline="0" dirty="0" smtClean="0"/>
              <a:t>In addition, because methamphetamine and amphetamine both activate the brain’s reward pathway (think back to the “Prescription Opioid” video), misuse of either drug increases the risk of drug dependency and addiction.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24</a:t>
            </a:fld>
            <a:endParaRPr lang="en-US" dirty="0"/>
          </a:p>
        </p:txBody>
      </p:sp>
    </p:spTree>
    <p:extLst>
      <p:ext uri="{BB962C8B-B14F-4D97-AF65-F5344CB8AC3E}">
        <p14:creationId xmlns:p14="http://schemas.microsoft.com/office/powerpoint/2010/main" val="189472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We’ve discussed the impact of misusing prescription opioids and stimulants.  Now, let’s discuss how we can avoid the potential consequences of prescription drug misuse by using medications safely.</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25</a:t>
            </a:fld>
            <a:endParaRPr lang="en-US" dirty="0"/>
          </a:p>
        </p:txBody>
      </p:sp>
    </p:spTree>
    <p:extLst>
      <p:ext uri="{BB962C8B-B14F-4D97-AF65-F5344CB8AC3E}">
        <p14:creationId xmlns:p14="http://schemas.microsoft.com/office/powerpoint/2010/main" val="243374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watch a video that outlines safe medication practices.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26</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38329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engage in a brief discussion about some of the points addressed in this video.  Consider this first discussion question</a:t>
            </a:r>
            <a:r>
              <a:rPr lang="en-US" baseline="0" dirty="0" smtClean="0"/>
              <a:t> - </a:t>
            </a:r>
            <a:r>
              <a:rPr lang="en-US" dirty="0" smtClean="0"/>
              <a:t> “</a:t>
            </a:r>
            <a:r>
              <a:rPr lang="en-US" i="1" baseline="0" dirty="0" smtClean="0"/>
              <a:t>If you have a legitimate prescription, how should you respond if it isn’t working? How should you store or dispose of the medication?”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28-31.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210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defTabSz="864931">
              <a:defRPr/>
            </a:pPr>
            <a:r>
              <a:rPr lang="en-US" b="0" baseline="0" dirty="0" smtClean="0"/>
              <a:t>If you are taking a medication as instructed and your condition isn’t improving—talk with your healthcare provider.  </a:t>
            </a:r>
          </a:p>
          <a:p>
            <a:pPr defTabSz="864931">
              <a:defRPr/>
            </a:pPr>
            <a:endParaRPr lang="en-US" b="0" baseline="0" dirty="0" smtClean="0"/>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When prescribed any medication—be your own advocate.  Ensure you understand the reason for the medication and the dosing instructions.  Don’t hesitate to ask questions when meeting with your healthcare providers.</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Some medications, like prescription sedatives (e.g., </a:t>
            </a:r>
            <a:r>
              <a:rPr lang="en-US" baseline="0" dirty="0" smtClean="0"/>
              <a:t>Xanax</a:t>
            </a:r>
            <a:r>
              <a:rPr lang="en-US" baseline="30000" dirty="0" smtClean="0"/>
              <a:t>®</a:t>
            </a:r>
            <a:r>
              <a:rPr lang="en-US" baseline="0" dirty="0" smtClean="0"/>
              <a:t> and Valium</a:t>
            </a:r>
            <a:r>
              <a:rPr lang="en-US" baseline="30000" dirty="0" smtClean="0"/>
              <a:t>®</a:t>
            </a:r>
            <a:r>
              <a:rPr lang="en-US" baseline="0" dirty="0" smtClean="0"/>
              <a:t>) even contain special “black box” warnings in the package insert materials required by the Food and Drug Administration.  For prescription sedatives, this warning informs patients that breathing may be slowed or it may stop altogether if they take prescription sedatives with prescription opioids, or with other drugs that depress the nervous system (like alcohol).  As we discussed earlier, </a:t>
            </a:r>
            <a:r>
              <a:rPr lang="en-US" u="none" baseline="0" dirty="0" smtClean="0"/>
              <a:t>m</a:t>
            </a:r>
            <a:r>
              <a:rPr lang="en-US" baseline="0" dirty="0" smtClean="0"/>
              <a:t>any drug overdoses result from mixing prescription opioids, alcohol, prescription sedatives, or other drugs. </a:t>
            </a:r>
          </a:p>
          <a:p>
            <a:pPr marL="228600" indent="-228600" defTabSz="864931">
              <a:buAutoNum type="arabicPeriod"/>
              <a:defRPr/>
            </a:pPr>
            <a:r>
              <a:rPr lang="en-US" b="0" baseline="0" dirty="0" smtClean="0"/>
              <a:t>As highlighted in our videos, there is a risk for dependency and addiction with some prescription drugs, even when taken as instructed.  Therefore, avoid tendencies to self-diagnose and self-prescribe, which may increase your risk for experiencing these detrimental outcomes. </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aseline="0" dirty="0" smtClean="0"/>
              <a:t>In addition, if a friend or family members asks for some of your sedative medication, encourage them to seek professional help from a healthcare provider.  There is a prescription for a reason – these medications are only deemed safe and effective when taken under the supervision of a healthcare provider.</a:t>
            </a:r>
          </a:p>
          <a:p>
            <a:pPr marL="228600" indent="-228600" defTabSz="864931">
              <a:buAutoNum type="arabicPeriod"/>
              <a:defRPr/>
            </a:pPr>
            <a:endParaRPr lang="en-US" b="0"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Note to Presenters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If needed, below is additional information on prescription sedatives: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Prescription drugs like Xanax</a:t>
            </a:r>
            <a:r>
              <a:rPr lang="en-US" baseline="30000" dirty="0" smtClean="0"/>
              <a:t>®</a:t>
            </a:r>
            <a:r>
              <a:rPr lang="en-US" baseline="0" dirty="0" smtClean="0"/>
              <a:t> and Valium</a:t>
            </a:r>
            <a:r>
              <a:rPr lang="en-US" baseline="30000" dirty="0" smtClean="0"/>
              <a:t>® </a:t>
            </a:r>
            <a:r>
              <a:rPr lang="en-US" baseline="0" dirty="0" smtClean="0"/>
              <a:t>are members of the “Benzodiazepine” drug class.  In the body, these drugs function as CNS depressants.  That is, they act to inhibit nervous system function and slow messages between the brain and body.  Thus, physicians may prescribe prescription sedatives to treat anxiety or panic disorder.  However, it’s critical to take these medications as instructed and only by the individual for whom the medication was prescribed.  Adverse effects for prescription sedatives include decreased heart rate and blood pressure, impaired coordination and judgement, confusion, sedation, and slowed breathing.  In fact, the FDA requires a “black box” warning for all benzodiazepine drugs related to these adverse effects. A “black box” warning constitutes FDA’s strongest cautionary information for patients.</a:t>
            </a:r>
            <a:endParaRPr lang="en-US" b="0" u="sng" baseline="0" dirty="0" smtClean="0"/>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28</a:t>
            </a:fld>
            <a:endParaRPr lang="en-US" dirty="0"/>
          </a:p>
        </p:txBody>
      </p:sp>
    </p:spTree>
    <p:extLst>
      <p:ext uri="{BB962C8B-B14F-4D97-AF65-F5344CB8AC3E}">
        <p14:creationId xmlns:p14="http://schemas.microsoft.com/office/powerpoint/2010/main" val="336696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defTabSz="966548">
              <a:defRPr/>
            </a:pPr>
            <a:endParaRPr lang="en-US" dirty="0" smtClean="0"/>
          </a:p>
          <a:p>
            <a:pPr defTabSz="966548">
              <a:defRPr/>
            </a:pPr>
            <a:r>
              <a:rPr lang="en-US" dirty="0" smtClean="0"/>
              <a:t>Remember that most people who misuse prescription drugs get them from family members or friends. Help keep those around you safe by storing your medications in lockable spaces.</a:t>
            </a:r>
          </a:p>
          <a:p>
            <a:pPr defTabSz="966548">
              <a:defRPr/>
            </a:pPr>
            <a:endParaRPr lang="en-US"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Store prescription drugs in secure locations such as lock-boxes,</a:t>
            </a:r>
            <a:r>
              <a:rPr lang="en-US" baseline="0" dirty="0" smtClean="0"/>
              <a:t> medication safes, or other lockable spaces.  </a:t>
            </a:r>
          </a:p>
          <a:p>
            <a:pPr marL="241637" indent="-241637">
              <a:buFont typeface="+mj-lt"/>
              <a:buAutoNum type="arabicPeriod"/>
            </a:pPr>
            <a:r>
              <a:rPr lang="en-US" baseline="0" dirty="0" smtClean="0"/>
              <a:t>Avoid storage places which children and others can easily access, such as purses, backpacks, un-locked drawers, nightstands, or counters.</a:t>
            </a:r>
            <a:endParaRPr lang="en-US"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29</a:t>
            </a:fld>
            <a:endParaRPr lang="en-US" dirty="0"/>
          </a:p>
        </p:txBody>
      </p:sp>
    </p:spTree>
    <p:extLst>
      <p:ext uri="{BB962C8B-B14F-4D97-AF65-F5344CB8AC3E}">
        <p14:creationId xmlns:p14="http://schemas.microsoft.com/office/powerpoint/2010/main" val="19764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solidFill>
                  <a:schemeClr val="tx1"/>
                </a:solidFill>
              </a:rPr>
              <a:t>Presentation Talking Points</a:t>
            </a:r>
          </a:p>
          <a:p>
            <a:endParaRPr lang="en-US" b="0" u="sng" baseline="0" dirty="0" smtClean="0">
              <a:solidFill>
                <a:schemeClr val="tx1"/>
              </a:solidFill>
            </a:endParaRPr>
          </a:p>
          <a:p>
            <a:r>
              <a:rPr lang="en-US" b="0" baseline="0" dirty="0" smtClean="0">
                <a:solidFill>
                  <a:schemeClr val="tx1"/>
                </a:solidFill>
              </a:rPr>
              <a:t>What </a:t>
            </a:r>
            <a:r>
              <a:rPr lang="en-US" b="0" baseline="0" dirty="0">
                <a:solidFill>
                  <a:schemeClr val="tx1"/>
                </a:solidFill>
              </a:rPr>
              <a:t>is </a:t>
            </a:r>
            <a:r>
              <a:rPr lang="en-US" b="0" baseline="0" dirty="0" smtClean="0">
                <a:solidFill>
                  <a:schemeClr val="tx1"/>
                </a:solidFill>
              </a:rPr>
              <a:t>meant by “prescription </a:t>
            </a:r>
            <a:r>
              <a:rPr lang="en-US" b="0" baseline="0" dirty="0">
                <a:solidFill>
                  <a:schemeClr val="tx1"/>
                </a:solidFill>
              </a:rPr>
              <a:t>drug </a:t>
            </a:r>
            <a:r>
              <a:rPr lang="en-US" b="0" baseline="0" dirty="0" smtClean="0">
                <a:solidFill>
                  <a:schemeClr val="tx1"/>
                </a:solidFill>
              </a:rPr>
              <a:t>misuse”?  </a:t>
            </a:r>
            <a:r>
              <a:rPr lang="en-US" b="0" baseline="0" dirty="0">
                <a:solidFill>
                  <a:schemeClr val="tx1"/>
                </a:solidFill>
              </a:rPr>
              <a:t>We define </a:t>
            </a:r>
            <a:r>
              <a:rPr lang="en-US" b="0" baseline="0" dirty="0" smtClean="0">
                <a:solidFill>
                  <a:schemeClr val="tx1"/>
                </a:solidFill>
              </a:rPr>
              <a:t>misuse </a:t>
            </a:r>
            <a:r>
              <a:rPr lang="en-US" b="0" baseline="0" dirty="0">
                <a:solidFill>
                  <a:schemeClr val="tx1"/>
                </a:solidFill>
              </a:rPr>
              <a:t>as engaging in primarily three </a:t>
            </a:r>
            <a:r>
              <a:rPr lang="en-US" b="0" baseline="0" dirty="0" smtClean="0">
                <a:solidFill>
                  <a:schemeClr val="tx1"/>
                </a:solidFill>
              </a:rPr>
              <a:t>behaviors.  </a:t>
            </a:r>
            <a:endParaRPr lang="en-US" baseline="0" dirty="0">
              <a:solidFill>
                <a:schemeClr val="tx1"/>
              </a:solidFill>
            </a:endParaRPr>
          </a:p>
          <a:p>
            <a:endParaRPr lang="en-US" baseline="0" dirty="0"/>
          </a:p>
          <a:p>
            <a:pPr marL="228564" indent="-228564">
              <a:buFont typeface="+mj-lt"/>
              <a:buAutoNum type="arabicPeriod"/>
            </a:pPr>
            <a:r>
              <a:rPr lang="en-US" baseline="0" dirty="0"/>
              <a:t>Taking more of a prescription medication than prescribed.</a:t>
            </a:r>
          </a:p>
          <a:p>
            <a:pPr marL="228564" indent="-228564">
              <a:buFont typeface="+mj-lt"/>
              <a:buAutoNum type="arabicPeriod"/>
            </a:pPr>
            <a:r>
              <a:rPr lang="en-US" baseline="0" dirty="0"/>
              <a:t>Taking a prescription medication for a reason </a:t>
            </a:r>
            <a:r>
              <a:rPr lang="en-US" baseline="0" dirty="0" smtClean="0"/>
              <a:t>(or in a way) different </a:t>
            </a:r>
            <a:r>
              <a:rPr lang="en-US" baseline="0" dirty="0"/>
              <a:t>than that intended by the prescriber.</a:t>
            </a:r>
          </a:p>
          <a:p>
            <a:pPr marL="228564" indent="-228564">
              <a:buFont typeface="+mj-lt"/>
              <a:buAutoNum type="arabicPeriod"/>
            </a:pPr>
            <a:r>
              <a:rPr lang="en-US" baseline="0" dirty="0"/>
              <a:t>Sharing or taking someone else’s prescription medication.</a:t>
            </a:r>
          </a:p>
          <a:p>
            <a:endParaRPr lang="en-US" baseline="0" dirty="0"/>
          </a:p>
          <a:p>
            <a:r>
              <a:rPr lang="en-US" baseline="0" dirty="0"/>
              <a:t>And regardless of our intentions, engaging in any of these behaviors is misuse</a:t>
            </a:r>
            <a:r>
              <a:rPr lang="en-US" baseline="0" dirty="0" smtClean="0"/>
              <a:t>.</a:t>
            </a:r>
          </a:p>
          <a:p>
            <a:endParaRPr lang="en-US" baseline="0" dirty="0" smtClean="0"/>
          </a:p>
          <a:p>
            <a:endParaRPr lang="en-US" baseline="0" dirty="0" smtClean="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endParaRPr lang="en-US" baseline="0" dirty="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defTabSz="966548">
              <a:defRPr/>
            </a:pPr>
            <a:r>
              <a:rPr lang="en-US" dirty="0" smtClean="0"/>
              <a:t>Similarly,</a:t>
            </a:r>
            <a:r>
              <a:rPr lang="en-US" baseline="0" dirty="0" smtClean="0"/>
              <a:t> it is important to safely dispose of your medications when they are no longer needed.  T</a:t>
            </a:r>
            <a:r>
              <a:rPr lang="en-US" dirty="0" smtClean="0"/>
              <a:t>he best options for safe disposal include</a:t>
            </a:r>
            <a:r>
              <a:rPr lang="en-US" baseline="0" dirty="0" smtClean="0"/>
              <a:t>:</a:t>
            </a:r>
            <a:endParaRPr lang="en-US" dirty="0" smtClean="0"/>
          </a:p>
          <a:p>
            <a:endParaRPr lang="en-US" dirty="0" smtClean="0"/>
          </a:p>
          <a:p>
            <a:pPr marL="0" indent="0">
              <a:buFont typeface="+mj-lt"/>
              <a:buNone/>
            </a:pPr>
            <a:r>
              <a:rPr lang="en-US" u="sng" baseline="0" dirty="0" smtClean="0"/>
              <a:t>Option #1</a:t>
            </a:r>
            <a:r>
              <a:rPr lang="en-US" baseline="0" dirty="0" smtClean="0"/>
              <a:t>: place the medication in a drug drop box.  To find a drop box in your area, visit: rxdrugdropbox.org</a:t>
            </a:r>
          </a:p>
          <a:p>
            <a:pPr marL="0" indent="0">
              <a:buFont typeface="+mj-lt"/>
              <a:buNone/>
            </a:pPr>
            <a:endParaRPr lang="en-US" u="sng" baseline="0" dirty="0" smtClean="0"/>
          </a:p>
          <a:p>
            <a:pPr marL="0" indent="0">
              <a:buFont typeface="+mj-lt"/>
              <a:buNone/>
            </a:pPr>
            <a:r>
              <a:rPr lang="en-US" u="sng" baseline="0" dirty="0" smtClean="0"/>
              <a:t>Option #2</a:t>
            </a:r>
            <a:r>
              <a:rPr lang="en-US" baseline="0" dirty="0" smtClean="0"/>
              <a:t>: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a:p>
            <a:pPr defTabSz="966548">
              <a:defRPr/>
            </a:pPr>
            <a:endParaRPr lang="en-US"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30</a:t>
            </a:fld>
            <a:endParaRPr lang="en-US" dirty="0"/>
          </a:p>
        </p:txBody>
      </p:sp>
    </p:spTree>
    <p:extLst>
      <p:ext uri="{BB962C8B-B14F-4D97-AF65-F5344CB8AC3E}">
        <p14:creationId xmlns:p14="http://schemas.microsoft.com/office/powerpoint/2010/main" val="411538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r>
              <a:rPr lang="en-US" dirty="0" smtClean="0"/>
              <a:t>If a</a:t>
            </a:r>
            <a:r>
              <a:rPr lang="en-US" baseline="0" dirty="0" smtClean="0"/>
              <a:t> drug drop box or a drug take-back event is not available, you can dispose of the medication at home.  In general, you should not flush medications down a toilet or drain; however, the FDA still recommends that certain drugs should be disposed by flushing (for a list, visit: www.fda.gov).</a:t>
            </a:r>
            <a:endParaRPr lang="en-US" dirty="0" smtClean="0"/>
          </a:p>
          <a:p>
            <a:endParaRPr lang="en-US" dirty="0" smtClean="0"/>
          </a:p>
          <a:p>
            <a:pPr marL="0" indent="0">
              <a:buFont typeface="+mj-lt"/>
              <a:buNone/>
            </a:pPr>
            <a:r>
              <a:rPr lang="en-US" u="sng" baseline="0" dirty="0" smtClean="0"/>
              <a:t>Option #3</a:t>
            </a:r>
            <a:r>
              <a:rPr lang="en-US" baseline="0" dirty="0" smtClean="0"/>
              <a:t>: dispose of the medication at home (steps illustrated on this slide).  Before completing these steps, we encourage you to follow any disposal instructions on the prescription label or provided patient information sheets.</a:t>
            </a:r>
          </a:p>
          <a:p>
            <a:pPr marL="0" indent="0">
              <a:buFont typeface="+mj-lt"/>
              <a:buNone/>
            </a:pPr>
            <a:endParaRPr lang="en-US" baseline="0" dirty="0" smtClean="0"/>
          </a:p>
          <a:p>
            <a:pPr marL="0" indent="0">
              <a:buFont typeface="+mj-lt"/>
              <a:buNone/>
            </a:pPr>
            <a:r>
              <a:rPr lang="en-US" baseline="0" dirty="0" smtClean="0"/>
              <a:t>If disposal instructions are not given, complete these three steps:</a:t>
            </a:r>
          </a:p>
          <a:p>
            <a:pPr marL="171450" indent="-171450">
              <a:buFont typeface="Arial" panose="020B0604020202020204" pitchFamily="34" charset="0"/>
              <a:buChar char="•"/>
            </a:pPr>
            <a:r>
              <a:rPr lang="en-US" u="sng" baseline="0" dirty="0" smtClean="0"/>
              <a:t>Step 1</a:t>
            </a:r>
            <a:r>
              <a:rPr lang="en-US" baseline="0" dirty="0" smtClean="0"/>
              <a:t>: Remove the pills from the original container and mix them with an undesirable substance such as used coffee grounds or kitty litter.</a:t>
            </a:r>
          </a:p>
          <a:p>
            <a:pPr marL="171450" indent="-171450">
              <a:buFont typeface="Arial" panose="020B0604020202020204" pitchFamily="34" charset="0"/>
              <a:buChar char="•"/>
            </a:pPr>
            <a:r>
              <a:rPr lang="en-US" u="sng" baseline="0" dirty="0" smtClean="0"/>
              <a:t>Step 2</a:t>
            </a:r>
            <a:r>
              <a:rPr lang="en-US" baseline="0" dirty="0" smtClean="0"/>
              <a:t>: Throw away the sealed mixture into the trash.</a:t>
            </a:r>
          </a:p>
          <a:p>
            <a:pPr marL="171450" indent="-171450">
              <a:buFont typeface="Arial" panose="020B0604020202020204" pitchFamily="34" charset="0"/>
              <a:buChar char="•"/>
            </a:pPr>
            <a:r>
              <a:rPr lang="en-US" u="sng" baseline="0" dirty="0" smtClean="0"/>
              <a:t>Step 3</a:t>
            </a:r>
            <a:r>
              <a:rPr lang="en-US" baseline="0" dirty="0" smtClean="0"/>
              <a:t>: Remove the prescription label and dispose of the empty bottle.</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31</a:t>
            </a:fld>
            <a:endParaRPr lang="en-US" dirty="0"/>
          </a:p>
        </p:txBody>
      </p:sp>
    </p:spTree>
    <p:extLst>
      <p:ext uri="{BB962C8B-B14F-4D97-AF65-F5344CB8AC3E}">
        <p14:creationId xmlns:p14="http://schemas.microsoft.com/office/powerpoint/2010/main" val="229472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Here is our second discussion question</a:t>
            </a:r>
            <a:r>
              <a:rPr lang="en-US" baseline="0" dirty="0" smtClean="0"/>
              <a:t> – “</a:t>
            </a:r>
            <a:r>
              <a:rPr lang="en-US" i="1" baseline="0" dirty="0" smtClean="0"/>
              <a:t>How do you say “no” if invited to misuse? Or, how do you say “no” if someone asks for your medication?”</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33.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91551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mtClean="0"/>
              <a:t>tPresentation</a:t>
            </a:r>
            <a:r>
              <a:rPr lang="en-US" b="1" u="sng" dirty="0" smtClean="0"/>
              <a:t>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you’re invited to misuse any prescription medication, how do you turn down this invitation?  Alternatively, if someone requests that you share or sell your prescription medication, how can you say no?  Three</a:t>
            </a:r>
            <a:r>
              <a:rPr lang="en-US" baseline="0" dirty="0" smtClean="0"/>
              <a:t> examples are listed on this slide.  General approaches including giving a reason, leaving the situation, and suggesting an alternative.  In addition, you can simply say “no” – by doing so, you become one of the majority of college students who use medications safely.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Some strategies are provided on this slide – encourage participants to share other ideas.</a:t>
            </a:r>
            <a:endParaRPr lang="en-US" dirty="0" smtClean="0"/>
          </a:p>
          <a:p>
            <a:endParaRPr lang="en-US" dirty="0"/>
          </a:p>
        </p:txBody>
      </p:sp>
      <p:sp>
        <p:nvSpPr>
          <p:cNvPr id="4" name="Slide Number Placeholder 3"/>
          <p:cNvSpPr>
            <a:spLocks noGrp="1"/>
          </p:cNvSpPr>
          <p:nvPr>
            <p:ph type="sldNum" sz="quarter" idx="10"/>
          </p:nvPr>
        </p:nvSpPr>
        <p:spPr/>
        <p:txBody>
          <a:bodyPr/>
          <a:lstStyle/>
          <a:p>
            <a:fld id="{13FBD9D7-5A84-40B1-AACB-DFDDA2D2731F}" type="slidenum">
              <a:rPr lang="en-US" smtClean="0"/>
              <a:pPr/>
              <a:t>33</a:t>
            </a:fld>
            <a:endParaRPr lang="en-US" dirty="0"/>
          </a:p>
        </p:txBody>
      </p:sp>
    </p:spTree>
    <p:extLst>
      <p:ext uri="{BB962C8B-B14F-4D97-AF65-F5344CB8AC3E}">
        <p14:creationId xmlns:p14="http://schemas.microsoft.com/office/powerpoint/2010/main" val="5486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consider the third discussion question</a:t>
            </a:r>
            <a:r>
              <a:rPr lang="en-US" baseline="0" dirty="0" smtClean="0"/>
              <a:t> – “</a:t>
            </a:r>
            <a:r>
              <a:rPr lang="en-US" i="1" baseline="0" dirty="0" smtClean="0"/>
              <a:t>What are positive alternatives to misusing medication?” </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35.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3870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people</a:t>
            </a:r>
            <a:r>
              <a:rPr lang="en-US" baseline="0" dirty="0" smtClean="0"/>
              <a:t> misuse prescription medications as a “quick fix” to deal with the pressures and demands of their lives.  However, they are only a “quick fix” – life will continually present demands, stresses, and pressures.  Learning healthy, positive ways to deal with stress, achieve academic success, or have fun safely is essential.  Isn’t college a time when you should cultivate sustainable habits for future professional success? Consider the examples in this slide.  What are other </a:t>
            </a:r>
            <a:r>
              <a:rPr lang="en-US" dirty="0" smtClean="0"/>
              <a:t>positive alternatives to misusing</a:t>
            </a:r>
            <a:r>
              <a:rPr lang="en-US" baseline="0" dirty="0" smtClean="0"/>
              <a:t>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Encourage </a:t>
            </a:r>
            <a:r>
              <a:rPr lang="en-US" dirty="0" smtClean="0"/>
              <a:t>participants </a:t>
            </a:r>
            <a:r>
              <a:rPr lang="en-US" dirty="0"/>
              <a:t>to share their ideas.</a:t>
            </a:r>
            <a:r>
              <a:rPr lang="en-US" baseline="0" dirty="0"/>
              <a:t> </a:t>
            </a:r>
            <a:r>
              <a:rPr lang="en-US" baseline="0" dirty="0" smtClean="0"/>
              <a:t> Alternatives in green provide sustainable approaches to studying.</a:t>
            </a:r>
            <a:endParaRPr lang="en-US" dirty="0"/>
          </a:p>
          <a:p>
            <a:endParaRPr lang="en-US" dirty="0"/>
          </a:p>
          <a:p>
            <a:endParaRPr lang="en-US" dirty="0"/>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35</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24198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Given our</a:t>
            </a:r>
            <a:r>
              <a:rPr lang="en-US" baseline="0" dirty="0" smtClean="0"/>
              <a:t> discussions throughout this program, let’s consider our last discussion </a:t>
            </a:r>
            <a:r>
              <a:rPr lang="en-US" dirty="0" smtClean="0"/>
              <a:t>question</a:t>
            </a:r>
            <a:r>
              <a:rPr lang="en-US" baseline="0" dirty="0" smtClean="0"/>
              <a:t> - </a:t>
            </a:r>
            <a:r>
              <a:rPr lang="en-US" dirty="0" smtClean="0"/>
              <a:t>.  Based on the video and your own understanding of this issue, try developing a response to each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37.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67896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Prescription medications can help us live longer and healthier lives, but any medication has the potential to do harm – especially when misused.  The misuse of prescription medications is one of our country’s most pressing public health problems, with drug overdose being our leading cause of accidental death.  We can prevent prescription drug misuse by engaging in safe medication practices for life.  This includes only using medications as directed by a health professional, not sharing or taking someone else’s medication, securing and safely disposing of medications, and lastly, by being a good role model.  This includes modeling these practices at home, and encouraging your family and friends to do the same.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37</a:t>
            </a:fld>
            <a:endParaRPr lang="en-US" dirty="0"/>
          </a:p>
        </p:txBody>
      </p:sp>
    </p:spTree>
    <p:extLst>
      <p:ext uri="{BB962C8B-B14F-4D97-AF65-F5344CB8AC3E}">
        <p14:creationId xmlns:p14="http://schemas.microsoft.com/office/powerpoint/2010/main" val="156556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That concludes our program.  Let’s wrap-up by discussing where you can find help and learn more about these issues.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need</a:t>
            </a:r>
            <a:r>
              <a:rPr lang="en-US" baseline="0" dirty="0" smtClean="0"/>
              <a:t> help with regard to your misuse of medications, we encourage you to use the campus resources identified on this slide.  Visit your student health or wellness center, contact the campus recovery program (if available), utilize campus counseling services, or talk with your advisor. The first step to solving any problem like alcohol or drug misuse may be reaching out for help.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dirty="0" smtClean="0"/>
          </a:p>
          <a:p>
            <a:pPr marL="0" indent="0">
              <a:buFont typeface="+mj-lt"/>
              <a:buNone/>
            </a:pPr>
            <a:r>
              <a:rPr lang="en-US" dirty="0" smtClean="0"/>
              <a:t>Prior to the presentation, we encourage you to customize this slide to</a:t>
            </a:r>
            <a:r>
              <a:rPr lang="en-US" baseline="0" dirty="0" smtClean="0"/>
              <a:t> show the resources available at</a:t>
            </a:r>
            <a:r>
              <a:rPr lang="en-US" dirty="0" smtClean="0"/>
              <a:t> your university.  Discuss each resource with participants, and</a:t>
            </a:r>
            <a:r>
              <a:rPr lang="en-US" baseline="0" dirty="0" smtClean="0"/>
              <a:t> consider providing this information to participants through email or other digital platforms.  </a:t>
            </a:r>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38</a:t>
            </a:fld>
            <a:endParaRPr lang="en-US" dirty="0"/>
          </a:p>
        </p:txBody>
      </p:sp>
    </p:spTree>
    <p:extLst>
      <p:ext uri="{BB962C8B-B14F-4D97-AF65-F5344CB8AC3E}">
        <p14:creationId xmlns:p14="http://schemas.microsoft.com/office/powerpoint/2010/main" val="997250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Observing safe medication practices is important for people of all ages, and the misuse of prescription drugs underlies one of our most serious public health dilemmas. Protect yourself by observing “safe medication practices for life,” and share these important messages with others.</a:t>
            </a:r>
            <a:endParaRPr lang="en-US" baseline="0" dirty="0"/>
          </a:p>
          <a:p>
            <a:endParaRPr lang="en-US" baseline="0" dirty="0"/>
          </a:p>
          <a:p>
            <a:pPr marL="0" indent="0" eaLnBrk="1" hangingPunct="1">
              <a:buFont typeface="+mj-lt"/>
              <a:buNone/>
              <a:defRPr/>
            </a:pPr>
            <a:r>
              <a:rPr lang="en-US" baseline="0" dirty="0"/>
              <a:t>This may consist of discussing Generation Rx messages with </a:t>
            </a:r>
            <a:r>
              <a:rPr lang="en-US" baseline="0" dirty="0" smtClean="0"/>
              <a:t>your friends and family, </a:t>
            </a:r>
            <a:r>
              <a:rPr lang="en-US" baseline="0" dirty="0"/>
              <a:t>or sharing them through</a:t>
            </a:r>
            <a:r>
              <a:rPr lang="en-US" dirty="0"/>
              <a:t> peer-to-peer education.  Visit our website, GenerationRx.org, to access free, ready-to-use resources designed to educate college</a:t>
            </a:r>
            <a:r>
              <a:rPr lang="en-US" baseline="0" dirty="0"/>
              <a:t> students (or people of any age)</a:t>
            </a:r>
            <a:r>
              <a:rPr lang="en-US" dirty="0"/>
              <a:t>.  You could present this program or a different activity.  You could also present similar educational programs to other audiences, like teens, using our age-appropriate resources. </a:t>
            </a:r>
          </a:p>
          <a:p>
            <a:pPr marL="241637" indent="-241637">
              <a:buFont typeface="+mj-lt"/>
              <a:buAutoNum type="arabicPeriod"/>
            </a:pPr>
            <a:endParaRPr lang="en-US" baseline="0" dirty="0"/>
          </a:p>
          <a:p>
            <a:endParaRPr lang="en-US" i="0" baseline="0" dirty="0"/>
          </a:p>
          <a:p>
            <a:endParaRPr lang="en-US" i="0" baseline="0" dirty="0"/>
          </a:p>
          <a:p>
            <a:endParaRPr lang="en-US" i="0" baseline="0" dirty="0"/>
          </a:p>
          <a:p>
            <a:endParaRPr lang="en-US" baseline="0" dirty="0"/>
          </a:p>
          <a:p>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39</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indent="0" algn="l" defTabSz="864883"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indent="0" algn="l" defTabSz="864883"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Some </a:t>
            </a:r>
            <a:r>
              <a:rPr lang="en-US" dirty="0"/>
              <a:t>people misuse prescription </a:t>
            </a:r>
            <a:r>
              <a:rPr lang="en-US" dirty="0" smtClean="0"/>
              <a:t>drugs like opioid </a:t>
            </a:r>
            <a:r>
              <a:rPr lang="en-US" dirty="0"/>
              <a:t>pain </a:t>
            </a:r>
            <a:r>
              <a:rPr lang="en-US" dirty="0" smtClean="0"/>
              <a:t>relievers , sedatives or stimulants.  And</a:t>
            </a:r>
            <a:r>
              <a:rPr lang="en-US" baseline="0" dirty="0" smtClean="0"/>
              <a:t> we are here to consider important reasons why doing so can be harmful. But before we get started, what do you think? Is using a prescription medication that is not prescribed for you or in a different way than your health professional intended a risky decision?</a:t>
            </a:r>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r>
              <a:rPr lang="en-US" b="1" i="0" u="sng" dirty="0"/>
              <a:t>Note to </a:t>
            </a:r>
            <a:r>
              <a:rPr lang="en-US" b="1" i="0" u="sng" dirty="0" smtClean="0"/>
              <a:t>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Encourage </a:t>
            </a:r>
            <a:r>
              <a:rPr lang="en-US" dirty="0"/>
              <a:t>participants to discuss</a:t>
            </a:r>
            <a:r>
              <a:rPr lang="en-US" baseline="0" dirty="0"/>
              <a:t> this question with their nearby </a:t>
            </a:r>
            <a:r>
              <a:rPr lang="en-US" baseline="0" dirty="0" smtClean="0"/>
              <a:t>peers and then briefly share their ideas with the group.  Inform participants that you’ll discuss different aspects of this question throughout the program.</a:t>
            </a:r>
            <a:endParaRPr lang="en-US" dirty="0"/>
          </a:p>
          <a:p>
            <a:pPr defTabSz="864883">
              <a:defRPr/>
            </a:pPr>
            <a:endParaRPr lang="en-US" dirty="0"/>
          </a:p>
          <a:p>
            <a:pPr defTabSz="864883">
              <a:defRPr/>
            </a:pPr>
            <a:endParaRPr lang="en-US" dirty="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4</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Does </a:t>
            </a:r>
            <a:r>
              <a:rPr lang="en-US" dirty="0"/>
              <a:t>anyone have any questions or comments?</a:t>
            </a:r>
          </a:p>
          <a:p>
            <a:endParaRPr lang="en-US" dirty="0"/>
          </a:p>
          <a:p>
            <a:pPr marL="228564" marR="0" lvl="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Before we end, we encourage you to stay connected by following us @TheGenRx on Twitter and Facebook.</a:t>
            </a:r>
          </a:p>
          <a:p>
            <a:pPr marL="228564" indent="-228564">
              <a:buFont typeface="+mj-lt"/>
              <a:buAutoNum type="arabicPeriod"/>
            </a:pPr>
            <a:r>
              <a:rPr lang="en-US" baseline="0" dirty="0"/>
              <a:t>Also, we encourage you to take a survey evaluating today’s program on GenerationRx.org.  You can find a link to this survey at the bottom of the home page.  We value your feedback to help us assess the impact of this work and continually improve Generation Rx materials.</a:t>
            </a:r>
          </a:p>
          <a:p>
            <a:pPr marL="228564" indent="-228564">
              <a:buFont typeface="+mj-lt"/>
              <a:buAutoNum type="arabicPeriod"/>
            </a:pPr>
            <a:endParaRPr lang="en-US" baseline="0" dirty="0" smtClean="0"/>
          </a:p>
          <a:p>
            <a:pPr marL="228564" indent="-228564">
              <a:buFont typeface="+mj-lt"/>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dirty="0" smtClean="0"/>
          </a:p>
          <a:p>
            <a:r>
              <a:rPr lang="en-US" i="0" baseline="0" dirty="0" smtClean="0"/>
              <a:t>We </a:t>
            </a:r>
            <a:r>
              <a:rPr lang="en-US" i="0" baseline="0" dirty="0"/>
              <a:t>encourage you, as the presenter, to also complete this survey.  Thank you for advocating safe medication practices in your </a:t>
            </a:r>
            <a:r>
              <a:rPr lang="en-US" i="0" baseline="0" dirty="0" smtClean="0"/>
              <a:t>community!  </a:t>
            </a:r>
            <a:r>
              <a:rPr lang="en-US" baseline="0" dirty="0" smtClean="0"/>
              <a:t>We </a:t>
            </a:r>
            <a:r>
              <a:rPr lang="en-US" baseline="0" dirty="0"/>
              <a:t>also encourage you to share your experience with us.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Substance Abuse and Mental Health Services Administration, </a:t>
            </a:r>
            <a:r>
              <a:rPr lang="en-US" sz="1200" i="1" kern="1200" dirty="0" smtClean="0">
                <a:solidFill>
                  <a:schemeClr val="tx1"/>
                </a:solidFill>
                <a:effectLst/>
                <a:latin typeface="+mn-lt"/>
                <a:ea typeface="+mn-ea"/>
                <a:cs typeface="+mn-cs"/>
              </a:rPr>
              <a:t>Results from the 2013 National Survey on Drug Use and Health: Summary of National Findings</a:t>
            </a:r>
            <a:r>
              <a:rPr lang="en-US" sz="1200" kern="1200" dirty="0" smtClean="0">
                <a:solidFill>
                  <a:schemeClr val="tx1"/>
                </a:solidFill>
                <a:effectLst/>
                <a:latin typeface="+mn-lt"/>
                <a:ea typeface="+mn-ea"/>
                <a:cs typeface="+mn-cs"/>
              </a:rPr>
              <a:t>, NSDUH Series H-48, HHS Publication No. (SMA) 14-4863.  Rockville, MD: Substance Abuse and Mental Health Services Administration, 2014. Retrieved from </a:t>
            </a:r>
            <a:r>
              <a:rPr lang="en-US" sz="1200" u="sng" kern="1200" dirty="0" smtClean="0">
                <a:solidFill>
                  <a:schemeClr val="tx1"/>
                </a:solidFill>
                <a:effectLst/>
                <a:latin typeface="+mn-lt"/>
                <a:ea typeface="+mn-ea"/>
                <a:cs typeface="+mn-cs"/>
                <a:hlinkClick r:id="rId4"/>
              </a:rPr>
              <a:t>http://www.samhsa.gov/data/</a:t>
            </a:r>
            <a:endParaRPr lang="en-US" sz="1200" u="sng"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Substance Abuse and Mental Health Services Administration, </a:t>
            </a:r>
            <a:r>
              <a:rPr lang="en-US" sz="1200" i="1" kern="1200" dirty="0" smtClean="0">
                <a:solidFill>
                  <a:schemeClr val="tx1"/>
                </a:solidFill>
                <a:effectLst/>
                <a:latin typeface="+mn-lt"/>
                <a:ea typeface="+mn-ea"/>
                <a:cs typeface="+mn-cs"/>
              </a:rPr>
              <a:t>Results from the 2015 National Survey on Drug Use and Health: Summary of National Findings</a:t>
            </a:r>
            <a:r>
              <a:rPr lang="en-US" sz="1200" kern="1200" dirty="0" smtClean="0">
                <a:solidFill>
                  <a:schemeClr val="tx1"/>
                </a:solidFill>
                <a:effectLst/>
                <a:latin typeface="+mn-lt"/>
                <a:ea typeface="+mn-ea"/>
                <a:cs typeface="+mn-cs"/>
              </a:rPr>
              <a:t>, NSDUH Series H-48, HHS Publication No. (SMA) 14-4863.  Rockville, MD: Substance Abuse and Mental Health Services Administration, 2016. Retrieved from </a:t>
            </a:r>
            <a:r>
              <a:rPr lang="en-US" sz="1200" u="sng" kern="1200" dirty="0" smtClean="0">
                <a:solidFill>
                  <a:schemeClr val="tx1"/>
                </a:solidFill>
                <a:effectLst/>
                <a:latin typeface="+mn-lt"/>
                <a:ea typeface="+mn-ea"/>
                <a:cs typeface="+mn-cs"/>
                <a:hlinkClick r:id="rId4"/>
              </a:rPr>
              <a:t>http://www.samhsa.gov/data/</a:t>
            </a: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smtClean="0"/>
              <a:t>Compton WM, Jones CM, and Baldwin GT (2016) Relationship between Nonmedical Prescription-Opioid Use and Heroin Use. </a:t>
            </a:r>
            <a:r>
              <a:rPr lang="en-US" b="0" i="1" u="none" baseline="0" dirty="0" smtClean="0"/>
              <a:t>N Engl J Med, </a:t>
            </a:r>
            <a:r>
              <a:rPr lang="en-US" b="0" u="none" baseline="0" dirty="0" smtClean="0"/>
              <a:t>374:154-63, DOI:</a:t>
            </a:r>
            <a:r>
              <a:rPr lang="en-US" sz="1200" b="0" i="0" kern="1200" dirty="0" smtClean="0">
                <a:solidFill>
                  <a:schemeClr val="tx1"/>
                </a:solidFill>
                <a:effectLst/>
                <a:latin typeface="+mn-lt"/>
                <a:ea typeface="+mn-ea"/>
                <a:cs typeface="+mn-cs"/>
              </a:rPr>
              <a:t>10.1056/NEJMra1508490</a:t>
            </a:r>
            <a:r>
              <a:rPr lang="en-US" b="0" u="none" baseline="0" dirty="0" smtClean="0"/>
              <a: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Amelia M. Arria PhD &amp; Robert L. DuPont MD (2010) Nonmedical Prescription Stimulant Use Among College Students: Why We Need to Do Something and What We Need to Do, </a:t>
            </a:r>
            <a:r>
              <a:rPr lang="en-US" sz="1200" b="0" i="1" u="none" strike="noStrike" kern="1200" baseline="0" dirty="0" smtClean="0">
                <a:solidFill>
                  <a:schemeClr val="tx1"/>
                </a:solidFill>
                <a:latin typeface="+mn-lt"/>
                <a:ea typeface="+mn-ea"/>
                <a:cs typeface="+mn-cs"/>
              </a:rPr>
              <a:t>Journal of Addictive Diseases</a:t>
            </a:r>
            <a:r>
              <a:rPr lang="en-US" sz="1200" b="0" i="0" u="none" strike="noStrike" kern="1200" baseline="0" dirty="0" smtClean="0">
                <a:solidFill>
                  <a:schemeClr val="tx1"/>
                </a:solidFill>
                <a:latin typeface="+mn-lt"/>
                <a:ea typeface="+mn-ea"/>
                <a:cs typeface="+mn-cs"/>
              </a:rPr>
              <a:t>, 29:4, 417-426, DOI:10.1080/10550887.2010.509273</a:t>
            </a:r>
          </a:p>
          <a:p>
            <a:pPr marL="228600" indent="-228600">
              <a:buFont typeface="+mj-lt"/>
              <a:buAutoNum type="arabicPeriod"/>
            </a:pPr>
            <a:r>
              <a:rPr lang="en-US" sz="1200" kern="1200" baseline="0" dirty="0" smtClean="0">
                <a:solidFill>
                  <a:schemeClr val="tx1"/>
                </a:solidFill>
                <a:effectLst/>
                <a:latin typeface="+mn-lt"/>
                <a:ea typeface="+mn-ea"/>
                <a:cs typeface="+mn-cs"/>
              </a:rPr>
              <a:t>McDaniel, A. (2</a:t>
            </a:r>
            <a:r>
              <a:rPr lang="en-US" sz="1200" kern="1200" dirty="0" smtClean="0">
                <a:solidFill>
                  <a:schemeClr val="tx1"/>
                </a:solidFill>
                <a:effectLst/>
                <a:latin typeface="+mn-lt"/>
                <a:ea typeface="+mn-ea"/>
                <a:cs typeface="+mn-cs"/>
              </a:rPr>
              <a:t>015). </a:t>
            </a:r>
            <a:r>
              <a:rPr lang="en-US" sz="1200" i="1" kern="1200" dirty="0" smtClean="0">
                <a:solidFill>
                  <a:schemeClr val="tx1"/>
                </a:solidFill>
                <a:effectLst/>
                <a:latin typeface="+mn-lt"/>
                <a:ea typeface="+mn-ea"/>
                <a:cs typeface="+mn-cs"/>
              </a:rPr>
              <a:t>College Prescription Drug Study Executive Summary</a:t>
            </a:r>
            <a:r>
              <a:rPr lang="en-US" sz="1200" kern="1200" dirty="0" smtClean="0">
                <a:solidFill>
                  <a:schemeClr val="tx1"/>
                </a:solidFill>
                <a:effectLst/>
                <a:latin typeface="+mn-lt"/>
                <a:ea typeface="+mn-ea"/>
                <a:cs typeface="+mn-cs"/>
              </a:rPr>
              <a:t>. Center for the Study of Student Life, The Ohio State University.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40</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program will include three modules.</a:t>
            </a:r>
            <a:r>
              <a:rPr lang="en-US" baseline="0" dirty="0" smtClean="0"/>
              <a:t>  Each module consists of watching </a:t>
            </a:r>
            <a:r>
              <a:rPr lang="en-US" dirty="0" smtClean="0"/>
              <a:t>a short video, reviewing a few additional slides relating to the topic, and engaging in a brief discussion around some</a:t>
            </a:r>
            <a:r>
              <a:rPr lang="en-US" baseline="0" dirty="0" smtClean="0"/>
              <a:t> thought-provoking questions</a:t>
            </a:r>
            <a:r>
              <a:rPr lang="en-US" dirty="0" smtClean="0"/>
              <a:t>.  Module topics include the dangers of misusing prescription</a:t>
            </a:r>
            <a:r>
              <a:rPr lang="en-US" baseline="0" dirty="0" smtClean="0"/>
              <a:t> opioid pain relievers and prescription stimulants, as well as a consideration of a few general safe medication practices.  </a:t>
            </a: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5</a:t>
            </a:fld>
            <a:endParaRPr lang="en-US" dirty="0"/>
          </a:p>
        </p:txBody>
      </p:sp>
    </p:spTree>
    <p:extLst>
      <p:ext uri="{BB962C8B-B14F-4D97-AF65-F5344CB8AC3E}">
        <p14:creationId xmlns:p14="http://schemas.microsoft.com/office/powerpoint/2010/main" val="284105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Module 1 relates to one of the most serious public health dilemmas of our time. You are probably aware that America is in the throes of an opioid epidemic. A consideration of safe medication practices for opioid pain medications is essential to helping you avoid becoming a statistic in this epidemic.</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6776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u="sng" dirty="0" smtClean="0"/>
              <a:t>Presentation Talking Points</a:t>
            </a:r>
          </a:p>
          <a:p>
            <a:endParaRPr lang="en-US" u="sng" dirty="0" smtClean="0"/>
          </a:p>
          <a:p>
            <a:r>
              <a:rPr lang="en-US" dirty="0" smtClean="0"/>
              <a:t>Let’s begin by watching </a:t>
            </a:r>
            <a:r>
              <a:rPr lang="en-US" dirty="0"/>
              <a:t>a </a:t>
            </a:r>
            <a:r>
              <a:rPr lang="en-US" dirty="0" smtClean="0"/>
              <a:t>short video </a:t>
            </a:r>
            <a:r>
              <a:rPr lang="en-US" dirty="0"/>
              <a:t>that addresses risks inherent to</a:t>
            </a:r>
            <a:r>
              <a:rPr lang="en-US" baseline="0" dirty="0"/>
              <a:t> the </a:t>
            </a:r>
            <a:r>
              <a:rPr lang="en-US" dirty="0"/>
              <a:t>misuse of prescription opioids</a:t>
            </a:r>
            <a:r>
              <a:rPr lang="en-US" dirty="0" smtClean="0"/>
              <a:t>.</a:t>
            </a:r>
          </a:p>
          <a:p>
            <a:endParaRPr lang="en-US" baseline="0" dirty="0"/>
          </a:p>
          <a:p>
            <a:endParaRPr lang="en-US" baseline="0" dirty="0"/>
          </a:p>
          <a:p>
            <a:pPr marL="0" indent="0">
              <a:buFont typeface="+mj-lt"/>
              <a:buNone/>
            </a:pPr>
            <a:r>
              <a:rPr lang="en-US" b="1" i="0" u="sng" baseline="0" dirty="0"/>
              <a:t>Note to </a:t>
            </a:r>
            <a:r>
              <a:rPr lang="en-US" b="1" i="0" u="sng" baseline="0" dirty="0" smtClean="0"/>
              <a:t>Presenters</a:t>
            </a:r>
            <a:endParaRPr lang="en-US" b="1" i="0" baseline="0"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a:t>
            </a:r>
            <a:r>
              <a:rPr lang="en-US" baseline="0" dirty="0"/>
              <a:t>you are ready to play the video, minimize this presentation. Once the video is complete, resume </a:t>
            </a:r>
            <a:r>
              <a:rPr lang="en-US" baseline="0" dirty="0" smtClean="0"/>
              <a:t>the </a:t>
            </a:r>
            <a:r>
              <a:rPr lang="en-US" baseline="0" dirty="0"/>
              <a:t>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8913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Let’s engage in a brief discussion about some of the points addressed in this video.  Here is our first discussion question</a:t>
            </a:r>
            <a:r>
              <a:rPr lang="en-US" baseline="0" dirty="0" smtClean="0"/>
              <a:t> – </a:t>
            </a:r>
            <a:r>
              <a:rPr lang="en-US" i="1" baseline="0" dirty="0" smtClean="0"/>
              <a:t>“Am I putting myself at risk if I take prescription opioids and drink alcohol at the same time?”</a:t>
            </a:r>
            <a:r>
              <a:rPr lang="en-US" dirty="0" smtClean="0"/>
              <a:t>  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this question with their nearby peers (with a partner or in a small group).  Potential responses with additional talking points are provided on slide 9.</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722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endParaRPr lang="en-US" u="sng" baseline="0" dirty="0" smtClean="0"/>
          </a:p>
          <a:p>
            <a:endParaRPr lang="en-US" u="sng" baseline="0" dirty="0" smtClean="0"/>
          </a:p>
          <a:p>
            <a:r>
              <a:rPr lang="en-US" u="none" baseline="0" dirty="0" smtClean="0"/>
              <a:t>All medications </a:t>
            </a:r>
            <a:r>
              <a:rPr lang="en-US" u="none" baseline="0" dirty="0"/>
              <a:t>have side effects—and mixing alcohol with </a:t>
            </a:r>
            <a:r>
              <a:rPr lang="en-US" u="none" baseline="0" dirty="0" smtClean="0"/>
              <a:t>prescription drugs can sometimes enhance these </a:t>
            </a:r>
            <a:r>
              <a:rPr lang="en-US" u="none" baseline="0" dirty="0"/>
              <a:t>negative </a:t>
            </a:r>
            <a:r>
              <a:rPr lang="en-US" u="none" baseline="0" dirty="0" smtClean="0"/>
              <a:t>effects. </a:t>
            </a:r>
            <a:endParaRPr lang="en-US" u="none" baseline="0" dirty="0"/>
          </a:p>
          <a:p>
            <a:pPr defTabSz="966548">
              <a:defRPr/>
            </a:pPr>
            <a:endParaRPr lang="en-US" u="none" baseline="0" dirty="0"/>
          </a:p>
          <a:p>
            <a:pPr marL="228600" indent="-228600" defTabSz="966548">
              <a:buFont typeface="+mj-lt"/>
              <a:buAutoNum type="arabicPeriod"/>
              <a:defRPr/>
            </a:pPr>
            <a:r>
              <a:rPr lang="en-US" u="none" baseline="0" dirty="0"/>
              <a:t>For example, </a:t>
            </a:r>
            <a:r>
              <a:rPr lang="en-US" u="none" baseline="0" dirty="0" smtClean="0"/>
              <a:t>adverse side effects </a:t>
            </a:r>
            <a:r>
              <a:rPr lang="en-US" u="none" baseline="0" dirty="0"/>
              <a:t>for </a:t>
            </a:r>
            <a:r>
              <a:rPr lang="en-US" baseline="0" dirty="0"/>
              <a:t>prescription opioid pain medications include drowsiness, confusion, sedation, and slowed breathing.  </a:t>
            </a:r>
            <a:r>
              <a:rPr lang="en-US" baseline="0" dirty="0" smtClean="0"/>
              <a:t>Drinking </a:t>
            </a:r>
            <a:r>
              <a:rPr lang="en-US" baseline="0" dirty="0"/>
              <a:t>alcohol </a:t>
            </a:r>
            <a:r>
              <a:rPr lang="en-US" baseline="0" dirty="0" smtClean="0"/>
              <a:t>at the same time </a:t>
            </a:r>
            <a:r>
              <a:rPr lang="en-US" baseline="0" dirty="0"/>
              <a:t>can actually worsen these potentially harmful effects.</a:t>
            </a:r>
          </a:p>
          <a:p>
            <a:pPr marL="228600" indent="-228600" defTabSz="966548">
              <a:buFont typeface="+mj-lt"/>
              <a:buAutoNum type="arabicPeriod"/>
              <a:defRPr/>
            </a:pPr>
            <a:r>
              <a:rPr lang="en-US" u="none" baseline="0" dirty="0"/>
              <a:t>In fact, m</a:t>
            </a:r>
            <a:r>
              <a:rPr lang="en-US" baseline="0" dirty="0"/>
              <a:t>any drug overdoses result from mixing prescription opioids with </a:t>
            </a:r>
            <a:r>
              <a:rPr lang="en-US" baseline="0" dirty="0" smtClean="0"/>
              <a:t>alcohol, </a:t>
            </a:r>
            <a:r>
              <a:rPr lang="en-US" baseline="0" dirty="0"/>
              <a:t>prescription sedatives, </a:t>
            </a:r>
            <a:r>
              <a:rPr lang="en-US" baseline="0" dirty="0" smtClean="0"/>
              <a:t>or other drugs – which results </a:t>
            </a:r>
            <a:r>
              <a:rPr lang="en-US" baseline="0" dirty="0"/>
              <a:t>in dangerously slow </a:t>
            </a:r>
            <a:r>
              <a:rPr lang="en-US" baseline="0" dirty="0" smtClean="0"/>
              <a:t>breathing and can cause death</a:t>
            </a:r>
            <a:r>
              <a:rPr lang="en-US" baseline="0" dirty="0"/>
              <a:t>. </a:t>
            </a:r>
          </a:p>
          <a:p>
            <a:pPr defTabSz="966548">
              <a:defRPr/>
            </a:pPr>
            <a:endParaRPr lang="en-US" baseline="0" dirty="0" smtClean="0"/>
          </a:p>
          <a:p>
            <a:pPr defTabSz="966548">
              <a:defRPr/>
            </a:pPr>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9</a:t>
            </a:fld>
            <a:endParaRPr lang="en-US" dirty="0"/>
          </a:p>
        </p:txBody>
      </p:sp>
    </p:spTree>
    <p:extLst>
      <p:ext uri="{BB962C8B-B14F-4D97-AF65-F5344CB8AC3E}">
        <p14:creationId xmlns:p14="http://schemas.microsoft.com/office/powerpoint/2010/main" val="403191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287715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28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31113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348187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8.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emf"/><Relationship Id="rId3" Type="http://schemas.openxmlformats.org/officeDocument/2006/relationships/notesSlide" Target="../notesSlides/notesSlide31.xml"/><Relationship Id="rId7" Type="http://schemas.openxmlformats.org/officeDocument/2006/relationships/image" Target="../media/image37.png"/><Relationship Id="rId12"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43.xml"/><Relationship Id="rId6" Type="http://schemas.microsoft.com/office/2007/relationships/hdphoto" Target="../media/hdphoto2.wdp"/><Relationship Id="rId11" Type="http://schemas.openxmlformats.org/officeDocument/2006/relationships/image" Target="../media/image4.emf"/><Relationship Id="rId5" Type="http://schemas.openxmlformats.org/officeDocument/2006/relationships/image" Target="../media/image36.png"/><Relationship Id="rId10" Type="http://schemas.microsoft.com/office/2007/relationships/hdphoto" Target="../media/hdphoto4.wdp"/><Relationship Id="rId4" Type="http://schemas.openxmlformats.org/officeDocument/2006/relationships/image" Target="../media/image35.pn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5943600" y="649069"/>
            <a:ext cx="3200400" cy="646331"/>
          </a:xfrm>
          <a:prstGeom prst="rect">
            <a:avLst/>
          </a:prstGeom>
          <a:noFill/>
        </p:spPr>
        <p:txBody>
          <a:bodyPr wrap="square" rtlCol="0">
            <a:spAutoFit/>
          </a:bodyPr>
          <a:lstStyle/>
          <a:p>
            <a:r>
              <a:rPr lang="en-US" b="1" dirty="0" smtClean="0">
                <a:solidFill>
                  <a:schemeClr val="bg1"/>
                </a:solidFill>
                <a:latin typeface="Arial"/>
                <a:cs typeface="Arial"/>
              </a:rPr>
              <a:t>Presenter Name</a:t>
            </a:r>
          </a:p>
          <a:p>
            <a:r>
              <a:rPr lang="en-US" dirty="0" smtClean="0">
                <a:solidFill>
                  <a:schemeClr val="bg1"/>
                </a:solidFill>
                <a:latin typeface="Arial"/>
                <a:cs typeface="Arial"/>
              </a:rPr>
              <a:t>Presenter Organization</a:t>
            </a:r>
            <a:endParaRPr lang="en-US"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12752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a:solidFill>
                  <a:prstClr val="white"/>
                </a:solidFill>
              </a:rPr>
              <a:t> </a:t>
            </a:r>
            <a:r>
              <a:rPr lang="en-US" dirty="0" smtClean="0">
                <a:solidFill>
                  <a:prstClr val="white"/>
                </a:solidFill>
              </a:rPr>
              <a:t> 10</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313802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11</a:t>
            </a:fld>
            <a:endParaRPr lang="en-US" dirty="0"/>
          </a:p>
        </p:txBody>
      </p:sp>
      <p:sp>
        <p:nvSpPr>
          <p:cNvPr id="7" name="TextBox 6"/>
          <p:cNvSpPr txBox="1"/>
          <p:nvPr/>
        </p:nvSpPr>
        <p:spPr>
          <a:xfrm>
            <a:off x="406400" y="358551"/>
            <a:ext cx="8432800" cy="1938992"/>
          </a:xfrm>
          <a:prstGeom prst="rect">
            <a:avLst/>
          </a:prstGeom>
          <a:noFill/>
        </p:spPr>
        <p:txBody>
          <a:bodyPr wrap="square" rtlCol="0">
            <a:spAutoFit/>
          </a:bodyPr>
          <a:lstStyle/>
          <a:p>
            <a:r>
              <a:rPr lang="en-US" sz="4000" dirty="0" smtClean="0">
                <a:solidFill>
                  <a:srgbClr val="36647E"/>
                </a:solidFill>
                <a:latin typeface="Arial" panose="020B0604020202020204" pitchFamily="34" charset="0"/>
                <a:cs typeface="Arial" panose="020B0604020202020204" pitchFamily="34" charset="0"/>
              </a:rPr>
              <a:t>Some individuals who misuse prescription opioids transition to using heroin…</a:t>
            </a:r>
            <a:endParaRPr lang="en-US" sz="4000" b="1" dirty="0">
              <a:solidFill>
                <a:srgbClr val="00B0F0"/>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5465"/>
          <a:stretch/>
        </p:blipFill>
        <p:spPr>
          <a:xfrm>
            <a:off x="685800" y="2635272"/>
            <a:ext cx="5620512" cy="2535415"/>
          </a:xfrm>
          <a:prstGeom prst="rect">
            <a:avLst/>
          </a:prstGeom>
        </p:spPr>
      </p:pic>
      <p:sp>
        <p:nvSpPr>
          <p:cNvPr id="8" name="Rounded Rectangular Callout 7"/>
          <p:cNvSpPr/>
          <p:nvPr/>
        </p:nvSpPr>
        <p:spPr>
          <a:xfrm>
            <a:off x="5715000" y="2112992"/>
            <a:ext cx="3048000" cy="914400"/>
          </a:xfrm>
          <a:prstGeom prst="wedgeRoundRectCallout">
            <a:avLst>
              <a:gd name="adj1" fmla="val -37192"/>
              <a:gd name="adj2" fmla="val 8036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Drugs with </a:t>
            </a:r>
            <a:r>
              <a:rPr lang="en-US" b="1" dirty="0" smtClean="0">
                <a:solidFill>
                  <a:srgbClr val="00B0F0"/>
                </a:solidFill>
                <a:latin typeface="Arial" panose="020B0604020202020204" pitchFamily="34" charset="0"/>
                <a:cs typeface="Arial" panose="020B0604020202020204" pitchFamily="34" charset="0"/>
              </a:rPr>
              <a:t>similar chemistry</a:t>
            </a:r>
            <a:r>
              <a:rPr lang="en-US"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b="1" dirty="0" smtClean="0">
                <a:solidFill>
                  <a:srgbClr val="00B0F0"/>
                </a:solidFill>
                <a:latin typeface="Arial" panose="020B0604020202020204" pitchFamily="34" charset="0"/>
                <a:cs typeface="Arial" panose="020B0604020202020204" pitchFamily="34" charset="0"/>
              </a:rPr>
              <a:t>similar effects </a:t>
            </a:r>
            <a:r>
              <a:rPr lang="en-US"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1066800" y="5277583"/>
            <a:ext cx="1859805" cy="461665"/>
          </a:xfrm>
          <a:prstGeom prst="rect">
            <a:avLst/>
          </a:prstGeom>
          <a:noFill/>
        </p:spPr>
        <p:txBody>
          <a:bodyPr wrap="none" rtlCol="0">
            <a:spAutoFit/>
          </a:bodyPr>
          <a:lstStyle/>
          <a:p>
            <a:r>
              <a:rPr lang="en-US" sz="2400" b="1" dirty="0" smtClean="0">
                <a:solidFill>
                  <a:srgbClr val="305480"/>
                </a:solidFill>
                <a:latin typeface="Arial" panose="020B0604020202020204" pitchFamily="34" charset="0"/>
                <a:cs typeface="Arial" panose="020B0604020202020204" pitchFamily="34" charset="0"/>
              </a:rPr>
              <a:t>Oxycodone</a:t>
            </a:r>
            <a:endParaRPr lang="en-US" sz="2400" b="1" dirty="0">
              <a:solidFill>
                <a:srgbClr val="305480"/>
              </a:solidFill>
              <a:latin typeface="Arial" panose="020B0604020202020204" pitchFamily="34" charset="0"/>
              <a:cs typeface="Arial" panose="020B0604020202020204" pitchFamily="34" charset="0"/>
            </a:endParaRPr>
          </a:p>
        </p:txBody>
      </p:sp>
      <p:sp>
        <p:nvSpPr>
          <p:cNvPr id="9" name="TextBox 8"/>
          <p:cNvSpPr txBox="1"/>
          <p:nvPr/>
        </p:nvSpPr>
        <p:spPr>
          <a:xfrm>
            <a:off x="4343400" y="5277583"/>
            <a:ext cx="1159292" cy="461665"/>
          </a:xfrm>
          <a:prstGeom prst="rect">
            <a:avLst/>
          </a:prstGeom>
          <a:noFill/>
        </p:spPr>
        <p:txBody>
          <a:bodyPr wrap="none" rtlCol="0">
            <a:spAutoFit/>
          </a:bodyPr>
          <a:lstStyle/>
          <a:p>
            <a:r>
              <a:rPr lang="en-US" sz="2400" b="1" dirty="0" smtClean="0">
                <a:solidFill>
                  <a:srgbClr val="FFC000"/>
                </a:solidFill>
                <a:latin typeface="Arial" panose="020B0604020202020204" pitchFamily="34" charset="0"/>
                <a:cs typeface="Arial" panose="020B0604020202020204" pitchFamily="34" charset="0"/>
              </a:rPr>
              <a:t>Heroin</a:t>
            </a:r>
            <a:endParaRPr lang="en-US" sz="2400" b="1" dirty="0">
              <a:solidFill>
                <a:srgbClr val="FFC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5515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12</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r>
              <a:rPr lang="en-US" sz="2400" dirty="0" smtClean="0">
                <a:solidFill>
                  <a:srgbClr val="7F7F7F"/>
                </a:solidFill>
                <a:latin typeface="Arial"/>
                <a:cs typeface="Arial"/>
              </a:rPr>
              <a:t>What other problems may arise from misusing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31049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13</a:t>
            </a:r>
            <a:endParaRPr lang="en-US" dirty="0"/>
          </a:p>
        </p:txBody>
      </p:sp>
      <p:sp>
        <p:nvSpPr>
          <p:cNvPr id="4" name="TextBox 3"/>
          <p:cNvSpPr txBox="1"/>
          <p:nvPr/>
        </p:nvSpPr>
        <p:spPr>
          <a:xfrm>
            <a:off x="2192733" y="3871785"/>
            <a:ext cx="3493800" cy="738664"/>
          </a:xfrm>
          <a:prstGeom prst="rect">
            <a:avLst/>
          </a:prstGeom>
          <a:noFill/>
        </p:spPr>
        <p:txBody>
          <a:bodyPr wrap="square" rtlCol="0">
            <a:spAutoFit/>
          </a:bodyPr>
          <a:lstStyle/>
          <a:p>
            <a:r>
              <a:rPr lang="en-US" sz="4200" b="1" dirty="0">
                <a:solidFill>
                  <a:srgbClr val="92D050"/>
                </a:solidFill>
                <a:latin typeface="Arial" charset="0"/>
                <a:ea typeface="Arial" charset="0"/>
                <a:cs typeface="Arial" charset="0"/>
              </a:rPr>
              <a:t>dependency</a:t>
            </a:r>
          </a:p>
        </p:txBody>
      </p:sp>
      <p:sp>
        <p:nvSpPr>
          <p:cNvPr id="5" name="TextBox 4"/>
          <p:cNvSpPr txBox="1"/>
          <p:nvPr/>
        </p:nvSpPr>
        <p:spPr>
          <a:xfrm>
            <a:off x="3410533" y="1852164"/>
            <a:ext cx="2943860" cy="861774"/>
          </a:xfrm>
          <a:prstGeom prst="rect">
            <a:avLst/>
          </a:prstGeom>
          <a:noFill/>
        </p:spPr>
        <p:txBody>
          <a:bodyPr wrap="square" rtlCol="0">
            <a:spAutoFit/>
          </a:bodyPr>
          <a:lstStyle/>
          <a:p>
            <a:r>
              <a:rPr lang="en-US" sz="5000" dirty="0">
                <a:solidFill>
                  <a:schemeClr val="accent1">
                    <a:lumMod val="75000"/>
                  </a:schemeClr>
                </a:solidFill>
                <a:latin typeface="Arial" charset="0"/>
                <a:ea typeface="Arial" charset="0"/>
                <a:cs typeface="Arial" charset="0"/>
              </a:rPr>
              <a:t>addiction</a:t>
            </a:r>
          </a:p>
        </p:txBody>
      </p:sp>
      <p:sp>
        <p:nvSpPr>
          <p:cNvPr id="7" name="TextBox 6"/>
          <p:cNvSpPr txBox="1"/>
          <p:nvPr/>
        </p:nvSpPr>
        <p:spPr>
          <a:xfrm>
            <a:off x="1486244" y="2565737"/>
            <a:ext cx="3430669" cy="646331"/>
          </a:xfrm>
          <a:prstGeom prst="rect">
            <a:avLst/>
          </a:prstGeom>
          <a:noFill/>
        </p:spPr>
        <p:txBody>
          <a:bodyPr wrap="square" rtlCol="0">
            <a:spAutoFit/>
          </a:bodyPr>
          <a:lstStyle/>
          <a:p>
            <a:r>
              <a:rPr lang="en-US" sz="3600" dirty="0">
                <a:solidFill>
                  <a:srgbClr val="FFC000"/>
                </a:solidFill>
                <a:latin typeface="Arial" charset="0"/>
                <a:ea typeface="Arial" charset="0"/>
                <a:cs typeface="Arial" charset="0"/>
              </a:rPr>
              <a:t>felony offense</a:t>
            </a:r>
          </a:p>
        </p:txBody>
      </p:sp>
      <p:sp>
        <p:nvSpPr>
          <p:cNvPr id="8" name="TextBox 7"/>
          <p:cNvSpPr txBox="1"/>
          <p:nvPr/>
        </p:nvSpPr>
        <p:spPr>
          <a:xfrm>
            <a:off x="5637626" y="3856419"/>
            <a:ext cx="2956560" cy="646331"/>
          </a:xfrm>
          <a:prstGeom prst="rect">
            <a:avLst/>
          </a:prstGeom>
          <a:noFill/>
        </p:spPr>
        <p:txBody>
          <a:bodyPr wrap="square" rtlCol="0">
            <a:spAutoFit/>
          </a:bodyPr>
          <a:lstStyle/>
          <a:p>
            <a:r>
              <a:rPr lang="en-US" dirty="0">
                <a:solidFill>
                  <a:srgbClr val="FFC000"/>
                </a:solidFill>
                <a:latin typeface="Arial" charset="0"/>
                <a:ea typeface="Arial" charset="0"/>
                <a:cs typeface="Arial" charset="0"/>
              </a:rPr>
              <a:t>damaged relationships with family members or friends</a:t>
            </a:r>
            <a:endParaRPr lang="en-US" b="1" dirty="0">
              <a:solidFill>
                <a:srgbClr val="FFC000"/>
              </a:solidFill>
              <a:latin typeface="Arial" charset="0"/>
              <a:ea typeface="Arial" charset="0"/>
              <a:cs typeface="Arial" charset="0"/>
            </a:endParaRPr>
          </a:p>
        </p:txBody>
      </p:sp>
      <p:sp>
        <p:nvSpPr>
          <p:cNvPr id="9" name="TextBox 8"/>
          <p:cNvSpPr txBox="1"/>
          <p:nvPr/>
        </p:nvSpPr>
        <p:spPr>
          <a:xfrm>
            <a:off x="1600200" y="965537"/>
            <a:ext cx="2717218" cy="369332"/>
          </a:xfrm>
          <a:prstGeom prst="rect">
            <a:avLst/>
          </a:prstGeom>
          <a:noFill/>
        </p:spPr>
        <p:txBody>
          <a:bodyPr wrap="square" rtlCol="0">
            <a:spAutoFit/>
          </a:bodyPr>
          <a:lstStyle/>
          <a:p>
            <a:r>
              <a:rPr lang="en-US" b="1" dirty="0">
                <a:solidFill>
                  <a:srgbClr val="FFC000"/>
                </a:solidFill>
                <a:latin typeface="Arial" charset="0"/>
                <a:ea typeface="Arial" charset="0"/>
                <a:cs typeface="Arial" charset="0"/>
              </a:rPr>
              <a:t>expulsion from school</a:t>
            </a:r>
          </a:p>
        </p:txBody>
      </p:sp>
      <p:sp>
        <p:nvSpPr>
          <p:cNvPr id="10" name="TextBox 9"/>
          <p:cNvSpPr txBox="1"/>
          <p:nvPr/>
        </p:nvSpPr>
        <p:spPr>
          <a:xfrm>
            <a:off x="821756" y="3754371"/>
            <a:ext cx="1447800"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jail</a:t>
            </a:r>
          </a:p>
        </p:txBody>
      </p:sp>
      <p:sp>
        <p:nvSpPr>
          <p:cNvPr id="11" name="TextBox 10"/>
          <p:cNvSpPr txBox="1"/>
          <p:nvPr/>
        </p:nvSpPr>
        <p:spPr>
          <a:xfrm>
            <a:off x="6245116" y="1498937"/>
            <a:ext cx="1815286" cy="430887"/>
          </a:xfrm>
          <a:prstGeom prst="rect">
            <a:avLst/>
          </a:prstGeom>
          <a:noFill/>
        </p:spPr>
        <p:txBody>
          <a:bodyPr wrap="square" rtlCol="0">
            <a:spAutoFit/>
          </a:bodyPr>
          <a:lstStyle/>
          <a:p>
            <a:r>
              <a:rPr lang="en-US" sz="2200" dirty="0">
                <a:solidFill>
                  <a:schemeClr val="tx1">
                    <a:lumMod val="50000"/>
                    <a:lumOff val="50000"/>
                  </a:schemeClr>
                </a:solidFill>
                <a:latin typeface="Arial" charset="0"/>
                <a:ea typeface="Arial" charset="0"/>
                <a:cs typeface="Arial" charset="0"/>
              </a:rPr>
              <a:t>legal fines</a:t>
            </a:r>
          </a:p>
        </p:txBody>
      </p:sp>
      <p:sp>
        <p:nvSpPr>
          <p:cNvPr id="13" name="TextBox 12"/>
          <p:cNvSpPr txBox="1"/>
          <p:nvPr/>
        </p:nvSpPr>
        <p:spPr>
          <a:xfrm>
            <a:off x="1048464" y="3192343"/>
            <a:ext cx="4005269" cy="646331"/>
          </a:xfrm>
          <a:prstGeom prst="rect">
            <a:avLst/>
          </a:prstGeom>
          <a:noFill/>
        </p:spPr>
        <p:txBody>
          <a:bodyPr wrap="square" rtlCol="0">
            <a:spAutoFit/>
          </a:bodyPr>
          <a:lstStyle/>
          <a:p>
            <a:r>
              <a:rPr lang="en-US" sz="3600" b="1" dirty="0">
                <a:solidFill>
                  <a:srgbClr val="00B0F0"/>
                </a:solidFill>
                <a:latin typeface="Arial" charset="0"/>
                <a:ea typeface="Arial" charset="0"/>
                <a:cs typeface="Arial" charset="0"/>
              </a:rPr>
              <a:t>decline in grades</a:t>
            </a:r>
          </a:p>
        </p:txBody>
      </p:sp>
      <p:sp>
        <p:nvSpPr>
          <p:cNvPr id="14" name="TextBox 13"/>
          <p:cNvSpPr txBox="1"/>
          <p:nvPr/>
        </p:nvSpPr>
        <p:spPr>
          <a:xfrm>
            <a:off x="4629733" y="2565737"/>
            <a:ext cx="1828800"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nausea</a:t>
            </a:r>
          </a:p>
        </p:txBody>
      </p:sp>
      <p:sp>
        <p:nvSpPr>
          <p:cNvPr id="15" name="TextBox 14"/>
          <p:cNvSpPr txBox="1"/>
          <p:nvPr/>
        </p:nvSpPr>
        <p:spPr>
          <a:xfrm>
            <a:off x="6166160" y="2108537"/>
            <a:ext cx="2901640"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shallow breathing</a:t>
            </a:r>
          </a:p>
        </p:txBody>
      </p:sp>
      <p:sp>
        <p:nvSpPr>
          <p:cNvPr id="16" name="TextBox 15"/>
          <p:cNvSpPr txBox="1"/>
          <p:nvPr/>
        </p:nvSpPr>
        <p:spPr>
          <a:xfrm>
            <a:off x="694054" y="1956137"/>
            <a:ext cx="2811146"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drowsiness</a:t>
            </a:r>
          </a:p>
        </p:txBody>
      </p:sp>
      <p:sp>
        <p:nvSpPr>
          <p:cNvPr id="17" name="TextBox 16"/>
          <p:cNvSpPr txBox="1"/>
          <p:nvPr/>
        </p:nvSpPr>
        <p:spPr>
          <a:xfrm>
            <a:off x="5239333" y="3133038"/>
            <a:ext cx="2438400" cy="707886"/>
          </a:xfrm>
          <a:prstGeom prst="rect">
            <a:avLst/>
          </a:prstGeom>
          <a:noFill/>
        </p:spPr>
        <p:txBody>
          <a:bodyPr wrap="square" rtlCol="0">
            <a:spAutoFit/>
          </a:bodyPr>
          <a:lstStyle/>
          <a:p>
            <a:r>
              <a:rPr lang="en-US" sz="4000" dirty="0">
                <a:solidFill>
                  <a:schemeClr val="tx1">
                    <a:lumMod val="50000"/>
                    <a:lumOff val="50000"/>
                  </a:schemeClr>
                </a:solidFill>
                <a:latin typeface="Arial" charset="0"/>
                <a:ea typeface="Arial" charset="0"/>
                <a:cs typeface="Arial" charset="0"/>
              </a:rPr>
              <a:t>confusion</a:t>
            </a:r>
          </a:p>
        </p:txBody>
      </p:sp>
      <p:sp>
        <p:nvSpPr>
          <p:cNvPr id="18" name="TextBox 17"/>
          <p:cNvSpPr txBox="1"/>
          <p:nvPr/>
        </p:nvSpPr>
        <p:spPr>
          <a:xfrm>
            <a:off x="1283736" y="4623137"/>
            <a:ext cx="3135864" cy="1015663"/>
          </a:xfrm>
          <a:prstGeom prst="rect">
            <a:avLst/>
          </a:prstGeom>
          <a:noFill/>
        </p:spPr>
        <p:txBody>
          <a:bodyPr wrap="square" rtlCol="0">
            <a:spAutoFit/>
          </a:bodyPr>
          <a:lstStyle/>
          <a:p>
            <a:pPr algn="ctr"/>
            <a:r>
              <a:rPr lang="en-US" sz="3000" dirty="0" smtClean="0">
                <a:solidFill>
                  <a:schemeClr val="tx1">
                    <a:lumMod val="50000"/>
                    <a:lumOff val="50000"/>
                  </a:schemeClr>
                </a:solidFill>
                <a:latin typeface="Arial" charset="0"/>
                <a:ea typeface="Arial" charset="0"/>
                <a:cs typeface="Arial" charset="0"/>
              </a:rPr>
              <a:t>Emergency department visits</a:t>
            </a:r>
            <a:endParaRPr lang="en-US" sz="3000" dirty="0">
              <a:solidFill>
                <a:schemeClr val="tx1">
                  <a:lumMod val="50000"/>
                  <a:lumOff val="50000"/>
                </a:schemeClr>
              </a:solidFill>
              <a:latin typeface="Arial" charset="0"/>
              <a:ea typeface="Arial" charset="0"/>
              <a:cs typeface="Arial" charset="0"/>
            </a:endParaRPr>
          </a:p>
        </p:txBody>
      </p:sp>
      <p:sp>
        <p:nvSpPr>
          <p:cNvPr id="19" name="TextBox 18"/>
          <p:cNvSpPr txBox="1"/>
          <p:nvPr/>
        </p:nvSpPr>
        <p:spPr>
          <a:xfrm>
            <a:off x="4304060" y="4445674"/>
            <a:ext cx="4621501"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loss of job</a:t>
            </a:r>
          </a:p>
        </p:txBody>
      </p:sp>
      <p:sp>
        <p:nvSpPr>
          <p:cNvPr id="20" name="TextBox 19"/>
          <p:cNvSpPr txBox="1"/>
          <p:nvPr/>
        </p:nvSpPr>
        <p:spPr>
          <a:xfrm>
            <a:off x="2057400" y="1270337"/>
            <a:ext cx="4153838" cy="769441"/>
          </a:xfrm>
          <a:prstGeom prst="rect">
            <a:avLst/>
          </a:prstGeom>
          <a:noFill/>
        </p:spPr>
        <p:txBody>
          <a:bodyPr wrap="square" rtlCol="0">
            <a:spAutoFit/>
          </a:bodyPr>
          <a:lstStyle/>
          <a:p>
            <a:r>
              <a:rPr lang="en-US" sz="4400" b="1" dirty="0">
                <a:solidFill>
                  <a:srgbClr val="00B0F0"/>
                </a:solidFill>
                <a:latin typeface="Arial" charset="0"/>
                <a:ea typeface="Arial" charset="0"/>
                <a:cs typeface="Arial" charset="0"/>
              </a:rPr>
              <a:t>drug overdose</a:t>
            </a:r>
          </a:p>
        </p:txBody>
      </p:sp>
      <p:sp>
        <p:nvSpPr>
          <p:cNvPr id="2" name="TextBox 1"/>
          <p:cNvSpPr txBox="1"/>
          <p:nvPr/>
        </p:nvSpPr>
        <p:spPr>
          <a:xfrm>
            <a:off x="4572000" y="584537"/>
            <a:ext cx="3430669" cy="923330"/>
          </a:xfrm>
          <a:prstGeom prst="rect">
            <a:avLst/>
          </a:prstGeom>
          <a:noFill/>
        </p:spPr>
        <p:txBody>
          <a:bodyPr wrap="square" rtlCol="0">
            <a:spAutoFit/>
          </a:bodyPr>
          <a:lstStyle/>
          <a:p>
            <a:r>
              <a:rPr lang="en-US" sz="5400" b="1" dirty="0">
                <a:solidFill>
                  <a:schemeClr val="accent1">
                    <a:lumMod val="75000"/>
                  </a:schemeClr>
                </a:solidFill>
              </a:rPr>
              <a:t>d</a:t>
            </a:r>
            <a:r>
              <a:rPr lang="en-US" sz="5400" b="1" dirty="0" smtClean="0">
                <a:solidFill>
                  <a:schemeClr val="accent1">
                    <a:lumMod val="75000"/>
                  </a:schemeClr>
                </a:solidFill>
              </a:rPr>
              <a:t>rug rehab</a:t>
            </a:r>
            <a:endParaRPr lang="en-US" sz="54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322389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64886" y="609600"/>
            <a:ext cx="8610600" cy="1143000"/>
          </a:xfrm>
          <a:prstGeom prst="rect">
            <a:avLst/>
          </a:prstGeom>
        </p:spPr>
        <p:txBody>
          <a:bodyPr>
            <a:noAutofit/>
          </a:bodyPr>
          <a:lstStyle/>
          <a:p>
            <a:pPr algn="l"/>
            <a:r>
              <a:rPr lang="en-US" dirty="0">
                <a:solidFill>
                  <a:schemeClr val="accent1">
                    <a:lumMod val="75000"/>
                  </a:schemeClr>
                </a:solidFill>
                <a:latin typeface="Arial"/>
                <a:cs typeface="Arial"/>
              </a:rPr>
              <a:t>Take action in a drug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overdose situation:</a:t>
            </a:r>
          </a:p>
        </p:txBody>
      </p:sp>
      <p:sp>
        <p:nvSpPr>
          <p:cNvPr id="7" name="Content Placeholder 6"/>
          <p:cNvSpPr>
            <a:spLocks noGrp="1"/>
          </p:cNvSpPr>
          <p:nvPr>
            <p:ph idx="4294967295"/>
          </p:nvPr>
        </p:nvSpPr>
        <p:spPr>
          <a:xfrm>
            <a:off x="381000" y="2438400"/>
            <a:ext cx="7391400" cy="2778760"/>
          </a:xfrm>
          <a:prstGeom prst="rect">
            <a:avLst/>
          </a:prstGeom>
        </p:spPr>
        <p:txBody>
          <a:bodyPr>
            <a:normAutofit/>
          </a:bodyPr>
          <a:lstStyle/>
          <a:p>
            <a:pPr marL="514350" indent="-514350">
              <a:buFont typeface="+mj-lt"/>
              <a:buAutoNum type="arabicPeriod"/>
            </a:pPr>
            <a:r>
              <a:rPr lang="en-US" sz="2800" dirty="0">
                <a:solidFill>
                  <a:srgbClr val="7F7F7F"/>
                </a:solidFill>
                <a:latin typeface="Arial"/>
                <a:cs typeface="Arial"/>
              </a:rPr>
              <a:t>Call 9-1-1</a:t>
            </a:r>
          </a:p>
          <a:p>
            <a:pPr marL="514350" indent="-514350">
              <a:buFont typeface="+mj-lt"/>
              <a:buAutoNum type="arabicPeriod"/>
            </a:pPr>
            <a:r>
              <a:rPr lang="en-US" sz="2800" dirty="0">
                <a:solidFill>
                  <a:srgbClr val="7F7F7F"/>
                </a:solidFill>
                <a:latin typeface="Arial"/>
                <a:cs typeface="Arial"/>
              </a:rPr>
              <a:t>Move individual to recovery position</a:t>
            </a:r>
          </a:p>
          <a:p>
            <a:pPr marL="514350" indent="-514350">
              <a:buFont typeface="+mj-lt"/>
              <a:buAutoNum type="arabicPeriod"/>
            </a:pPr>
            <a:r>
              <a:rPr lang="en-US" sz="2800" dirty="0">
                <a:solidFill>
                  <a:srgbClr val="7F7F7F"/>
                </a:solidFill>
                <a:latin typeface="Arial"/>
                <a:cs typeface="Arial"/>
              </a:rPr>
              <a:t>If available, administer naloxone</a:t>
            </a:r>
          </a:p>
          <a:p>
            <a:pPr marL="514350" indent="-514350">
              <a:buFont typeface="+mj-lt"/>
              <a:buAutoNum type="arabicPeriod"/>
            </a:pPr>
            <a:r>
              <a:rPr lang="en-US" sz="2800" dirty="0">
                <a:solidFill>
                  <a:srgbClr val="7F7F7F"/>
                </a:solidFill>
                <a:latin typeface="Arial"/>
                <a:cs typeface="Arial"/>
              </a:rPr>
              <a:t>Stay with the person until                            help arrives</a:t>
            </a:r>
          </a:p>
          <a:p>
            <a:pPr marL="514350" indent="-514350">
              <a:buFont typeface="+mj-lt"/>
              <a:buAutoNum type="arabicPeriod"/>
            </a:pPr>
            <a:endParaRPr lang="en-US" sz="2800" dirty="0">
              <a:solidFill>
                <a:schemeClr val="tx1">
                  <a:lumMod val="65000"/>
                  <a:lumOff val="35000"/>
                </a:schemeClr>
              </a:solidFil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14</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357" y="3114121"/>
            <a:ext cx="4466336" cy="2788839"/>
          </a:xfrm>
          <a:prstGeom prst="rect">
            <a:avLst/>
          </a:prstGeom>
        </p:spPr>
      </p:pic>
      <p:sp>
        <p:nvSpPr>
          <p:cNvPr id="4" name="TextBox 3"/>
          <p:cNvSpPr txBox="1"/>
          <p:nvPr/>
        </p:nvSpPr>
        <p:spPr>
          <a:xfrm>
            <a:off x="7638230" y="4592784"/>
            <a:ext cx="1200970" cy="1015663"/>
          </a:xfrm>
          <a:prstGeom prst="rect">
            <a:avLst/>
          </a:prstGeom>
          <a:noFill/>
        </p:spPr>
        <p:txBody>
          <a:bodyPr wrap="none" rtlCol="0">
            <a:spAutoFit/>
          </a:bodyPr>
          <a:lstStyle/>
          <a:p>
            <a:pPr algn="ctr"/>
            <a:r>
              <a:rPr lang="en-US" sz="1500" dirty="0">
                <a:latin typeface="Arial" charset="0"/>
                <a:ea typeface="Arial" charset="0"/>
                <a:cs typeface="Arial" charset="0"/>
              </a:rPr>
              <a:t>Knee stops </a:t>
            </a:r>
          </a:p>
          <a:p>
            <a:pPr algn="ctr"/>
            <a:r>
              <a:rPr lang="en-US" sz="1500" dirty="0">
                <a:latin typeface="Arial" charset="0"/>
                <a:ea typeface="Arial" charset="0"/>
                <a:cs typeface="Arial" charset="0"/>
              </a:rPr>
              <a:t>body from </a:t>
            </a:r>
          </a:p>
          <a:p>
            <a:pPr algn="ctr"/>
            <a:r>
              <a:rPr lang="en-US" sz="1500" dirty="0">
                <a:latin typeface="Arial" charset="0"/>
                <a:ea typeface="Arial" charset="0"/>
                <a:cs typeface="Arial" charset="0"/>
              </a:rPr>
              <a:t>rolling onto </a:t>
            </a:r>
          </a:p>
          <a:p>
            <a:pPr algn="ctr"/>
            <a:r>
              <a:rPr lang="en-US" sz="1500" dirty="0">
                <a:latin typeface="Arial" charset="0"/>
                <a:ea typeface="Arial" charset="0"/>
                <a:cs typeface="Arial" charset="0"/>
              </a:rPr>
              <a:t>stomach</a:t>
            </a:r>
          </a:p>
        </p:txBody>
      </p:sp>
      <p:sp>
        <p:nvSpPr>
          <p:cNvPr id="9" name="TextBox 8"/>
          <p:cNvSpPr txBox="1"/>
          <p:nvPr/>
        </p:nvSpPr>
        <p:spPr>
          <a:xfrm>
            <a:off x="8132840" y="2194705"/>
            <a:ext cx="976549" cy="784830"/>
          </a:xfrm>
          <a:prstGeom prst="rect">
            <a:avLst/>
          </a:prstGeom>
          <a:noFill/>
        </p:spPr>
        <p:txBody>
          <a:bodyPr wrap="none" rtlCol="0">
            <a:spAutoFit/>
          </a:bodyPr>
          <a:lstStyle/>
          <a:p>
            <a:pPr algn="ctr"/>
            <a:r>
              <a:rPr lang="en-US" sz="1500" dirty="0">
                <a:latin typeface="Arial" charset="0"/>
                <a:ea typeface="Arial" charset="0"/>
                <a:cs typeface="Arial" charset="0"/>
              </a:rPr>
              <a:t>Hand </a:t>
            </a:r>
          </a:p>
          <a:p>
            <a:pPr algn="ctr"/>
            <a:r>
              <a:rPr lang="en-US" sz="1500" dirty="0">
                <a:latin typeface="Arial" charset="0"/>
                <a:ea typeface="Arial" charset="0"/>
                <a:cs typeface="Arial" charset="0"/>
              </a:rPr>
              <a:t>supports </a:t>
            </a:r>
          </a:p>
          <a:p>
            <a:pPr algn="ctr"/>
            <a:r>
              <a:rPr lang="en-US" sz="1500" dirty="0">
                <a:latin typeface="Arial" charset="0"/>
                <a:ea typeface="Arial" charset="0"/>
                <a:cs typeface="Arial" charset="0"/>
              </a:rPr>
              <a:t>head</a:t>
            </a:r>
          </a:p>
        </p:txBody>
      </p:sp>
      <p:cxnSp>
        <p:nvCxnSpPr>
          <p:cNvPr id="12" name="Straight Arrow Connector 11"/>
          <p:cNvCxnSpPr/>
          <p:nvPr/>
        </p:nvCxnSpPr>
        <p:spPr>
          <a:xfrm flipH="1">
            <a:off x="8316315" y="2965239"/>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86600" y="4800600"/>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48399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28600" y="457200"/>
            <a:ext cx="8610600" cy="1143000"/>
          </a:xfrm>
          <a:prstGeom prst="rect">
            <a:avLst/>
          </a:prstGeom>
        </p:spPr>
        <p:txBody>
          <a:bodyPr>
            <a:noAutofit/>
          </a:bodyPr>
          <a:lstStyle/>
          <a:p>
            <a:pPr algn="l"/>
            <a:r>
              <a:rPr lang="en-US" dirty="0" smtClean="0">
                <a:solidFill>
                  <a:schemeClr val="accent1">
                    <a:lumMod val="75000"/>
                  </a:schemeClr>
                </a:solidFill>
                <a:latin typeface="Arial"/>
                <a:cs typeface="Arial"/>
              </a:rPr>
              <a:t>Naloxone reverses                opioid drug overdoses</a:t>
            </a:r>
            <a:endParaRPr lang="en-US" dirty="0">
              <a:solidFill>
                <a:schemeClr val="accent1">
                  <a:lumMod val="75000"/>
                </a:schemeClr>
              </a:solidFill>
              <a:latin typeface="Arial"/>
              <a:cs typeface="Arial"/>
            </a:endParaRPr>
          </a:p>
        </p:txBody>
      </p:sp>
      <p:sp>
        <p:nvSpPr>
          <p:cNvPr id="7" name="Content Placeholder 6"/>
          <p:cNvSpPr>
            <a:spLocks noGrp="1"/>
          </p:cNvSpPr>
          <p:nvPr>
            <p:ph idx="4294967295"/>
          </p:nvPr>
        </p:nvSpPr>
        <p:spPr>
          <a:xfrm>
            <a:off x="4114800" y="2286000"/>
            <a:ext cx="4343400" cy="3276600"/>
          </a:xfrm>
          <a:prstGeom prst="rect">
            <a:avLst/>
          </a:prstGeom>
        </p:spPr>
        <p:txBody>
          <a:bodyPr>
            <a:normAutofit/>
          </a:bodyPr>
          <a:lstStyle/>
          <a:p>
            <a:r>
              <a:rPr lang="en-US" sz="2800" dirty="0">
                <a:solidFill>
                  <a:srgbClr val="7F7F7F"/>
                </a:solidFill>
                <a:latin typeface="Arial"/>
                <a:cs typeface="Arial"/>
              </a:rPr>
              <a:t>Two forms: auto injector </a:t>
            </a:r>
            <a:r>
              <a:rPr lang="en-US" sz="2800" dirty="0" smtClean="0">
                <a:solidFill>
                  <a:srgbClr val="7F7F7F"/>
                </a:solidFill>
                <a:latin typeface="Arial"/>
                <a:cs typeface="Arial"/>
              </a:rPr>
              <a:t>or </a:t>
            </a:r>
            <a:r>
              <a:rPr lang="en-US" sz="2800" dirty="0">
                <a:solidFill>
                  <a:srgbClr val="7F7F7F"/>
                </a:solidFill>
                <a:latin typeface="Arial"/>
                <a:cs typeface="Arial"/>
              </a:rPr>
              <a:t>intranasal spray</a:t>
            </a:r>
          </a:p>
          <a:p>
            <a:r>
              <a:rPr lang="en-US" sz="2800" dirty="0" smtClean="0">
                <a:solidFill>
                  <a:srgbClr val="7F7F7F"/>
                </a:solidFill>
                <a:latin typeface="Arial"/>
                <a:cs typeface="Arial"/>
              </a:rPr>
              <a:t>Naloxone access varies from state to state</a:t>
            </a:r>
          </a:p>
          <a:p>
            <a:r>
              <a:rPr lang="en-US" sz="2800" dirty="0" smtClean="0">
                <a:solidFill>
                  <a:srgbClr val="7F7F7F"/>
                </a:solidFill>
                <a:latin typeface="Arial"/>
                <a:cs typeface="Arial"/>
              </a:rPr>
              <a:t>Consider precautions with naloxone use</a:t>
            </a:r>
            <a:endParaRPr lang="en-US" sz="24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5"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smtClean="0"/>
              <a:t>GenerationRx.org  15</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904999"/>
            <a:ext cx="3581400" cy="4002741"/>
          </a:xfrm>
          <a:prstGeom prst="rect">
            <a:avLst/>
          </a:prstGeom>
        </p:spPr>
      </p:pic>
    </p:spTree>
    <p:custDataLst>
      <p:tags r:id="rId1"/>
    </p:custDataLst>
    <p:extLst>
      <p:ext uri="{BB962C8B-B14F-4D97-AF65-F5344CB8AC3E}">
        <p14:creationId xmlns:p14="http://schemas.microsoft.com/office/powerpoint/2010/main" val="375305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721880" y="-237685"/>
            <a:ext cx="3352799" cy="4742572"/>
          </a:xfrm>
          <a:prstGeom prst="rect">
            <a:avLst/>
          </a:prstGeom>
        </p:spPr>
      </p:pic>
      <p:sp>
        <p:nvSpPr>
          <p:cNvPr id="8" name="Title 2"/>
          <p:cNvSpPr>
            <a:spLocks noGrp="1"/>
          </p:cNvSpPr>
          <p:nvPr>
            <p:ph type="title" idx="4294967295"/>
          </p:nvPr>
        </p:nvSpPr>
        <p:spPr>
          <a:xfrm>
            <a:off x="228600" y="990600"/>
            <a:ext cx="4191000" cy="1981200"/>
          </a:xfrm>
          <a:prstGeom prst="rect">
            <a:avLst/>
          </a:prstGeom>
        </p:spPr>
        <p:txBody>
          <a:bodyPr>
            <a:noAutofit/>
          </a:bodyPr>
          <a:lstStyle/>
          <a:p>
            <a:pPr algn="l"/>
            <a:r>
              <a:rPr lang="en-US" b="1" dirty="0" smtClean="0">
                <a:solidFill>
                  <a:srgbClr val="FFC000"/>
                </a:solidFill>
                <a:latin typeface="Arial"/>
                <a:cs typeface="Arial"/>
              </a:rPr>
              <a:t>Module 2:</a:t>
            </a:r>
            <a:br>
              <a:rPr lang="en-US" b="1" dirty="0" smtClean="0">
                <a:solidFill>
                  <a:srgbClr val="FFC000"/>
                </a:solidFill>
                <a:latin typeface="Arial"/>
                <a:cs typeface="Arial"/>
              </a:rPr>
            </a:br>
            <a:r>
              <a:rPr lang="en-US" b="1" dirty="0" smtClean="0">
                <a:solidFill>
                  <a:srgbClr val="FFC000"/>
                </a:solidFill>
                <a:latin typeface="Arial"/>
                <a:cs typeface="Arial"/>
              </a:rPr>
              <a:t>Prescription</a:t>
            </a:r>
            <a:br>
              <a:rPr lang="en-US" b="1" dirty="0" smtClean="0">
                <a:solidFill>
                  <a:srgbClr val="FFC000"/>
                </a:solidFill>
                <a:latin typeface="Arial"/>
                <a:cs typeface="Arial"/>
              </a:rPr>
            </a:br>
            <a:r>
              <a:rPr lang="en-US" b="1" dirty="0" smtClean="0">
                <a:solidFill>
                  <a:srgbClr val="FFC000"/>
                </a:solidFill>
                <a:latin typeface="Arial"/>
                <a:cs typeface="Arial"/>
              </a:rPr>
              <a:t>Stimulants</a:t>
            </a: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16</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0006" y="546847"/>
            <a:ext cx="4903994" cy="4939553"/>
          </a:xfrm>
          <a:prstGeom prst="rect">
            <a:avLst/>
          </a:prstGeom>
        </p:spPr>
      </p:pic>
    </p:spTree>
    <p:custDataLst>
      <p:tags r:id="rId1"/>
    </p:custDataLst>
    <p:extLst>
      <p:ext uri="{BB962C8B-B14F-4D97-AF65-F5344CB8AC3E}">
        <p14:creationId xmlns:p14="http://schemas.microsoft.com/office/powerpoint/2010/main" val="257672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FFC000"/>
                </a:solidFill>
                <a:latin typeface="Arial"/>
                <a:cs typeface="Arial"/>
              </a:rPr>
              <a:t>Video:</a:t>
            </a:r>
            <a:br>
              <a:rPr lang="en-US" altLang="en-US" sz="4800" b="1" dirty="0">
                <a:solidFill>
                  <a:srgbClr val="FFC000"/>
                </a:solidFill>
                <a:latin typeface="Arial"/>
                <a:cs typeface="Arial"/>
              </a:rPr>
            </a:br>
            <a:r>
              <a:rPr lang="en-US" altLang="en-US" sz="4800" b="1" dirty="0">
                <a:solidFill>
                  <a:srgbClr val="FFC000"/>
                </a:solidFill>
                <a:latin typeface="Arial"/>
                <a:cs typeface="Arial"/>
              </a:rPr>
              <a:t>The Impact of Misusing Prescription </a:t>
            </a:r>
            <a:r>
              <a:rPr lang="en-US" altLang="en-US" sz="4800" b="1" dirty="0" smtClean="0">
                <a:solidFill>
                  <a:srgbClr val="FFC000"/>
                </a:solidFill>
                <a:latin typeface="Arial"/>
                <a:cs typeface="Arial"/>
              </a:rPr>
              <a:t>Stimulants</a:t>
            </a:r>
            <a:endParaRPr lang="en-US" altLang="en-US" sz="4800" b="1" dirty="0">
              <a:solidFill>
                <a:srgbClr val="FFC00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17</a:t>
            </a:r>
            <a:endParaRPr lang="en-US" dirty="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09800" y="3429000"/>
            <a:ext cx="4061044" cy="2600493"/>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3846186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18</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endParaRPr lang="en-US" sz="2400" dirty="0">
              <a:solidFill>
                <a:schemeClr val="tx1">
                  <a:lumMod val="65000"/>
                  <a:lumOff val="35000"/>
                </a:schemeClr>
              </a:solidFill>
            </a:endParaRPr>
          </a:p>
        </p:txBody>
      </p:sp>
      <p:sp>
        <p:nvSpPr>
          <p:cNvPr id="14" name="TextBox 13"/>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39423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19</a:t>
            </a:fld>
            <a:endParaRPr lang="en-US" dirty="0"/>
          </a:p>
        </p:txBody>
      </p:sp>
      <p:grpSp>
        <p:nvGrpSpPr>
          <p:cNvPr id="9" name="Group 8"/>
          <p:cNvGrpSpPr/>
          <p:nvPr/>
        </p:nvGrpSpPr>
        <p:grpSpPr>
          <a:xfrm>
            <a:off x="3505200" y="76200"/>
            <a:ext cx="5018532" cy="5962650"/>
            <a:chOff x="2743200" y="57150"/>
            <a:chExt cx="5018532" cy="5962650"/>
          </a:xfrm>
        </p:grpSpPr>
        <p:sp>
          <p:nvSpPr>
            <p:cNvPr id="4" name="Rounded Rectangle 3"/>
            <p:cNvSpPr/>
            <p:nvPr/>
          </p:nvSpPr>
          <p:spPr>
            <a:xfrm>
              <a:off x="2743200" y="533400"/>
              <a:ext cx="5018532" cy="5486400"/>
            </a:xfrm>
            <a:prstGeom prst="roundRect">
              <a:avLst/>
            </a:prstGeom>
            <a:solidFill>
              <a:srgbClr val="305480"/>
            </a:solidFill>
            <a:ln>
              <a:solidFill>
                <a:srgbClr val="3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928366" y="685800"/>
              <a:ext cx="4648200" cy="518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528566" y="57150"/>
              <a:ext cx="1447800" cy="1104900"/>
              <a:chOff x="914400" y="1638300"/>
              <a:chExt cx="1447800" cy="1104900"/>
            </a:xfrm>
          </p:grpSpPr>
          <p:sp>
            <p:nvSpPr>
              <p:cNvPr id="6" name="Rounded Rectangle 5"/>
              <p:cNvSpPr/>
              <p:nvPr/>
            </p:nvSpPr>
            <p:spPr>
              <a:xfrm>
                <a:off x="914400" y="2057400"/>
                <a:ext cx="1447800"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30059" y="1638300"/>
                <a:ext cx="816483" cy="838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Rounded Rectangular Callout 11"/>
          <p:cNvSpPr/>
          <p:nvPr/>
        </p:nvSpPr>
        <p:spPr>
          <a:xfrm>
            <a:off x="165809" y="495300"/>
            <a:ext cx="3154225" cy="1768614"/>
          </a:xfrm>
          <a:prstGeom prst="wedgeRoundRectCallout">
            <a:avLst>
              <a:gd name="adj1" fmla="val 44516"/>
              <a:gd name="adj2" fmla="val 7677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lumMod val="50000"/>
                    <a:lumOff val="50000"/>
                  </a:schemeClr>
                </a:solidFill>
                <a:latin typeface="Arial" panose="020B0604020202020204" pitchFamily="34" charset="0"/>
                <a:cs typeface="Arial" panose="020B0604020202020204" pitchFamily="34" charset="0"/>
              </a:rPr>
              <a:t>Students who misuse prescription stimulants typically have lower grade-point averages, and they…</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4473463" y="1730514"/>
            <a:ext cx="3497058"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Have fewer academic achievements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Rectangle 14"/>
          <p:cNvSpPr/>
          <p:nvPr/>
        </p:nvSpPr>
        <p:spPr>
          <a:xfrm>
            <a:off x="3888104" y="1828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86200" y="28956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473462" y="2743200"/>
            <a:ext cx="36799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Commit an illegal act that places several people at risk</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3886200" y="38862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86200" y="4876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73463" y="4724400"/>
            <a:ext cx="32227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Risk losing scholarships and internships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473463" y="3787914"/>
            <a:ext cx="33751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Violate codes of student conduct</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0" name="Group 29"/>
          <p:cNvGrpSpPr/>
          <p:nvPr/>
        </p:nvGrpSpPr>
        <p:grpSpPr>
          <a:xfrm>
            <a:off x="3931046" y="1676400"/>
            <a:ext cx="449834" cy="533400"/>
            <a:chOff x="3937313" y="1386078"/>
            <a:chExt cx="449834" cy="533400"/>
          </a:xfrm>
        </p:grpSpPr>
        <p:cxnSp>
          <p:nvCxnSpPr>
            <p:cNvPr id="31" name="Straight Connector 30"/>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930805" y="2667000"/>
            <a:ext cx="449834" cy="533400"/>
            <a:chOff x="3937313" y="1386078"/>
            <a:chExt cx="449834" cy="533400"/>
          </a:xfrm>
        </p:grpSpPr>
        <p:cxnSp>
          <p:nvCxnSpPr>
            <p:cNvPr id="34" name="Straight Connector 33"/>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10345" y="3733800"/>
            <a:ext cx="449834" cy="533400"/>
            <a:chOff x="3937313" y="1386078"/>
            <a:chExt cx="449834" cy="533400"/>
          </a:xfrm>
        </p:grpSpPr>
        <p:cxnSp>
          <p:nvCxnSpPr>
            <p:cNvPr id="37" name="Straight Connector 36"/>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17980" y="4731639"/>
            <a:ext cx="449834" cy="533400"/>
            <a:chOff x="3937313" y="1386078"/>
            <a:chExt cx="449834" cy="533400"/>
          </a:xfrm>
        </p:grpSpPr>
        <p:cxnSp>
          <p:nvCxnSpPr>
            <p:cNvPr id="40" name="Straight Connector 39"/>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2838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30068"/>
            <a:ext cx="7924800" cy="3359864"/>
          </a:xfrm>
          <a:prstGeom prst="rect">
            <a:avLst/>
          </a:prstGeom>
        </p:spPr>
      </p:pic>
      <p:sp>
        <p:nvSpPr>
          <p:cNvPr id="4" name="Title 2"/>
          <p:cNvSpPr txBox="1">
            <a:spLocks/>
          </p:cNvSpPr>
          <p:nvPr/>
        </p:nvSpPr>
        <p:spPr>
          <a:xfrm>
            <a:off x="304800" y="455434"/>
            <a:ext cx="8610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Prescription drug misuse is a </a:t>
            </a:r>
            <a:r>
              <a:rPr lang="en-US" b="1" dirty="0" smtClean="0">
                <a:solidFill>
                  <a:srgbClr val="FFC000"/>
                </a:solidFill>
                <a:latin typeface="Arial"/>
                <a:cs typeface="Arial"/>
              </a:rPr>
              <a:t>national epidemic</a:t>
            </a:r>
            <a:endParaRPr lang="en-US" b="1" dirty="0">
              <a:solidFill>
                <a:srgbClr val="FFC000"/>
              </a:solidFill>
              <a:latin typeface="Arial"/>
              <a:cs typeface="Arial"/>
            </a:endParaRPr>
          </a:p>
        </p:txBody>
      </p:sp>
    </p:spTree>
    <p:custDataLst>
      <p:tags r:id="rId1"/>
    </p:custDataLst>
    <p:extLst>
      <p:ext uri="{BB962C8B-B14F-4D97-AF65-F5344CB8AC3E}">
        <p14:creationId xmlns:p14="http://schemas.microsoft.com/office/powerpoint/2010/main" val="264624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20</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how do you think this request makes them feel?</a:t>
            </a: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6721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21</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708" y="1295400"/>
            <a:ext cx="4239491" cy="4738255"/>
          </a:xfrm>
          <a:prstGeom prst="rect">
            <a:avLst/>
          </a:prstGeom>
        </p:spPr>
      </p:pic>
      <p:sp>
        <p:nvSpPr>
          <p:cNvPr id="5" name="Rounded Rectangular Callout 4"/>
          <p:cNvSpPr/>
          <p:nvPr/>
        </p:nvSpPr>
        <p:spPr>
          <a:xfrm>
            <a:off x="457200" y="838200"/>
            <a:ext cx="3610873" cy="1524000"/>
          </a:xfrm>
          <a:prstGeom prst="wedgeRoundRectCallout">
            <a:avLst>
              <a:gd name="adj1" fmla="val -46500"/>
              <a:gd name="adj2" fmla="val -81015"/>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lumMod val="75000"/>
                  </a:schemeClr>
                </a:solidFill>
                <a:latin typeface="Arial" panose="020B0604020202020204" pitchFamily="34" charset="0"/>
                <a:cs typeface="Arial" panose="020B0604020202020204" pitchFamily="34" charset="0"/>
              </a:rPr>
              <a:t>When we ask someone </a:t>
            </a:r>
            <a:r>
              <a:rPr lang="en-US" sz="2000" b="1" smtClean="0">
                <a:solidFill>
                  <a:schemeClr val="tx2">
                    <a:lumMod val="75000"/>
                  </a:schemeClr>
                </a:solidFill>
                <a:latin typeface="Arial" panose="020B0604020202020204" pitchFamily="34" charset="0"/>
                <a:cs typeface="Arial" panose="020B0604020202020204" pitchFamily="34" charset="0"/>
              </a:rPr>
              <a:t>to share </a:t>
            </a:r>
            <a:r>
              <a:rPr lang="en-US" sz="2000" b="1" dirty="0" smtClean="0">
                <a:solidFill>
                  <a:schemeClr val="tx2">
                    <a:lumMod val="75000"/>
                  </a:schemeClr>
                </a:solidFill>
                <a:latin typeface="Arial" panose="020B0604020202020204" pitchFamily="34" charset="0"/>
                <a:cs typeface="Arial" panose="020B0604020202020204" pitchFamily="34" charset="0"/>
              </a:rPr>
              <a:t>their medication, they may perceive it as you…</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6" name="Rounded Rectangular Callout 5"/>
          <p:cNvSpPr/>
          <p:nvPr/>
        </p:nvSpPr>
        <p:spPr>
          <a:xfrm>
            <a:off x="609599" y="3272118"/>
            <a:ext cx="2847109"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Using our friendship to obtain drugs…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ounded Rectangular Callout 6"/>
          <p:cNvSpPr/>
          <p:nvPr/>
        </p:nvSpPr>
        <p:spPr>
          <a:xfrm>
            <a:off x="1046899" y="4865595"/>
            <a:ext cx="2431473"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Disrespecting my health needs…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6712527" y="1011382"/>
            <a:ext cx="2126673" cy="1066800"/>
          </a:xfrm>
          <a:prstGeom prst="wedgeRoundRectCallout">
            <a:avLst>
              <a:gd name="adj1" fmla="val -45484"/>
              <a:gd name="adj2" fmla="val 103966"/>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Putting me at risk for getting in trouble…</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90598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22</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a:t>
            </a:r>
            <a:br>
              <a:rPr lang="en-US" sz="2400" dirty="0" smtClean="0">
                <a:solidFill>
                  <a:srgbClr val="7F7F7F"/>
                </a:solidFill>
                <a:latin typeface="Arial"/>
                <a:cs typeface="Arial"/>
              </a:rPr>
            </a:br>
            <a:r>
              <a:rPr lang="en-US" sz="2400" dirty="0" smtClean="0">
                <a:solidFill>
                  <a:srgbClr val="7F7F7F"/>
                </a:solidFill>
                <a:latin typeface="Arial"/>
                <a:cs typeface="Arial"/>
              </a:rPr>
              <a:t>how do you think this request makes them feel?</a:t>
            </a:r>
          </a:p>
          <a:p>
            <a:pPr marL="514350" indent="-514350">
              <a:buFont typeface="+mj-lt"/>
              <a:buAutoNum type="arabicPeriod"/>
            </a:pPr>
            <a:r>
              <a:rPr lang="en-US" sz="2400" dirty="0" smtClean="0">
                <a:solidFill>
                  <a:srgbClr val="7F7F7F"/>
                </a:solidFill>
                <a:latin typeface="Arial"/>
                <a:cs typeface="Arial"/>
              </a:rPr>
              <a:t>Is mixing alcohol with prescription stimulants       a big deal?</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65250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23</a:t>
            </a:fld>
            <a:endParaRPr lang="en-US" dirty="0"/>
          </a:p>
        </p:txBody>
      </p:sp>
      <p:sp>
        <p:nvSpPr>
          <p:cNvPr id="4" name="TextBox 3"/>
          <p:cNvSpPr txBox="1"/>
          <p:nvPr/>
        </p:nvSpPr>
        <p:spPr>
          <a:xfrm>
            <a:off x="217604" y="221240"/>
            <a:ext cx="8153400" cy="1077218"/>
          </a:xfrm>
          <a:prstGeom prst="rect">
            <a:avLst/>
          </a:prstGeom>
          <a:noFill/>
        </p:spPr>
        <p:txBody>
          <a:bodyPr wrap="square" rtlCol="0">
            <a:spAutoFit/>
          </a:bodyPr>
          <a:lstStyle/>
          <a:p>
            <a:r>
              <a:rPr lang="en-US" sz="3200" dirty="0" smtClean="0">
                <a:solidFill>
                  <a:schemeClr val="tx1">
                    <a:lumMod val="50000"/>
                    <a:lumOff val="50000"/>
                  </a:schemeClr>
                </a:solidFill>
                <a:latin typeface="Arial" panose="020B0604020202020204" pitchFamily="34" charset="0"/>
                <a:cs typeface="Arial" panose="020B0604020202020204" pitchFamily="34" charset="0"/>
              </a:rPr>
              <a:t>Mixing alcohol and prescription stimulants sends the body mixed messages…</a:t>
            </a:r>
            <a:endParaRPr lang="en-US" sz="3200" b="1" dirty="0">
              <a:solidFill>
                <a:schemeClr val="tx1">
                  <a:lumMod val="50000"/>
                  <a:lumOff val="50000"/>
                </a:schemeClr>
              </a:solidFill>
            </a:endParaRPr>
          </a:p>
        </p:txBody>
      </p:sp>
      <p:pic>
        <p:nvPicPr>
          <p:cNvPr id="13" name="Picture 7" descr="Pill bottle and alcoh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2627" y="1700070"/>
            <a:ext cx="2368677" cy="31586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4" name="Rounded Rectangular Callout 13"/>
          <p:cNvSpPr/>
          <p:nvPr/>
        </p:nvSpPr>
        <p:spPr>
          <a:xfrm>
            <a:off x="5823204" y="1786110"/>
            <a:ext cx="2482596" cy="607130"/>
          </a:xfrm>
          <a:prstGeom prst="wedgeRoundRectCallout">
            <a:avLst>
              <a:gd name="adj1" fmla="val -43365"/>
              <a:gd name="adj2" fmla="val 104606"/>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Decreases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5998332" y="3352800"/>
            <a:ext cx="2993268" cy="753179"/>
          </a:xfrm>
          <a:prstGeom prst="wedgeRoundRectCallout">
            <a:avLst>
              <a:gd name="adj1" fmla="val -60892"/>
              <a:gd name="adj2" fmla="val -47884"/>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Slows messages between body and brain…</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ounded Rectangular Callout 15"/>
          <p:cNvSpPr/>
          <p:nvPr/>
        </p:nvSpPr>
        <p:spPr>
          <a:xfrm>
            <a:off x="891407" y="2799188"/>
            <a:ext cx="2289048" cy="525621"/>
          </a:xfrm>
          <a:prstGeom prst="wedgeRoundRectCallout">
            <a:avLst>
              <a:gd name="adj1" fmla="val 48182"/>
              <a:gd name="adj2" fmla="val 1213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Increases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ounded Rectangular Callout 16"/>
          <p:cNvSpPr/>
          <p:nvPr/>
        </p:nvSpPr>
        <p:spPr>
          <a:xfrm>
            <a:off x="1001135" y="3969471"/>
            <a:ext cx="2069592" cy="753179"/>
          </a:xfrm>
          <a:prstGeom prst="wedgeRoundRectCallout">
            <a:avLst>
              <a:gd name="adj1" fmla="val 62536"/>
              <a:gd name="adj2" fmla="val -3023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Triggers “fight or flight” response…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447800" y="4993055"/>
            <a:ext cx="6858000" cy="1077218"/>
          </a:xfrm>
          <a:prstGeom prst="rect">
            <a:avLst/>
          </a:prstGeom>
          <a:noFill/>
        </p:spPr>
        <p:txBody>
          <a:bodyPr wrap="square" rtlCol="0">
            <a:spAutoFit/>
          </a:bodyPr>
          <a:lstStyle/>
          <a:p>
            <a:pPr algn="r"/>
            <a:r>
              <a:rPr lang="en-US" sz="3200" dirty="0" smtClean="0">
                <a:solidFill>
                  <a:schemeClr val="tx1">
                    <a:lumMod val="50000"/>
                    <a:lumOff val="50000"/>
                  </a:schemeClr>
                </a:solidFill>
                <a:latin typeface="Arial" panose="020B0604020202020204" pitchFamily="34" charset="0"/>
                <a:cs typeface="Arial" panose="020B0604020202020204" pitchFamily="34" charset="0"/>
              </a:rPr>
              <a:t>…and increases your risk for dangerous levels of intoxication</a:t>
            </a:r>
            <a:endParaRPr lang="en-US" sz="3200" b="1"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861540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24</a:t>
            </a:fld>
            <a:endParaRPr lang="en-US" dirty="0"/>
          </a:p>
        </p:txBody>
      </p:sp>
      <p:sp>
        <p:nvSpPr>
          <p:cNvPr id="7" name="TextBox 6"/>
          <p:cNvSpPr txBox="1"/>
          <p:nvPr/>
        </p:nvSpPr>
        <p:spPr>
          <a:xfrm>
            <a:off x="228600" y="608825"/>
            <a:ext cx="8432800" cy="1446550"/>
          </a:xfrm>
          <a:prstGeom prst="rect">
            <a:avLst/>
          </a:prstGeom>
          <a:noFill/>
        </p:spPr>
        <p:txBody>
          <a:bodyPr wrap="square" rtlCol="0">
            <a:spAutoFit/>
          </a:bodyPr>
          <a:lstStyle/>
          <a:p>
            <a:r>
              <a:rPr lang="en-US" sz="4400" dirty="0" smtClean="0">
                <a:solidFill>
                  <a:srgbClr val="36647E"/>
                </a:solidFill>
                <a:latin typeface="Arial" panose="020B0604020202020204" pitchFamily="34" charset="0"/>
                <a:cs typeface="Arial" panose="020B0604020202020204" pitchFamily="34" charset="0"/>
              </a:rPr>
              <a:t>Some prescription drugs aren’t as safe as you think…</a:t>
            </a:r>
            <a:endParaRPr lang="en-US" sz="4400" b="1" dirty="0">
              <a:solidFill>
                <a:srgbClr val="00B0F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362387"/>
            <a:ext cx="9144000" cy="2880557"/>
          </a:xfrm>
          <a:prstGeom prst="rect">
            <a:avLst/>
          </a:prstGeom>
        </p:spPr>
      </p:pic>
      <p:sp>
        <p:nvSpPr>
          <p:cNvPr id="8" name="Rounded Rectangular Callout 7"/>
          <p:cNvSpPr/>
          <p:nvPr/>
        </p:nvSpPr>
        <p:spPr>
          <a:xfrm>
            <a:off x="836168" y="5092756"/>
            <a:ext cx="4269232" cy="914400"/>
          </a:xfrm>
          <a:prstGeom prst="wedgeRoundRectCallout">
            <a:avLst>
              <a:gd name="adj1" fmla="val 30813"/>
              <a:gd name="adj2" fmla="val -75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65000"/>
                    <a:lumOff val="35000"/>
                  </a:schemeClr>
                </a:solidFill>
                <a:latin typeface="Arial" panose="020B0604020202020204" pitchFamily="34" charset="0"/>
                <a:cs typeface="Arial" panose="020B0604020202020204" pitchFamily="34" charset="0"/>
              </a:rPr>
              <a:t>Remember: Drugs with </a:t>
            </a:r>
            <a:r>
              <a:rPr lang="en-US" sz="2000" b="1" dirty="0" smtClean="0">
                <a:solidFill>
                  <a:srgbClr val="00B0F0"/>
                </a:solidFill>
                <a:latin typeface="Arial" panose="020B0604020202020204" pitchFamily="34" charset="0"/>
                <a:cs typeface="Arial" panose="020B0604020202020204" pitchFamily="34" charset="0"/>
              </a:rPr>
              <a:t>similar chemistry</a:t>
            </a:r>
            <a:r>
              <a:rPr lang="en-US" sz="2000"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sz="2000" b="1" dirty="0" smtClean="0">
                <a:solidFill>
                  <a:srgbClr val="00B0F0"/>
                </a:solidFill>
                <a:latin typeface="Arial" panose="020B0604020202020204" pitchFamily="34" charset="0"/>
                <a:cs typeface="Arial" panose="020B0604020202020204" pitchFamily="34" charset="0"/>
              </a:rPr>
              <a:t>similar effects </a:t>
            </a:r>
            <a:r>
              <a:rPr lang="en-US" sz="2000"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194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990600" y="0"/>
            <a:ext cx="3124200" cy="5105400"/>
          </a:xfrm>
          <a:prstGeom prst="rect">
            <a:avLst/>
          </a:prstGeom>
        </p:spPr>
      </p:pic>
      <p:sp>
        <p:nvSpPr>
          <p:cNvPr id="8" name="Title 2"/>
          <p:cNvSpPr>
            <a:spLocks noGrp="1"/>
          </p:cNvSpPr>
          <p:nvPr>
            <p:ph type="title" idx="4294967295"/>
          </p:nvPr>
        </p:nvSpPr>
        <p:spPr>
          <a:xfrm>
            <a:off x="228600" y="1447800"/>
            <a:ext cx="4540966" cy="1981200"/>
          </a:xfrm>
          <a:prstGeom prst="rect">
            <a:avLst/>
          </a:prstGeom>
        </p:spPr>
        <p:txBody>
          <a:bodyPr>
            <a:noAutofit/>
          </a:bodyPr>
          <a:lstStyle/>
          <a:p>
            <a:pPr algn="l"/>
            <a:r>
              <a:rPr lang="en-US" b="1" dirty="0" smtClean="0">
                <a:solidFill>
                  <a:srgbClr val="00B0F0"/>
                </a:solidFill>
                <a:latin typeface="Arial"/>
                <a:cs typeface="Arial"/>
              </a:rPr>
              <a:t>Module 3:</a:t>
            </a:r>
            <a:br>
              <a:rPr lang="en-US" b="1" dirty="0" smtClean="0">
                <a:solidFill>
                  <a:srgbClr val="00B0F0"/>
                </a:solidFill>
                <a:latin typeface="Arial"/>
                <a:cs typeface="Arial"/>
              </a:rPr>
            </a:br>
            <a:r>
              <a:rPr lang="en-US" b="1" dirty="0" smtClean="0">
                <a:solidFill>
                  <a:srgbClr val="00B0F0"/>
                </a:solidFill>
                <a:latin typeface="Arial"/>
                <a:cs typeface="Arial"/>
              </a:rPr>
              <a:t>Safe Medication Practices</a:t>
            </a:r>
            <a:r>
              <a:rPr lang="en-US" dirty="0">
                <a:solidFill>
                  <a:srgbClr val="00B0F0"/>
                </a:solidFill>
                <a:latin typeface="Arial"/>
                <a:cs typeface="Arial"/>
              </a:rPr>
              <a:t/>
            </a:r>
            <a:br>
              <a:rPr lang="en-US" dirty="0">
                <a:solidFill>
                  <a:srgbClr val="00B0F0"/>
                </a:solidFill>
                <a:latin typeface="Arial"/>
                <a:cs typeface="Arial"/>
              </a:rPr>
            </a:br>
            <a:r>
              <a:rPr lang="en-US" dirty="0">
                <a:solidFill>
                  <a:srgbClr val="00B0F0"/>
                </a:solidFill>
                <a:latin typeface="Arial"/>
                <a:cs typeface="Arial"/>
              </a:rPr>
              <a:t/>
            </a:r>
            <a:br>
              <a:rPr lang="en-US" dirty="0">
                <a:solidFill>
                  <a:srgbClr val="00B0F0"/>
                </a:solidFill>
                <a:latin typeface="Arial"/>
                <a:cs typeface="Arial"/>
              </a:rPr>
            </a:br>
            <a:endParaRPr lang="en-US" dirty="0">
              <a:solidFill>
                <a:srgbClr val="00B0F0"/>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25</a:t>
            </a: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600" y="609600"/>
            <a:ext cx="4470400" cy="3352800"/>
          </a:xfrm>
          <a:prstGeom prst="flowChartManualInput">
            <a:avLst/>
          </a:prstGeom>
        </p:spPr>
      </p:pic>
    </p:spTree>
    <p:custDataLst>
      <p:tags r:id="rId1"/>
    </p:custDataLst>
    <p:extLst>
      <p:ext uri="{BB962C8B-B14F-4D97-AF65-F5344CB8AC3E}">
        <p14:creationId xmlns:p14="http://schemas.microsoft.com/office/powerpoint/2010/main" val="3411088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687674" y="-2189126"/>
            <a:ext cx="2930457" cy="8305795"/>
          </a:xfrm>
          <a:prstGeom prst="rect">
            <a:avLst/>
          </a:prstGeom>
        </p:spPr>
      </p:pic>
      <p:sp>
        <p:nvSpPr>
          <p:cNvPr id="12" name="Title 2"/>
          <p:cNvSpPr>
            <a:spLocks noGrp="1"/>
          </p:cNvSpPr>
          <p:nvPr>
            <p:ph type="title" idx="4294967295"/>
          </p:nvPr>
        </p:nvSpPr>
        <p:spPr>
          <a:xfrm>
            <a:off x="533399" y="803343"/>
            <a:ext cx="8001001" cy="3200400"/>
          </a:xfrm>
          <a:prstGeom prst="rect">
            <a:avLst/>
          </a:prstGeom>
        </p:spPr>
        <p:txBody>
          <a:bodyPr>
            <a:noAutofit/>
          </a:bodyPr>
          <a:lstStyle/>
          <a:p>
            <a:pPr algn="l" eaLnBrk="1" hangingPunct="1"/>
            <a:r>
              <a:rPr lang="en-US" altLang="en-US" sz="4800" b="1" dirty="0">
                <a:solidFill>
                  <a:srgbClr val="00B0F0"/>
                </a:solidFill>
                <a:latin typeface="Arial"/>
                <a:cs typeface="Arial"/>
              </a:rPr>
              <a:t>Video:</a:t>
            </a:r>
            <a:br>
              <a:rPr lang="en-US" altLang="en-US" sz="4800" b="1" dirty="0">
                <a:solidFill>
                  <a:srgbClr val="00B0F0"/>
                </a:solidFill>
                <a:latin typeface="Arial"/>
                <a:cs typeface="Arial"/>
              </a:rPr>
            </a:br>
            <a:r>
              <a:rPr lang="en-US" altLang="en-US" sz="4800" b="1" dirty="0" smtClean="0">
                <a:solidFill>
                  <a:srgbClr val="00B0F0"/>
                </a:solidFill>
                <a:latin typeface="Arial"/>
                <a:cs typeface="Arial"/>
              </a:rPr>
              <a:t>Safe Medication Practices</a:t>
            </a:r>
            <a:endParaRPr lang="en-US" altLang="en-US" sz="4800" b="1" dirty="0">
              <a:solidFill>
                <a:srgbClr val="00B0F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26</a:t>
            </a:r>
            <a:endParaRPr lang="en-US" dirty="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6400" y="2701842"/>
            <a:ext cx="5962648" cy="3213404"/>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20628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7" name="TextBox 16"/>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stretch>
            <a:fillRect/>
          </a:stretch>
        </p:blipFill>
        <p:spPr>
          <a:xfrm rot="16200000" flipH="1">
            <a:off x="13178028" y="-3272028"/>
            <a:ext cx="1371600" cy="9134856"/>
          </a:xfrm>
          <a:prstGeom prst="rect">
            <a:avLst/>
          </a:prstGeom>
        </p:spPr>
      </p:pic>
      <p:sp>
        <p:nvSpPr>
          <p:cNvPr id="8" name="Title 2"/>
          <p:cNvSpPr>
            <a:spLocks noGrp="1"/>
          </p:cNvSpPr>
          <p:nvPr>
            <p:ph type="title" idx="4294967295"/>
          </p:nvPr>
        </p:nvSpPr>
        <p:spPr>
          <a:xfrm>
            <a:off x="9668256" y="990600"/>
            <a:ext cx="8610600" cy="1143000"/>
          </a:xfrm>
          <a:prstGeom prst="rect">
            <a:avLst/>
          </a:prstGeom>
        </p:spPr>
        <p:txBody>
          <a:bodyPr>
            <a:noAutofit/>
          </a:bodyPr>
          <a:lstStyle/>
          <a:p>
            <a:pPr algn="l"/>
            <a:r>
              <a:rPr lang="en-US" b="1" dirty="0" smtClean="0">
                <a:solidFill>
                  <a:srgbClr val="00B0F0"/>
                </a:solidFill>
                <a:latin typeface="Arial"/>
                <a:cs typeface="Arial"/>
              </a:rPr>
              <a:t>Module 3:</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27</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1069926"/>
            <a:ext cx="4988209" cy="835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1923909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4" cstate="print"/>
          <a:stretch>
            <a:fillRect/>
          </a:stretch>
        </p:blipFill>
        <p:spPr>
          <a:xfrm>
            <a:off x="0" y="1752600"/>
            <a:ext cx="9144000" cy="3810000"/>
          </a:xfrm>
          <a:prstGeom prst="rect">
            <a:avLst/>
          </a:prstGeom>
        </p:spPr>
      </p:pic>
      <p:sp>
        <p:nvSpPr>
          <p:cNvPr id="3" name="Title 2"/>
          <p:cNvSpPr>
            <a:spLocks noGrp="1"/>
          </p:cNvSpPr>
          <p:nvPr>
            <p:ph type="title" idx="4294967295"/>
          </p:nvPr>
        </p:nvSpPr>
        <p:spPr>
          <a:xfrm>
            <a:off x="381000" y="457200"/>
            <a:ext cx="8229600" cy="1143000"/>
          </a:xfrm>
          <a:prstGeom prst="rect">
            <a:avLst/>
          </a:prstGeom>
        </p:spPr>
        <p:txBody>
          <a:bodyPr>
            <a:noAutofit/>
          </a:bodyPr>
          <a:lstStyle/>
          <a:p>
            <a:pPr algn="l"/>
            <a:r>
              <a:rPr lang="en-US" dirty="0" smtClean="0">
                <a:solidFill>
                  <a:schemeClr val="accent1">
                    <a:lumMod val="75000"/>
                  </a:schemeClr>
                </a:solidFill>
                <a:latin typeface="Arial"/>
                <a:cs typeface="Arial"/>
              </a:rPr>
              <a:t>Avoid self-medicating—talk   with your healthcare provider</a:t>
            </a:r>
            <a:endParaRPr lang="en-US" dirty="0">
              <a:solidFill>
                <a:schemeClr val="accent1">
                  <a:lumMod val="75000"/>
                </a:schemeClr>
              </a:solidFill>
              <a:latin typeface="Arial"/>
              <a:cs typeface="Arial"/>
            </a:endParaRPr>
          </a:p>
        </p:txBody>
      </p:sp>
      <p:sp>
        <p:nvSpPr>
          <p:cNvPr id="15" name="TextBox 14"/>
          <p:cNvSpPr txBox="1"/>
          <p:nvPr/>
        </p:nvSpPr>
        <p:spPr>
          <a:xfrm>
            <a:off x="1201615" y="3345359"/>
            <a:ext cx="2303585" cy="769441"/>
          </a:xfrm>
          <a:prstGeom prst="rect">
            <a:avLst/>
          </a:prstGeom>
          <a:noFill/>
        </p:spPr>
        <p:txBody>
          <a:bodyPr wrap="square" rtlCol="0">
            <a:spAutoFit/>
          </a:bodyPr>
          <a:lstStyle/>
          <a:p>
            <a:r>
              <a:rPr lang="en-US" sz="2200" b="1" dirty="0" smtClean="0">
                <a:solidFill>
                  <a:srgbClr val="36647E"/>
                </a:solidFill>
                <a:latin typeface="Arial"/>
                <a:cs typeface="Arial"/>
              </a:rPr>
              <a:t>How much and how often</a:t>
            </a:r>
            <a:endParaRPr lang="en-US" sz="2200" b="1" dirty="0">
              <a:solidFill>
                <a:srgbClr val="36647E"/>
              </a:solidFill>
              <a:latin typeface="Arial"/>
              <a:cs typeface="Arial"/>
            </a:endParaRPr>
          </a:p>
        </p:txBody>
      </p:sp>
      <p:sp>
        <p:nvSpPr>
          <p:cNvPr id="18" name="Oval 17"/>
          <p:cNvSpPr/>
          <p:nvPr/>
        </p:nvSpPr>
        <p:spPr>
          <a:xfrm>
            <a:off x="685800" y="3411920"/>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1999" y="34215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1 </a:t>
            </a:r>
            <a:endParaRPr lang="en-US" sz="2200" b="1" dirty="0">
              <a:solidFill>
                <a:srgbClr val="36647E"/>
              </a:solidFill>
              <a:latin typeface="Arial"/>
              <a:cs typeface="Arial"/>
            </a:endParaRPr>
          </a:p>
        </p:txBody>
      </p:sp>
      <p:sp>
        <p:nvSpPr>
          <p:cNvPr id="22" name="TextBox 21"/>
          <p:cNvSpPr txBox="1"/>
          <p:nvPr/>
        </p:nvSpPr>
        <p:spPr>
          <a:xfrm>
            <a:off x="1902907" y="4499520"/>
            <a:ext cx="2133600" cy="430887"/>
          </a:xfrm>
          <a:prstGeom prst="rect">
            <a:avLst/>
          </a:prstGeom>
          <a:noFill/>
        </p:spPr>
        <p:txBody>
          <a:bodyPr wrap="square" rtlCol="0">
            <a:spAutoFit/>
          </a:bodyPr>
          <a:lstStyle/>
          <a:p>
            <a:r>
              <a:rPr lang="en-US" sz="2200" b="1" dirty="0" smtClean="0">
                <a:solidFill>
                  <a:srgbClr val="36647E"/>
                </a:solidFill>
                <a:latin typeface="Arial"/>
                <a:cs typeface="Arial"/>
              </a:rPr>
              <a:t>Warnings</a:t>
            </a:r>
            <a:endParaRPr lang="en-US" sz="2200" b="1" dirty="0">
              <a:solidFill>
                <a:srgbClr val="36647E"/>
              </a:solidFill>
              <a:latin typeface="Arial"/>
              <a:cs typeface="Arial"/>
            </a:endParaRPr>
          </a:p>
        </p:txBody>
      </p:sp>
      <p:sp>
        <p:nvSpPr>
          <p:cNvPr id="23" name="Oval 22"/>
          <p:cNvSpPr/>
          <p:nvPr/>
        </p:nvSpPr>
        <p:spPr>
          <a:xfrm>
            <a:off x="1371600" y="4486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447800" y="44883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2</a:t>
            </a:r>
            <a:endParaRPr lang="en-US" sz="2200" b="1" dirty="0">
              <a:solidFill>
                <a:srgbClr val="36647E"/>
              </a:solidFill>
              <a:latin typeface="Arial"/>
              <a:cs typeface="Arial"/>
            </a:endParaRPr>
          </a:p>
        </p:txBody>
      </p:sp>
      <p:sp>
        <p:nvSpPr>
          <p:cNvPr id="2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28</a:t>
            </a:r>
            <a:endParaRPr lang="en-US"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6182" y="2282860"/>
            <a:ext cx="3981101" cy="2985826"/>
          </a:xfrm>
          <a:prstGeom prst="rect">
            <a:avLst/>
          </a:prstGeom>
        </p:spPr>
      </p:pic>
      <p:cxnSp>
        <p:nvCxnSpPr>
          <p:cNvPr id="20" name="Straight Arrow Connector 19"/>
          <p:cNvCxnSpPr/>
          <p:nvPr/>
        </p:nvCxnSpPr>
        <p:spPr>
          <a:xfrm>
            <a:off x="3348613" y="3730079"/>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4688160"/>
            <a:ext cx="1447800" cy="1524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017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err="1" smtClean="0"/>
              <a:t>GenerationRx.org</a:t>
            </a:r>
            <a:r>
              <a:rPr lang="en-US" dirty="0" smtClean="0"/>
              <a:t>  </a:t>
            </a:r>
            <a:fld id="{A9D08C3E-74CE-4F95-B426-E90F7E2ED6EF}" type="slidenum">
              <a:rPr lang="en-US" smtClean="0"/>
              <a:pPr/>
              <a:t>29</a:t>
            </a:fld>
            <a:endParaRPr lang="en-US" dirty="0"/>
          </a:p>
        </p:txBody>
      </p:sp>
      <p:pic>
        <p:nvPicPr>
          <p:cNvPr id="3" name="Picture 2"/>
          <p:cNvPicPr>
            <a:picLocks noChangeAspect="1"/>
          </p:cNvPicPr>
          <p:nvPr/>
        </p:nvPicPr>
        <p:blipFill>
          <a:blip r:embed="rId3"/>
          <a:stretch>
            <a:fillRect/>
          </a:stretch>
        </p:blipFill>
        <p:spPr>
          <a:xfrm rot="16200000" flipH="1">
            <a:off x="2552700" y="-952500"/>
            <a:ext cx="4038599" cy="9144000"/>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 r="98933"/>
                    </a14:imgEffect>
                  </a14:imgLayer>
                </a14:imgProps>
              </a:ext>
              <a:ext uri="{28A0092B-C50C-407E-A947-70E740481C1C}">
                <a14:useLocalDpi xmlns:a14="http://schemas.microsoft.com/office/drawing/2010/main"/>
              </a:ext>
            </a:extLst>
          </a:blip>
          <a:stretch>
            <a:fillRect/>
          </a:stretch>
        </p:blipFill>
        <p:spPr>
          <a:xfrm>
            <a:off x="5029200" y="1371600"/>
            <a:ext cx="4267200" cy="4267200"/>
          </a:xfrm>
          <a:prstGeom prst="rect">
            <a:avLst/>
          </a:prstGeom>
        </p:spPr>
      </p:pic>
      <p:sp>
        <p:nvSpPr>
          <p:cNvPr id="5" name="Text Placeholder 3"/>
          <p:cNvSpPr txBox="1">
            <a:spLocks/>
          </p:cNvSpPr>
          <p:nvPr/>
        </p:nvSpPr>
        <p:spPr>
          <a:xfrm>
            <a:off x="381000" y="1943100"/>
            <a:ext cx="4800600" cy="2552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800" smtClean="0">
                <a:solidFill>
                  <a:srgbClr val="36647E"/>
                </a:solidFill>
                <a:latin typeface="Arial"/>
                <a:cs typeface="Arial"/>
              </a:rPr>
              <a:t>Store </a:t>
            </a:r>
          </a:p>
          <a:p>
            <a:pPr marL="0" indent="0">
              <a:spcBef>
                <a:spcPts val="0"/>
              </a:spcBef>
              <a:buFont typeface="Arial" panose="020B0604020202020204" pitchFamily="34" charset="0"/>
              <a:buNone/>
            </a:pPr>
            <a:r>
              <a:rPr lang="en-US" sz="4800" smtClean="0">
                <a:solidFill>
                  <a:srgbClr val="36647E"/>
                </a:solidFill>
                <a:latin typeface="Arial"/>
                <a:cs typeface="Arial"/>
              </a:rPr>
              <a:t>medication in lockable spaces</a:t>
            </a:r>
            <a:endParaRPr lang="en-US" sz="4800" dirty="0">
              <a:solidFill>
                <a:srgbClr val="36647E"/>
              </a:solidFill>
              <a:latin typeface="Arial"/>
              <a:cs typeface="Arial"/>
            </a:endParaRPr>
          </a:p>
        </p:txBody>
      </p:sp>
    </p:spTree>
    <p:extLst>
      <p:ext uri="{BB962C8B-B14F-4D97-AF65-F5344CB8AC3E}">
        <p14:creationId xmlns:p14="http://schemas.microsoft.com/office/powerpoint/2010/main" val="213622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609600"/>
            <a:ext cx="8229600" cy="1143000"/>
          </a:xfrm>
          <a:prstGeom prst="rect">
            <a:avLst/>
          </a:prstGeom>
        </p:spPr>
        <p:txBody>
          <a:bodyPr>
            <a:normAutofit/>
          </a:bodyPr>
          <a:lstStyle/>
          <a:p>
            <a:r>
              <a:rPr lang="en-US" sz="4800" b="1" dirty="0">
                <a:solidFill>
                  <a:srgbClr val="36647E"/>
                </a:solidFill>
                <a:latin typeface="Arial"/>
                <a:cs typeface="Arial"/>
              </a:rPr>
              <a:t>Misusing medication is:</a:t>
            </a:r>
          </a:p>
        </p:txBody>
      </p:sp>
      <p:sp>
        <p:nvSpPr>
          <p:cNvPr id="7" name="Content Placeholder 6"/>
          <p:cNvSpPr>
            <a:spLocks noGrp="1"/>
          </p:cNvSpPr>
          <p:nvPr>
            <p:ph idx="4294967295"/>
          </p:nvPr>
        </p:nvSpPr>
        <p:spPr>
          <a:xfrm>
            <a:off x="533400" y="3104821"/>
            <a:ext cx="1981200" cy="1524000"/>
          </a:xfrm>
          <a:prstGeom prst="rect">
            <a:avLst/>
          </a:prstGeom>
        </p:spPr>
        <p:txBody>
          <a:bodyPr>
            <a:noAutofit/>
          </a:bodyPr>
          <a:lstStyle/>
          <a:p>
            <a:pPr marL="0" indent="0" algn="ctr">
              <a:buNone/>
            </a:pPr>
            <a:r>
              <a:rPr lang="en-US" sz="2800" dirty="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a:solidFill>
                  <a:srgbClr val="36647E"/>
                </a:solidFill>
                <a:latin typeface="Arial"/>
                <a:cs typeface="Arial"/>
              </a:rPr>
              <a:t>Regardless of intentions…</a:t>
            </a:r>
          </a:p>
        </p:txBody>
      </p:sp>
      <p:sp>
        <p:nvSpPr>
          <p:cNvPr id="6" name="Content Placeholder 6"/>
          <p:cNvSpPr txBox="1">
            <a:spLocks/>
          </p:cNvSpPr>
          <p:nvPr/>
        </p:nvSpPr>
        <p:spPr>
          <a:xfrm>
            <a:off x="2819400" y="31048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Taking medication for a reason different than prescribed</a:t>
            </a:r>
          </a:p>
        </p:txBody>
      </p:sp>
      <p:sp>
        <p:nvSpPr>
          <p:cNvPr id="8" name="Content Placeholder 6"/>
          <p:cNvSpPr txBox="1">
            <a:spLocks/>
          </p:cNvSpPr>
          <p:nvPr/>
        </p:nvSpPr>
        <p:spPr>
          <a:xfrm>
            <a:off x="5791200" y="31048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Sharing or taking someone else’s medication</a:t>
            </a:r>
          </a:p>
        </p:txBody>
      </p:sp>
      <p:pic>
        <p:nvPicPr>
          <p:cNvPr id="2" name="Picture 1"/>
          <p:cNvPicPr>
            <a:picLocks noChangeAspect="1"/>
          </p:cNvPicPr>
          <p:nvPr/>
        </p:nvPicPr>
        <p:blipFill>
          <a:blip r:embed="rId4"/>
          <a:stretch>
            <a:fillRect/>
          </a:stretch>
        </p:blipFill>
        <p:spPr>
          <a:xfrm>
            <a:off x="914400" y="1752600"/>
            <a:ext cx="1244600" cy="1244600"/>
          </a:xfrm>
          <a:prstGeom prst="rect">
            <a:avLst/>
          </a:prstGeom>
        </p:spPr>
      </p:pic>
      <p:pic>
        <p:nvPicPr>
          <p:cNvPr id="3" name="Picture 2"/>
          <p:cNvPicPr>
            <a:picLocks noChangeAspect="1"/>
          </p:cNvPicPr>
          <p:nvPr/>
        </p:nvPicPr>
        <p:blipFill>
          <a:blip r:embed="rId5"/>
          <a:stretch>
            <a:fillRect/>
          </a:stretch>
        </p:blipFill>
        <p:spPr>
          <a:xfrm>
            <a:off x="3581400" y="1752600"/>
            <a:ext cx="1244600" cy="1244600"/>
          </a:xfrm>
          <a:prstGeom prst="rect">
            <a:avLst/>
          </a:prstGeom>
        </p:spPr>
      </p:pic>
      <p:pic>
        <p:nvPicPr>
          <p:cNvPr id="4" name="Picture 3"/>
          <p:cNvPicPr>
            <a:picLocks noChangeAspect="1"/>
          </p:cNvPicPr>
          <p:nvPr/>
        </p:nvPicPr>
        <p:blipFill>
          <a:blip r:embed="rId6"/>
          <a:stretch>
            <a:fillRect/>
          </a:stretch>
        </p:blipFill>
        <p:spPr>
          <a:xfrm>
            <a:off x="6553200" y="1752600"/>
            <a:ext cx="1244600" cy="1244600"/>
          </a:xfrm>
          <a:prstGeom prst="rect">
            <a:avLst/>
          </a:prstGeom>
        </p:spPr>
      </p:pic>
      <p:sp>
        <p:nvSpPr>
          <p:cNvPr id="12"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a:t>
            </a:r>
            <a:endParaRPr lang="en-US" dirty="0"/>
          </a:p>
        </p:txBody>
      </p:sp>
    </p:spTree>
    <p:custDataLst>
      <p:tags r:id="rId1"/>
    </p:custDataLst>
    <p:extLst>
      <p:ext uri="{BB962C8B-B14F-4D97-AF65-F5344CB8AC3E}">
        <p14:creationId xmlns:p14="http://schemas.microsoft.com/office/powerpoint/2010/main" val="318497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4087" y="1626968"/>
            <a:ext cx="3822701" cy="3822701"/>
          </a:xfrm>
          <a:prstGeom prst="rect">
            <a:avLst/>
          </a:prstGeom>
        </p:spPr>
      </p:pic>
      <p:sp>
        <p:nvSpPr>
          <p:cNvPr id="3" name="Title 2"/>
          <p:cNvSpPr>
            <a:spLocks noGrp="1"/>
          </p:cNvSpPr>
          <p:nvPr>
            <p:ph type="title" idx="4294967295"/>
          </p:nvPr>
        </p:nvSpPr>
        <p:spPr>
          <a:xfrm>
            <a:off x="228600" y="381000"/>
            <a:ext cx="8763000" cy="1143000"/>
          </a:xfrm>
          <a:prstGeom prst="rect">
            <a:avLst/>
          </a:prstGeom>
        </p:spPr>
        <p:txBody>
          <a:bodyPr>
            <a:noAutofit/>
          </a:bodyPr>
          <a:lstStyle/>
          <a:p>
            <a:pPr algn="l"/>
            <a:r>
              <a:rPr lang="en-US" dirty="0" smtClean="0">
                <a:solidFill>
                  <a:schemeClr val="accent1">
                    <a:lumMod val="75000"/>
                  </a:schemeClr>
                </a:solidFill>
                <a:latin typeface="Arial"/>
                <a:cs typeface="Arial"/>
              </a:rPr>
              <a:t>The </a:t>
            </a:r>
            <a:r>
              <a:rPr lang="en-US" dirty="0" smtClean="0">
                <a:solidFill>
                  <a:srgbClr val="00B0F0"/>
                </a:solidFill>
                <a:latin typeface="Arial"/>
                <a:cs typeface="Arial"/>
              </a:rPr>
              <a:t>best option </a:t>
            </a:r>
            <a:r>
              <a:rPr lang="en-US" dirty="0" smtClean="0">
                <a:solidFill>
                  <a:schemeClr val="accent1">
                    <a:lumMod val="75000"/>
                  </a:schemeClr>
                </a:solidFill>
                <a:latin typeface="Arial"/>
                <a:cs typeface="Arial"/>
              </a:rPr>
              <a:t>for safe disposal?</a:t>
            </a:r>
            <a:endParaRPr lang="en-US" dirty="0">
              <a:solidFill>
                <a:schemeClr val="accent1">
                  <a:lumMod val="75000"/>
                </a:schemeClr>
              </a:solidFill>
              <a:latin typeface="Arial"/>
              <a:cs typeface="Arial"/>
            </a:endParaRPr>
          </a:p>
        </p:txBody>
      </p:sp>
      <p:sp>
        <p:nvSpPr>
          <p:cNvPr id="12" name="Title 2"/>
          <p:cNvSpPr txBox="1">
            <a:spLocks/>
          </p:cNvSpPr>
          <p:nvPr/>
        </p:nvSpPr>
        <p:spPr>
          <a:xfrm>
            <a:off x="304800" y="1752600"/>
            <a:ext cx="5067307" cy="3035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65000"/>
                    <a:lumOff val="35000"/>
                  </a:schemeClr>
                </a:solidFill>
                <a:latin typeface="Arial"/>
                <a:cs typeface="Arial"/>
              </a:rPr>
              <a:t>Place the medication in a drug drop box or take advantage of a drug take-back event</a:t>
            </a:r>
            <a:endParaRPr lang="en-US" sz="3600" dirty="0">
              <a:solidFill>
                <a:schemeClr val="tx1">
                  <a:lumMod val="65000"/>
                  <a:lumOff val="35000"/>
                </a:schemeClr>
              </a:solidFill>
              <a:latin typeface="Arial"/>
              <a:cs typeface="Arial"/>
            </a:endParaRPr>
          </a:p>
        </p:txBody>
      </p:sp>
      <p:sp>
        <p:nvSpPr>
          <p:cNvPr id="2" name="TextBox 1"/>
          <p:cNvSpPr txBox="1"/>
          <p:nvPr/>
        </p:nvSpPr>
        <p:spPr>
          <a:xfrm>
            <a:off x="2362200" y="5449669"/>
            <a:ext cx="4853636" cy="646331"/>
          </a:xfrm>
          <a:prstGeom prst="rect">
            <a:avLst/>
          </a:prstGeom>
          <a:noFill/>
        </p:spPr>
        <p:txBody>
          <a:bodyPr wrap="none" rtlCol="0">
            <a:spAutoFit/>
          </a:bodyPr>
          <a:lstStyle/>
          <a:p>
            <a:r>
              <a:rPr lang="en-US" sz="3600" b="1" dirty="0" smtClean="0">
                <a:solidFill>
                  <a:srgbClr val="92D050"/>
                </a:solidFill>
              </a:rPr>
              <a:t>Visit: rxdrugdropbox.org</a:t>
            </a:r>
            <a:endParaRPr lang="en-US" sz="3600" b="1" dirty="0">
              <a:solidFill>
                <a:srgbClr val="92D05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30</a:t>
            </a:r>
            <a:endParaRPr lang="en-US" dirty="0"/>
          </a:p>
        </p:txBody>
      </p:sp>
    </p:spTree>
    <p:custDataLst>
      <p:tags r:id="rId1"/>
    </p:custDataLst>
    <p:extLst>
      <p:ext uri="{BB962C8B-B14F-4D97-AF65-F5344CB8AC3E}">
        <p14:creationId xmlns:p14="http://schemas.microsoft.com/office/powerpoint/2010/main" val="259196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5400000" flipV="1">
            <a:off x="3238500" y="-190501"/>
            <a:ext cx="2667000" cy="9144000"/>
          </a:xfrm>
          <a:prstGeom prst="rect">
            <a:avLst/>
          </a:prstGeom>
        </p:spPr>
      </p:pic>
      <p:sp>
        <p:nvSpPr>
          <p:cNvPr id="3" name="Title 2"/>
          <p:cNvSpPr>
            <a:spLocks noGrp="1"/>
          </p:cNvSpPr>
          <p:nvPr>
            <p:ph type="title" idx="4294967295"/>
          </p:nvPr>
        </p:nvSpPr>
        <p:spPr>
          <a:xfrm>
            <a:off x="685800" y="457200"/>
            <a:ext cx="8229600" cy="1143000"/>
          </a:xfrm>
          <a:prstGeom prst="rect">
            <a:avLst/>
          </a:prstGeom>
        </p:spPr>
        <p:txBody>
          <a:bodyPr>
            <a:noAutofit/>
          </a:bodyPr>
          <a:lstStyle/>
          <a:p>
            <a:r>
              <a:rPr lang="en-US" dirty="0" smtClean="0">
                <a:solidFill>
                  <a:schemeClr val="accent1">
                    <a:lumMod val="75000"/>
                  </a:schemeClr>
                </a:solidFill>
                <a:latin typeface="Arial"/>
                <a:cs typeface="Arial"/>
              </a:rPr>
              <a:t>If needed, safely dispose of medications at home:</a:t>
            </a:r>
            <a:endParaRPr lang="en-US" dirty="0">
              <a:solidFill>
                <a:schemeClr val="accent1">
                  <a:lumMod val="75000"/>
                </a:schemeClr>
              </a:solidFill>
              <a:latin typeface="Arial"/>
              <a:cs typeface="Arial"/>
            </a:endParaRP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7133" l="10000" r="90000">
                        <a14:foregroundMark x1="12867" y1="28600" x2="26400" y2="10000"/>
                        <a14:foregroundMark x1="23600" y1="27133" x2="23600" y2="27133"/>
                        <a14:foregroundMark x1="28600" y1="30000" x2="28600" y2="30000"/>
                        <a14:foregroundMark x1="37133" y1="30000" x2="37133" y2="30000"/>
                        <a14:foregroundMark x1="40733" y1="33600" x2="40733" y2="33600"/>
                        <a14:foregroundMark x1="15000" y1="31400" x2="38600" y2="46400"/>
                        <a14:foregroundMark x1="50733" y1="36400" x2="57867" y2="36400"/>
                        <a14:foregroundMark x1="64267" y1="33600" x2="69267" y2="40733"/>
                        <a14:foregroundMark x1="78600" y1="49267" x2="70000" y2="55000"/>
                        <a14:foregroundMark x1="60000" y1="50733" x2="54267" y2="60000"/>
                        <a14:foregroundMark x1="22133" y1="79267" x2="32133" y2="87867"/>
                        <a14:foregroundMark x1="33600" y1="86400" x2="80733" y2="86400"/>
                        <a14:foregroundMark x1="66400" y1="69267" x2="72133" y2="75000"/>
                        <a14:foregroundMark x1="57133" y1="71400" x2="80733" y2="85733"/>
                        <a14:foregroundMark x1="57867" y1="72867" x2="45733" y2="70733"/>
                        <a14:foregroundMark x1="45733" y1="70733" x2="40000" y2="77867"/>
                        <a14:foregroundMark x1="40000" y1="77867" x2="24267" y2="80733"/>
                      </a14:backgroundRemoval>
                    </a14:imgEffect>
                  </a14:imgLayer>
                </a14:imgProps>
              </a:ext>
              <a:ext uri="{28A0092B-C50C-407E-A947-70E740481C1C}">
                <a14:useLocalDpi xmlns:a14="http://schemas.microsoft.com/office/drawing/2010/main"/>
              </a:ext>
            </a:extLst>
          </a:blip>
          <a:stretch>
            <a:fillRect/>
          </a:stretch>
        </p:blipFill>
        <p:spPr>
          <a:xfrm>
            <a:off x="304800" y="2819401"/>
            <a:ext cx="2666999" cy="2666999"/>
          </a:xfrm>
          <a:prstGeom prst="rect">
            <a:avLst/>
          </a:prstGeom>
        </p:spPr>
      </p:pic>
      <p:pic>
        <p:nvPicPr>
          <p:cNvPr id="15" name="Picture 14"/>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3124200" y="2971800"/>
            <a:ext cx="2514600" cy="2514600"/>
          </a:xfrm>
          <a:prstGeom prst="rect">
            <a:avLst/>
          </a:prstGeom>
        </p:spPr>
      </p:pic>
      <p:pic>
        <p:nvPicPr>
          <p:cNvPr id="16" name="Picture 15"/>
          <p:cNvPicPr>
            <a:picLocks noChangeAspect="1"/>
          </p:cNvPicPr>
          <p:nvPr/>
        </p:nvPicPr>
        <p:blipFill>
          <a:blip r:embed="rId9" cstate="email">
            <a:extLst>
              <a:ext uri="{BEBA8EAE-BF5A-486C-A8C5-ECC9F3942E4B}">
                <a14:imgProps xmlns:a14="http://schemas.microsoft.com/office/drawing/2010/main">
                  <a14:imgLayer r:embed="rId10">
                    <a14:imgEffect>
                      <a14:backgroundRemoval t="1067" b="100000" l="10000" r="90000">
                        <a14:foregroundMark x1="40000" y1="8933" x2="61867" y2="8200"/>
                        <a14:foregroundMark x1="40667" y1="12467" x2="61867" y2="12467"/>
                        <a14:foregroundMark x1="42133" y1="13133" x2="43533" y2="36467"/>
                        <a14:foregroundMark x1="51267" y1="42133" x2="51267" y2="47733"/>
                        <a14:foregroundMark x1="41400" y1="11067" x2="60467" y2="11067"/>
                      </a14:backgroundRemoval>
                    </a14:imgEffect>
                  </a14:imgLayer>
                </a14:imgProps>
              </a:ext>
              <a:ext uri="{28A0092B-C50C-407E-A947-70E740481C1C}">
                <a14:useLocalDpi xmlns:a14="http://schemas.microsoft.com/office/drawing/2010/main"/>
              </a:ext>
            </a:extLst>
          </a:blip>
          <a:stretch>
            <a:fillRect/>
          </a:stretch>
        </p:blipFill>
        <p:spPr>
          <a:xfrm>
            <a:off x="5988698" y="2788298"/>
            <a:ext cx="2698102" cy="2698102"/>
          </a:xfrm>
          <a:prstGeom prst="rect">
            <a:avLst/>
          </a:prstGeom>
        </p:spPr>
      </p:pic>
      <p:sp>
        <p:nvSpPr>
          <p:cNvPr id="17" name="TextBox 16"/>
          <p:cNvSpPr txBox="1"/>
          <p:nvPr/>
        </p:nvSpPr>
        <p:spPr>
          <a:xfrm>
            <a:off x="1199728" y="2205335"/>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31</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84400" y="2133600"/>
            <a:ext cx="558800" cy="55880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72000" y="2133600"/>
            <a:ext cx="558800" cy="558800"/>
          </a:xfrm>
          <a:prstGeom prst="rect">
            <a:avLst/>
          </a:prstGeom>
        </p:spPr>
      </p:pic>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2800" y="2133600"/>
            <a:ext cx="558800" cy="558800"/>
          </a:xfrm>
          <a:prstGeom prst="rect">
            <a:avLst/>
          </a:prstGeom>
        </p:spPr>
      </p:pic>
      <p:sp>
        <p:nvSpPr>
          <p:cNvPr id="20" name="TextBox 19"/>
          <p:cNvSpPr txBox="1"/>
          <p:nvPr/>
        </p:nvSpPr>
        <p:spPr>
          <a:xfrm>
            <a:off x="35814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1722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60981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32</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 if invited to misuse                   someone else’s medication; or, if someone asks for your medication?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9804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907031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596" y="1447800"/>
            <a:ext cx="2480107" cy="4297649"/>
          </a:xfrm>
          <a:prstGeom prst="rect">
            <a:avLst/>
          </a:prstGeom>
        </p:spPr>
      </p:pic>
      <p:sp>
        <p:nvSpPr>
          <p:cNvPr id="3" name="Title 2"/>
          <p:cNvSpPr>
            <a:spLocks noGrp="1"/>
          </p:cNvSpPr>
          <p:nvPr>
            <p:ph type="title" idx="4294967295"/>
          </p:nvPr>
        </p:nvSpPr>
        <p:spPr>
          <a:xfrm>
            <a:off x="457200" y="274638"/>
            <a:ext cx="3810000" cy="2011362"/>
          </a:xfrm>
          <a:prstGeom prst="rect">
            <a:avLst/>
          </a:prstGeom>
        </p:spPr>
        <p:txBody>
          <a:bodyPr>
            <a:normAutofit/>
          </a:bodyPr>
          <a:lstStyle/>
          <a:p>
            <a:pPr algn="l"/>
            <a:r>
              <a:rPr lang="en-US" sz="3600" b="1" dirty="0">
                <a:solidFill>
                  <a:schemeClr val="accent1">
                    <a:lumMod val="75000"/>
                  </a:schemeClr>
                </a:solidFill>
                <a:latin typeface="Arial" panose="020B0604020202020204" pitchFamily="34" charset="0"/>
                <a:cs typeface="Arial" panose="020B0604020202020204" pitchFamily="34" charset="0"/>
              </a:rPr>
              <a:t>Need help saying “no”?</a:t>
            </a:r>
          </a:p>
        </p:txBody>
      </p:sp>
      <p:sp>
        <p:nvSpPr>
          <p:cNvPr id="5" name="Rounded Rectangular Callout 4"/>
          <p:cNvSpPr/>
          <p:nvPr/>
        </p:nvSpPr>
        <p:spPr>
          <a:xfrm>
            <a:off x="5047833" y="365919"/>
            <a:ext cx="2383054" cy="639762"/>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latin typeface="Arial" panose="020B0604020202020204" pitchFamily="34" charset="0"/>
                <a:cs typeface="Arial" panose="020B0604020202020204" pitchFamily="34" charset="0"/>
              </a:rPr>
              <a:t>I’ve got some pain pills…want </a:t>
            </a:r>
            <a:r>
              <a:rPr lang="en-US" b="1" dirty="0" smtClean="0">
                <a:solidFill>
                  <a:schemeClr val="tx2">
                    <a:lumMod val="75000"/>
                  </a:schemeClr>
                </a:solidFill>
                <a:latin typeface="Arial" panose="020B0604020202020204" pitchFamily="34" charset="0"/>
                <a:cs typeface="Arial" panose="020B0604020202020204" pitchFamily="34" charset="0"/>
              </a:rPr>
              <a:t>one?</a:t>
            </a:r>
          </a:p>
        </p:txBody>
      </p:sp>
      <p:sp>
        <p:nvSpPr>
          <p:cNvPr id="6" name="Rounded Rectangular Callout 5"/>
          <p:cNvSpPr/>
          <p:nvPr/>
        </p:nvSpPr>
        <p:spPr>
          <a:xfrm>
            <a:off x="304800" y="1905000"/>
            <a:ext cx="3200400" cy="1219200"/>
          </a:xfrm>
          <a:prstGeom prst="wedgeRoundRectCallout">
            <a:avLst>
              <a:gd name="adj1" fmla="val 62222"/>
              <a:gd name="adj2" fmla="val 4499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Give a Reason:</a:t>
            </a:r>
          </a:p>
          <a:p>
            <a:r>
              <a:rPr lang="en-US" b="1" dirty="0">
                <a:solidFill>
                  <a:schemeClr val="tx1">
                    <a:lumMod val="50000"/>
                    <a:lumOff val="50000"/>
                  </a:schemeClr>
                </a:solidFill>
                <a:latin typeface="Arial" panose="020B0604020202020204" pitchFamily="34" charset="0"/>
                <a:cs typeface="Arial" panose="020B0604020202020204" pitchFamily="34" charset="0"/>
              </a:rPr>
              <a:t>No way…that’s illegal!  </a:t>
            </a:r>
          </a:p>
          <a:p>
            <a:r>
              <a:rPr lang="en-US" b="1" dirty="0">
                <a:solidFill>
                  <a:schemeClr val="tx1">
                    <a:lumMod val="50000"/>
                    <a:lumOff val="50000"/>
                  </a:schemeClr>
                </a:solidFill>
                <a:latin typeface="Arial" panose="020B0604020202020204" pitchFamily="34" charset="0"/>
                <a:cs typeface="Arial" panose="020B0604020202020204" pitchFamily="34" charset="0"/>
              </a:rPr>
              <a:t>I don’t want a drug-related offense on </a:t>
            </a:r>
            <a:r>
              <a:rPr lang="en-US" b="1" dirty="0" smtClean="0">
                <a:solidFill>
                  <a:schemeClr val="tx1">
                    <a:lumMod val="50000"/>
                    <a:lumOff val="50000"/>
                  </a:schemeClr>
                </a:solidFill>
                <a:latin typeface="Arial" panose="020B0604020202020204" pitchFamily="34" charset="0"/>
                <a:cs typeface="Arial" panose="020B0604020202020204" pitchFamily="34" charset="0"/>
              </a:rPr>
              <a:t>my </a:t>
            </a:r>
            <a:r>
              <a:rPr lang="en-US" b="1" dirty="0">
                <a:solidFill>
                  <a:schemeClr val="tx1">
                    <a:lumMod val="50000"/>
                    <a:lumOff val="50000"/>
                  </a:schemeClr>
                </a:solidFill>
                <a:latin typeface="Arial" panose="020B0604020202020204" pitchFamily="34" charset="0"/>
                <a:cs typeface="Arial" panose="020B0604020202020204" pitchFamily="34" charset="0"/>
              </a:rPr>
              <a:t>record.</a:t>
            </a:r>
          </a:p>
        </p:txBody>
      </p:sp>
      <p:sp>
        <p:nvSpPr>
          <p:cNvPr id="7" name="Rounded Rectangular Callout 6"/>
          <p:cNvSpPr/>
          <p:nvPr/>
        </p:nvSpPr>
        <p:spPr>
          <a:xfrm>
            <a:off x="297543" y="4114800"/>
            <a:ext cx="2939143" cy="1851201"/>
          </a:xfrm>
          <a:prstGeom prst="wedgeRoundRectCallout">
            <a:avLst>
              <a:gd name="adj1" fmla="val 63242"/>
              <a:gd name="adj2" fmla="val -4270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Leave the situation</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If you feel uncomfortable, leave the </a:t>
            </a:r>
            <a:r>
              <a:rPr lang="en-US" b="1" dirty="0" smtClean="0">
                <a:solidFill>
                  <a:schemeClr val="tx1">
                    <a:lumMod val="50000"/>
                    <a:lumOff val="50000"/>
                  </a:schemeClr>
                </a:solidFill>
                <a:latin typeface="Arial" panose="020B0604020202020204" pitchFamily="34" charset="0"/>
                <a:cs typeface="Arial" panose="020B0604020202020204" pitchFamily="34" charset="0"/>
              </a:rPr>
              <a:t>situation and seek a safe way to have fun, study, etc.</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5538680" y="4267200"/>
            <a:ext cx="3220692" cy="1295400"/>
          </a:xfrm>
          <a:prstGeom prst="wedgeRoundRectCallout">
            <a:avLst>
              <a:gd name="adj1" fmla="val -46319"/>
              <a:gd name="adj2" fmla="val -756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Suggest an alternative</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No…these pills can cause some serious side effects.  Instead, how </a:t>
            </a:r>
            <a:r>
              <a:rPr lang="en-US" b="1" dirty="0" smtClean="0">
                <a:solidFill>
                  <a:schemeClr val="tx1">
                    <a:lumMod val="50000"/>
                    <a:lumOff val="50000"/>
                  </a:schemeClr>
                </a:solidFill>
                <a:latin typeface="Arial" panose="020B0604020202020204" pitchFamily="34" charset="0"/>
                <a:cs typeface="Arial" panose="020B0604020202020204" pitchFamily="34" charset="0"/>
              </a:rPr>
              <a:t>about we…</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33</a:t>
            </a:r>
            <a:endParaRPr lang="en-US" dirty="0"/>
          </a:p>
        </p:txBody>
      </p:sp>
      <p:sp>
        <p:nvSpPr>
          <p:cNvPr id="9" name="Rounded Rectangular Callout 8"/>
          <p:cNvSpPr/>
          <p:nvPr/>
        </p:nvSpPr>
        <p:spPr>
          <a:xfrm>
            <a:off x="5902773" y="1280319"/>
            <a:ext cx="2672453" cy="1060110"/>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lumMod val="75000"/>
                  </a:schemeClr>
                </a:solidFill>
                <a:latin typeface="Arial" panose="020B0604020202020204" pitchFamily="34" charset="0"/>
                <a:cs typeface="Arial" panose="020B0604020202020204" pitchFamily="34" charset="0"/>
              </a:rPr>
              <a:t>I’m so stressed – can I have some of your Xanax</a:t>
            </a:r>
            <a:r>
              <a:rPr lang="en-US" b="1" baseline="30000" dirty="0" smtClean="0">
                <a:solidFill>
                  <a:schemeClr val="tx2">
                    <a:lumMod val="75000"/>
                  </a:schemeClr>
                </a:solidFill>
                <a:latin typeface="Arial" panose="020B0604020202020204" pitchFamily="34" charset="0"/>
                <a:cs typeface="Arial" panose="020B0604020202020204" pitchFamily="34" charset="0"/>
              </a:rPr>
              <a:t>®</a:t>
            </a:r>
            <a:r>
              <a:rPr lang="en-US" b="1" dirty="0" smtClean="0">
                <a:solidFill>
                  <a:schemeClr val="tx2">
                    <a:lumMod val="75000"/>
                  </a:schemeClr>
                </a:solidFill>
                <a:latin typeface="Arial" panose="020B0604020202020204" pitchFamily="34" charset="0"/>
                <a:cs typeface="Arial" panose="020B0604020202020204" pitchFamily="34" charset="0"/>
              </a:rPr>
              <a:t>?</a:t>
            </a:r>
            <a:endParaRPr lang="en-US" b="1" dirty="0">
              <a:solidFill>
                <a:schemeClr val="tx2">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95775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34</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8"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465777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accent1">
                    <a:lumMod val="75000"/>
                  </a:schemeClr>
                </a:solidFill>
                <a:latin typeface="Arial"/>
                <a:cs typeface="Arial"/>
              </a:rPr>
              <a:t>Try these positive </a:t>
            </a:r>
            <a:r>
              <a:rPr lang="en-US" sz="3600" dirty="0" smtClean="0">
                <a:solidFill>
                  <a:schemeClr val="accent1">
                    <a:lumMod val="75000"/>
                  </a:schemeClr>
                </a:solidFill>
                <a:latin typeface="Arial"/>
                <a:cs typeface="Arial"/>
              </a:rPr>
              <a:t>alternatives to misusing medications…</a:t>
            </a:r>
            <a:endParaRPr lang="en-US" sz="3600" dirty="0">
              <a:solidFill>
                <a:schemeClr val="accent1">
                  <a:lumMod val="75000"/>
                </a:schemeClr>
              </a:solidFill>
              <a:latin typeface="Arial"/>
              <a:cs typeface="Arial"/>
            </a:endParaRPr>
          </a:p>
        </p:txBody>
      </p:sp>
      <p:sp>
        <p:nvSpPr>
          <p:cNvPr id="9"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35</a:t>
            </a:r>
            <a:endParaRPr lang="en-US" dirty="0"/>
          </a:p>
        </p:txBody>
      </p:sp>
      <p:pic>
        <p:nvPicPr>
          <p:cNvPr id="5" name="Picture 4"/>
          <p:cNvPicPr>
            <a:picLocks noChangeAspect="1"/>
          </p:cNvPicPr>
          <p:nvPr/>
        </p:nvPicPr>
        <p:blipFill>
          <a:blip r:embed="rId4"/>
          <a:stretch>
            <a:fillRect/>
          </a:stretch>
        </p:blipFill>
        <p:spPr>
          <a:xfrm rot="16200000" flipH="1">
            <a:off x="2353798" y="-922799"/>
            <a:ext cx="4436403" cy="9144000"/>
          </a:xfrm>
          <a:prstGeom prst="rect">
            <a:avLst/>
          </a:prstGeom>
        </p:spPr>
      </p:pic>
      <p:sp>
        <p:nvSpPr>
          <p:cNvPr id="7" name="Content Placeholder 3"/>
          <p:cNvSpPr txBox="1">
            <a:spLocks/>
          </p:cNvSpPr>
          <p:nvPr/>
        </p:nvSpPr>
        <p:spPr>
          <a:xfrm>
            <a:off x="435852" y="1591597"/>
            <a:ext cx="1952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FFC000"/>
                </a:solidFill>
                <a:latin typeface="Arial" panose="020B0604020202020204" pitchFamily="34" charset="0"/>
                <a:cs typeface="Arial" panose="020B0604020202020204" pitchFamily="34" charset="0"/>
              </a:rPr>
              <a:t>travel</a:t>
            </a:r>
          </a:p>
        </p:txBody>
      </p:sp>
      <p:sp>
        <p:nvSpPr>
          <p:cNvPr id="8" name="Content Placeholder 3"/>
          <p:cNvSpPr txBox="1">
            <a:spLocks/>
          </p:cNvSpPr>
          <p:nvPr/>
        </p:nvSpPr>
        <p:spPr>
          <a:xfrm>
            <a:off x="361321" y="2438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00B0F0"/>
                </a:solidFill>
                <a:latin typeface="Arial" panose="020B0604020202020204" pitchFamily="34" charset="0"/>
                <a:cs typeface="Arial" panose="020B0604020202020204" pitchFamily="34" charset="0"/>
              </a:rPr>
              <a:t>go to a concert</a:t>
            </a:r>
          </a:p>
        </p:txBody>
      </p:sp>
      <p:sp>
        <p:nvSpPr>
          <p:cNvPr id="10" name="Content Placeholder 3"/>
          <p:cNvSpPr txBox="1">
            <a:spLocks/>
          </p:cNvSpPr>
          <p:nvPr/>
        </p:nvSpPr>
        <p:spPr>
          <a:xfrm>
            <a:off x="1823364" y="3026701"/>
            <a:ext cx="696468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05480"/>
                </a:solidFill>
                <a:latin typeface="Arial" panose="020B0604020202020204" pitchFamily="34" charset="0"/>
                <a:cs typeface="Arial" panose="020B0604020202020204" pitchFamily="34" charset="0"/>
              </a:rPr>
              <a:t>attend a sporting event</a:t>
            </a:r>
          </a:p>
        </p:txBody>
      </p:sp>
      <p:sp>
        <p:nvSpPr>
          <p:cNvPr id="11" name="Content Placeholder 3"/>
          <p:cNvSpPr txBox="1">
            <a:spLocks/>
          </p:cNvSpPr>
          <p:nvPr/>
        </p:nvSpPr>
        <p:spPr>
          <a:xfrm>
            <a:off x="2057400" y="1810354"/>
            <a:ext cx="435864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watch a movie</a:t>
            </a:r>
          </a:p>
        </p:txBody>
      </p:sp>
      <p:sp>
        <p:nvSpPr>
          <p:cNvPr id="13" name="Content Placeholder 3"/>
          <p:cNvSpPr txBox="1">
            <a:spLocks/>
          </p:cNvSpPr>
          <p:nvPr/>
        </p:nvSpPr>
        <p:spPr>
          <a:xfrm>
            <a:off x="5115582" y="2305375"/>
            <a:ext cx="4550121" cy="6283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92D050"/>
                </a:solidFill>
                <a:latin typeface="Arial" panose="020B0604020202020204" pitchFamily="34" charset="0"/>
                <a:cs typeface="Arial" panose="020B0604020202020204" pitchFamily="34" charset="0"/>
              </a:rPr>
              <a:t>s</a:t>
            </a:r>
            <a:r>
              <a:rPr lang="en-US" b="1" dirty="0" smtClean="0">
                <a:solidFill>
                  <a:srgbClr val="92D050"/>
                </a:solidFill>
                <a:latin typeface="Arial" panose="020B0604020202020204" pitchFamily="34" charset="0"/>
                <a:cs typeface="Arial" panose="020B0604020202020204" pitchFamily="34" charset="0"/>
              </a:rPr>
              <a:t>tart a study group</a:t>
            </a:r>
            <a:endParaRPr lang="en-US" b="1" dirty="0">
              <a:solidFill>
                <a:srgbClr val="92D050"/>
              </a:solidFill>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5305704" y="4121131"/>
            <a:ext cx="3762096" cy="6813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92D050"/>
                </a:solidFill>
                <a:latin typeface="Arial" panose="020B0604020202020204" pitchFamily="34" charset="0"/>
                <a:cs typeface="Arial" panose="020B0604020202020204" pitchFamily="34" charset="0"/>
              </a:rPr>
              <a:t>d</a:t>
            </a:r>
            <a:r>
              <a:rPr lang="en-US" sz="3600" b="1" dirty="0" smtClean="0">
                <a:solidFill>
                  <a:srgbClr val="92D050"/>
                </a:solidFill>
                <a:latin typeface="Arial" panose="020B0604020202020204" pitchFamily="34" charset="0"/>
                <a:cs typeface="Arial" panose="020B0604020202020204" pitchFamily="34" charset="0"/>
              </a:rPr>
              <a:t>on’t skip class</a:t>
            </a:r>
            <a:endParaRPr lang="en-US" sz="3600" b="1" dirty="0">
              <a:solidFill>
                <a:srgbClr val="92D050"/>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361321" y="3720201"/>
            <a:ext cx="5238986" cy="5994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92D050"/>
                </a:solidFill>
                <a:latin typeface="Arial" panose="020B0604020202020204" pitchFamily="34" charset="0"/>
                <a:cs typeface="Arial" panose="020B0604020202020204" pitchFamily="34" charset="0"/>
              </a:rPr>
              <a:t>t</a:t>
            </a:r>
            <a:r>
              <a:rPr lang="en-US" sz="2800" b="1" dirty="0" smtClean="0">
                <a:solidFill>
                  <a:srgbClr val="92D050"/>
                </a:solidFill>
                <a:latin typeface="Arial" panose="020B0604020202020204" pitchFamily="34" charset="0"/>
                <a:cs typeface="Arial" panose="020B0604020202020204" pitchFamily="34" charset="0"/>
              </a:rPr>
              <a:t>alk with your professor</a:t>
            </a:r>
            <a:endParaRPr lang="en-US" sz="2800" b="1" dirty="0">
              <a:solidFill>
                <a:srgbClr val="92D050"/>
              </a:solidFill>
              <a:latin typeface="Arial" panose="020B0604020202020204" pitchFamily="34" charset="0"/>
              <a:cs typeface="Arial" panose="020B0604020202020204" pitchFamily="34" charset="0"/>
            </a:endParaRPr>
          </a:p>
        </p:txBody>
      </p:sp>
      <p:sp>
        <p:nvSpPr>
          <p:cNvPr id="16" name="Content Placeholder 3"/>
          <p:cNvSpPr txBox="1">
            <a:spLocks/>
          </p:cNvSpPr>
          <p:nvPr/>
        </p:nvSpPr>
        <p:spPr>
          <a:xfrm>
            <a:off x="339045" y="4343400"/>
            <a:ext cx="4800600" cy="7620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enjoy your hobbies</a:t>
            </a:r>
          </a:p>
        </p:txBody>
      </p:sp>
    </p:spTree>
    <p:custDataLst>
      <p:tags r:id="rId1"/>
    </p:custDataLst>
    <p:extLst>
      <p:ext uri="{BB962C8B-B14F-4D97-AF65-F5344CB8AC3E}">
        <p14:creationId xmlns:p14="http://schemas.microsoft.com/office/powerpoint/2010/main" val="3247761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36</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457200" indent="-457200">
              <a:buFont typeface="+mj-lt"/>
              <a:buAutoNum type="arabicPeriod"/>
            </a:pPr>
            <a:r>
              <a:rPr lang="en-US" sz="2400" dirty="0" smtClean="0">
                <a:solidFill>
                  <a:srgbClr val="7F7F7F"/>
                </a:solidFill>
                <a:latin typeface="Arial"/>
                <a:cs typeface="Arial"/>
              </a:rPr>
              <a:t>What are some safe medication practices for life?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97854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37</a:t>
            </a:fld>
            <a:endParaRPr lang="en-US" dirty="0"/>
          </a:p>
        </p:txBody>
      </p:sp>
      <p:sp>
        <p:nvSpPr>
          <p:cNvPr id="3"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50000"/>
                    <a:lumOff val="50000"/>
                  </a:schemeClr>
                </a:solidFill>
                <a:latin typeface="Arial"/>
                <a:cs typeface="Arial"/>
              </a:rPr>
              <a:t>Only use prescription medications </a:t>
            </a:r>
            <a:r>
              <a:rPr lang="en-US" sz="2800" dirty="0" smtClean="0">
                <a:solidFill>
                  <a:schemeClr val="tx1">
                    <a:lumMod val="50000"/>
                    <a:lumOff val="50000"/>
                  </a:schemeClr>
                </a:solidFill>
                <a:latin typeface="Arial"/>
                <a:cs typeface="Arial"/>
              </a:rPr>
              <a:t/>
            </a:r>
            <a:br>
              <a:rPr lang="en-US" sz="2800" dirty="0" smtClean="0">
                <a:solidFill>
                  <a:schemeClr val="tx1">
                    <a:lumMod val="50000"/>
                    <a:lumOff val="50000"/>
                  </a:schemeClr>
                </a:solidFill>
                <a:latin typeface="Arial"/>
                <a:cs typeface="Arial"/>
              </a:rPr>
            </a:br>
            <a:r>
              <a:rPr lang="en-US" sz="2800" dirty="0" smtClean="0">
                <a:solidFill>
                  <a:schemeClr val="tx1">
                    <a:lumMod val="50000"/>
                    <a:lumOff val="50000"/>
                  </a:schemeClr>
                </a:solidFill>
                <a:latin typeface="Arial"/>
                <a:cs typeface="Arial"/>
              </a:rPr>
              <a:t>as </a:t>
            </a:r>
            <a:r>
              <a:rPr lang="en-US" sz="2800" dirty="0">
                <a:solidFill>
                  <a:schemeClr val="tx1">
                    <a:lumMod val="50000"/>
                    <a:lumOff val="50000"/>
                  </a:schemeClr>
                </a:solidFill>
                <a:latin typeface="Arial"/>
                <a:cs typeface="Arial"/>
              </a:rPr>
              <a:t>directed by a health </a:t>
            </a:r>
            <a:r>
              <a:rPr lang="en-US" sz="2800" dirty="0" smtClean="0">
                <a:solidFill>
                  <a:schemeClr val="tx1">
                    <a:lumMod val="50000"/>
                    <a:lumOff val="50000"/>
                  </a:schemeClr>
                </a:solidFill>
                <a:latin typeface="Arial"/>
                <a:cs typeface="Arial"/>
              </a:rPr>
              <a:t>professional</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Do </a:t>
            </a:r>
            <a:r>
              <a:rPr lang="en-US" sz="2800" dirty="0">
                <a:solidFill>
                  <a:schemeClr val="tx1">
                    <a:lumMod val="50000"/>
                    <a:lumOff val="50000"/>
                  </a:schemeClr>
                </a:solidFill>
                <a:latin typeface="Arial"/>
                <a:cs typeface="Arial"/>
              </a:rPr>
              <a:t>not share or take someone else’s </a:t>
            </a:r>
            <a:r>
              <a:rPr lang="en-US" sz="2800" dirty="0" smtClean="0">
                <a:solidFill>
                  <a:schemeClr val="tx1">
                    <a:lumMod val="50000"/>
                    <a:lumOff val="50000"/>
                  </a:schemeClr>
                </a:solidFill>
                <a:latin typeface="Arial"/>
                <a:cs typeface="Arial"/>
              </a:rPr>
              <a:t>medication</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Keep </a:t>
            </a:r>
            <a:r>
              <a:rPr lang="en-US" sz="2800" dirty="0">
                <a:solidFill>
                  <a:schemeClr val="tx1">
                    <a:lumMod val="50000"/>
                    <a:lumOff val="50000"/>
                  </a:schemeClr>
                </a:solidFill>
                <a:latin typeface="Arial"/>
                <a:cs typeface="Arial"/>
              </a:rPr>
              <a:t>your medications </a:t>
            </a:r>
            <a:r>
              <a:rPr lang="en-US" sz="2800" dirty="0" smtClean="0">
                <a:solidFill>
                  <a:schemeClr val="tx1">
                    <a:lumMod val="50000"/>
                    <a:lumOff val="50000"/>
                  </a:schemeClr>
                </a:solidFill>
                <a:latin typeface="Arial"/>
                <a:cs typeface="Arial"/>
              </a:rPr>
              <a:t>safe</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Model </a:t>
            </a:r>
            <a:r>
              <a:rPr lang="en-US" sz="2800" dirty="0">
                <a:solidFill>
                  <a:schemeClr val="tx1">
                    <a:lumMod val="50000"/>
                    <a:lumOff val="50000"/>
                  </a:schemeClr>
                </a:solidFill>
                <a:latin typeface="Arial"/>
                <a:cs typeface="Arial"/>
              </a:rPr>
              <a:t>safe medication practices</a:t>
            </a:r>
          </a:p>
        </p:txBody>
      </p:sp>
      <p:sp>
        <p:nvSpPr>
          <p:cNvPr id="4" name="Oval 3"/>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43000" y="1600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1</a:t>
            </a:r>
            <a:endParaRPr lang="en-US" sz="3200" b="1" dirty="0">
              <a:solidFill>
                <a:schemeClr val="accent3"/>
              </a:solidFill>
              <a:latin typeface="Arial"/>
              <a:cs typeface="Arial"/>
            </a:endParaRPr>
          </a:p>
        </p:txBody>
      </p:sp>
      <p:sp>
        <p:nvSpPr>
          <p:cNvPr id="6" name="Oval 5"/>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0" y="28194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2</a:t>
            </a:r>
            <a:endParaRPr lang="en-US" sz="3200" b="1" dirty="0">
              <a:solidFill>
                <a:schemeClr val="accent3"/>
              </a:solidFill>
              <a:latin typeface="Arial"/>
              <a:cs typeface="Arial"/>
            </a:endParaRPr>
          </a:p>
        </p:txBody>
      </p:sp>
      <p:sp>
        <p:nvSpPr>
          <p:cNvPr id="8" name="Oval 7"/>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43000" y="41148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3</a:t>
            </a:r>
            <a:endParaRPr lang="en-US" sz="3200" b="1" dirty="0">
              <a:solidFill>
                <a:schemeClr val="accent3"/>
              </a:solidFill>
              <a:latin typeface="Arial"/>
              <a:cs typeface="Arial"/>
            </a:endParaRPr>
          </a:p>
        </p:txBody>
      </p:sp>
      <p:sp>
        <p:nvSpPr>
          <p:cNvPr id="10" name="Oval 9"/>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43000" y="5029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4</a:t>
            </a:r>
            <a:endParaRPr lang="en-US" sz="3200" b="1" dirty="0">
              <a:solidFill>
                <a:schemeClr val="accent3"/>
              </a:solidFill>
              <a:latin typeface="Arial"/>
              <a:cs typeface="Arial"/>
            </a:endParaRPr>
          </a:p>
        </p:txBody>
      </p:sp>
      <p:sp>
        <p:nvSpPr>
          <p:cNvPr id="12"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Safe Medication Practices for Life</a:t>
            </a:r>
            <a:endParaRPr lang="en-US" dirty="0">
              <a:solidFill>
                <a:schemeClr val="accent1">
                  <a:lumMod val="75000"/>
                </a:schemeClr>
              </a:solidFill>
              <a:latin typeface="Arial"/>
              <a:cs typeface="Arial"/>
            </a:endParaRPr>
          </a:p>
        </p:txBody>
      </p:sp>
    </p:spTree>
    <p:custDataLst>
      <p:tags r:id="rId1"/>
    </p:custDataLst>
    <p:extLst>
      <p:ext uri="{BB962C8B-B14F-4D97-AF65-F5344CB8AC3E}">
        <p14:creationId xmlns:p14="http://schemas.microsoft.com/office/powerpoint/2010/main" val="2132900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GenerationRx.org  </a:t>
            </a:r>
            <a:fld id="{A9D08C3E-74CE-4F95-B426-E90F7E2ED6EF}" type="slidenum">
              <a:rPr lang="en-US" smtClean="0"/>
              <a:pPr/>
              <a:t>38</a:t>
            </a:fld>
            <a:endParaRPr lang="en-US" dirty="0"/>
          </a:p>
        </p:txBody>
      </p:sp>
      <p:sp>
        <p:nvSpPr>
          <p:cNvPr id="3" name="Content Placeholder 3"/>
          <p:cNvSpPr txBox="1">
            <a:spLocks/>
          </p:cNvSpPr>
          <p:nvPr/>
        </p:nvSpPr>
        <p:spPr>
          <a:xfrm>
            <a:off x="457200" y="1981199"/>
            <a:ext cx="5257800" cy="38100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Student health or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wellness center</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Campus Recovery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Programs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College or university                                      counseling services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Academic advisors</a:t>
            </a:r>
          </a:p>
          <a:p>
            <a:pPr marL="457200" indent="-457200">
              <a:buFont typeface="+mj-lt"/>
              <a:buAutoNum type="arabicPeriod"/>
            </a:pPr>
            <a:endParaRPr lang="en-US" sz="280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57200" y="274638"/>
            <a:ext cx="8229600" cy="1401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36647E"/>
                </a:solidFill>
                <a:latin typeface="Arial"/>
                <a:cs typeface="Arial"/>
              </a:rPr>
              <a:t>Need help? </a:t>
            </a:r>
            <a:br>
              <a:rPr lang="en-US" b="1" smtClean="0">
                <a:solidFill>
                  <a:srgbClr val="36647E"/>
                </a:solidFill>
                <a:latin typeface="Arial"/>
                <a:cs typeface="Arial"/>
              </a:rPr>
            </a:br>
            <a:r>
              <a:rPr lang="en-US" b="1" smtClean="0">
                <a:solidFill>
                  <a:srgbClr val="36647E"/>
                </a:solidFill>
                <a:latin typeface="Arial"/>
                <a:cs typeface="Arial"/>
              </a:rPr>
              <a:t>Use Campus Resources:</a:t>
            </a:r>
            <a:endParaRPr lang="en-US" b="1" dirty="0">
              <a:solidFill>
                <a:srgbClr val="36647E"/>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2207731"/>
            <a:ext cx="4468368" cy="2897669"/>
          </a:xfrm>
          <a:prstGeom prst="rect">
            <a:avLst/>
          </a:prstGeom>
        </p:spPr>
      </p:pic>
    </p:spTree>
    <p:extLst>
      <p:ext uri="{BB962C8B-B14F-4D97-AF65-F5344CB8AC3E}">
        <p14:creationId xmlns:p14="http://schemas.microsoft.com/office/powerpoint/2010/main" val="1905587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559335" y="1600200"/>
            <a:ext cx="6781800" cy="1143000"/>
          </a:xfrm>
          <a:prstGeom prst="rect">
            <a:avLst/>
          </a:prstGeom>
        </p:spPr>
        <p:txBody>
          <a:bodyPr>
            <a:noAutofit/>
          </a:bodyPr>
          <a:lstStyle/>
          <a:p>
            <a:pPr algn="l"/>
            <a:r>
              <a:rPr lang="en-US" sz="5700" dirty="0">
                <a:solidFill>
                  <a:srgbClr val="36647E"/>
                </a:solidFill>
                <a:latin typeface="Arial"/>
                <a:cs typeface="Arial"/>
              </a:rPr>
              <a:t>Share the information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38270" y="762000"/>
            <a:ext cx="3605730" cy="5105400"/>
          </a:xfrm>
          <a:prstGeom prst="rect">
            <a:avLst/>
          </a:prstGeom>
        </p:spPr>
      </p:pic>
      <p:sp>
        <p:nvSpPr>
          <p:cNvPr id="3" name="TextBox 2"/>
          <p:cNvSpPr txBox="1"/>
          <p:nvPr/>
        </p:nvSpPr>
        <p:spPr>
          <a:xfrm>
            <a:off x="590495" y="3581400"/>
            <a:ext cx="5048305" cy="615553"/>
          </a:xfrm>
          <a:prstGeom prst="rect">
            <a:avLst/>
          </a:prstGeom>
          <a:noFill/>
        </p:spPr>
        <p:txBody>
          <a:bodyPr wrap="none" rtlCol="0">
            <a:spAutoFit/>
          </a:bodyPr>
          <a:lstStyle/>
          <a:p>
            <a:r>
              <a:rPr lang="en-US" sz="3400" b="1" dirty="0">
                <a:solidFill>
                  <a:srgbClr val="48BAC8"/>
                </a:solidFill>
                <a:latin typeface="Arial"/>
                <a:cs typeface="Arial"/>
              </a:rPr>
              <a:t>Visit: GenerationRx.org</a:t>
            </a: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39</a:t>
            </a:r>
            <a:endParaRPr lang="en-US" dirty="0"/>
          </a:p>
        </p:txBody>
      </p:sp>
    </p:spTree>
    <p:custDataLst>
      <p:tags r:id="rId1"/>
    </p:custDataLst>
    <p:extLst>
      <p:ext uri="{BB962C8B-B14F-4D97-AF65-F5344CB8AC3E}">
        <p14:creationId xmlns:p14="http://schemas.microsoft.com/office/powerpoint/2010/main" val="413630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43000"/>
            <a:ext cx="4091498" cy="4874172"/>
          </a:xfrm>
          <a:prstGeom prst="rect">
            <a:avLst/>
          </a:prstGeom>
        </p:spPr>
      </p:pic>
      <p:pic>
        <p:nvPicPr>
          <p:cNvPr id="15" name="Picture 14"/>
          <p:cNvPicPr>
            <a:picLocks noChangeAspect="1"/>
          </p:cNvPicPr>
          <p:nvPr/>
        </p:nvPicPr>
        <p:blipFill>
          <a:blip r:embed="rId5" cstate="print"/>
          <a:stretch>
            <a:fillRect/>
          </a:stretch>
        </p:blipFill>
        <p:spPr>
          <a:xfrm>
            <a:off x="2667000" y="1820917"/>
            <a:ext cx="6477000" cy="3733800"/>
          </a:xfrm>
          <a:prstGeom prst="rect">
            <a:avLst/>
          </a:prstGeom>
        </p:spPr>
      </p:pic>
      <p:sp>
        <p:nvSpPr>
          <p:cNvPr id="17" name="Title 2"/>
          <p:cNvSpPr>
            <a:spLocks noGrp="1"/>
          </p:cNvSpPr>
          <p:nvPr>
            <p:ph type="title" idx="4294967295"/>
          </p:nvPr>
        </p:nvSpPr>
        <p:spPr>
          <a:xfrm>
            <a:off x="3733800" y="685800"/>
            <a:ext cx="5257800" cy="1143000"/>
          </a:xfrm>
          <a:prstGeom prst="rect">
            <a:avLst/>
          </a:prstGeom>
        </p:spPr>
        <p:txBody>
          <a:bodyPr>
            <a:normAutofit/>
          </a:bodyPr>
          <a:lstStyle/>
          <a:p>
            <a:pPr algn="l" eaLnBrk="1" hangingPunct="1"/>
            <a:r>
              <a:rPr lang="en-US" altLang="en-US" sz="5400" b="1" dirty="0">
                <a:solidFill>
                  <a:srgbClr val="36647E"/>
                </a:solidFill>
                <a:latin typeface="Arial"/>
                <a:cs typeface="Arial"/>
              </a:rPr>
              <a:t>Think about it:</a:t>
            </a:r>
          </a:p>
        </p:txBody>
      </p:sp>
      <p:sp>
        <p:nvSpPr>
          <p:cNvPr id="2" name="Content Placeholder 1"/>
          <p:cNvSpPr>
            <a:spLocks noGrp="1"/>
          </p:cNvSpPr>
          <p:nvPr>
            <p:ph idx="4294967295"/>
          </p:nvPr>
        </p:nvSpPr>
        <p:spPr>
          <a:xfrm>
            <a:off x="3886200" y="2209800"/>
            <a:ext cx="4572000" cy="3429000"/>
          </a:xfrm>
          <a:prstGeom prst="rect">
            <a:avLst/>
          </a:prstGeom>
        </p:spPr>
        <p:txBody>
          <a:bodyPr>
            <a:normAutofit/>
          </a:bodyPr>
          <a:lstStyle/>
          <a:p>
            <a:pPr marL="0" indent="0">
              <a:spcAft>
                <a:spcPts val="1800"/>
              </a:spcAft>
              <a:buNone/>
            </a:pPr>
            <a:r>
              <a:rPr lang="en-US" dirty="0">
                <a:solidFill>
                  <a:schemeClr val="tx1">
                    <a:lumMod val="50000"/>
                    <a:lumOff val="50000"/>
                  </a:schemeClr>
                </a:solidFill>
                <a:latin typeface="Arial"/>
                <a:cs typeface="Arial"/>
              </a:rPr>
              <a:t>Some people misuse prescription drugs…</a:t>
            </a:r>
            <a:endParaRPr lang="en-US" dirty="0">
              <a:solidFill>
                <a:schemeClr val="tx1">
                  <a:lumMod val="65000"/>
                  <a:lumOff val="35000"/>
                </a:schemeClr>
              </a:solidFill>
              <a:latin typeface="Arial"/>
              <a:cs typeface="Arial"/>
            </a:endParaRPr>
          </a:p>
          <a:p>
            <a:pPr marL="0" indent="0">
              <a:spcAft>
                <a:spcPts val="1800"/>
              </a:spcAft>
              <a:buNone/>
            </a:pPr>
            <a:r>
              <a:rPr lang="en-US" b="1" dirty="0">
                <a:solidFill>
                  <a:srgbClr val="36647E"/>
                </a:solidFill>
                <a:latin typeface="Arial"/>
                <a:cs typeface="Arial"/>
              </a:rPr>
              <a:t>Do you think this </a:t>
            </a:r>
            <a:br>
              <a:rPr lang="en-US" b="1" dirty="0">
                <a:solidFill>
                  <a:srgbClr val="36647E"/>
                </a:solidFill>
                <a:latin typeface="Arial"/>
                <a:cs typeface="Arial"/>
              </a:rPr>
            </a:br>
            <a:r>
              <a:rPr lang="en-US" b="1" dirty="0">
                <a:solidFill>
                  <a:srgbClr val="36647E"/>
                </a:solidFill>
                <a:latin typeface="Arial"/>
                <a:cs typeface="Arial"/>
              </a:rPr>
              <a:t>is a risky decision?</a:t>
            </a: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4</a:t>
            </a:r>
            <a:endParaRPr lang="en-US" dirty="0"/>
          </a:p>
        </p:txBody>
      </p:sp>
    </p:spTree>
    <p:custDataLst>
      <p:tags r:id="rId1"/>
    </p:custDataLst>
    <p:extLst>
      <p:ext uri="{BB962C8B-B14F-4D97-AF65-F5344CB8AC3E}">
        <p14:creationId xmlns:p14="http://schemas.microsoft.com/office/powerpoint/2010/main" val="848491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flipH="1">
            <a:off x="5915147" y="3551582"/>
            <a:ext cx="3064563" cy="2819399"/>
          </a:xfrm>
          <a:prstGeom prst="rect">
            <a:avLst/>
          </a:prstGeom>
        </p:spPr>
      </p:pic>
      <p:sp>
        <p:nvSpPr>
          <p:cNvPr id="5" name="Title 2"/>
          <p:cNvSpPr txBox="1">
            <a:spLocks/>
          </p:cNvSpPr>
          <p:nvPr/>
        </p:nvSpPr>
        <p:spPr>
          <a:xfrm>
            <a:off x="6477000" y="4191000"/>
            <a:ext cx="259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a:cs typeface="Arial"/>
              </a:rPr>
              <a:t>Follow us </a:t>
            </a:r>
          </a:p>
          <a:p>
            <a:pPr algn="l"/>
            <a:r>
              <a:rPr lang="en-US" sz="2400" b="1" dirty="0">
                <a:solidFill>
                  <a:schemeClr val="tx1">
                    <a:lumMod val="65000"/>
                    <a:lumOff val="35000"/>
                  </a:schemeClr>
                </a:solidFill>
                <a:latin typeface="Arial"/>
                <a:cs typeface="Arial"/>
              </a:rPr>
              <a:t>@TheGenRx</a:t>
            </a:r>
          </a:p>
        </p:txBody>
      </p:sp>
      <p:sp>
        <p:nvSpPr>
          <p:cNvPr id="7" name="Title 2"/>
          <p:cNvSpPr txBox="1">
            <a:spLocks/>
          </p:cNvSpPr>
          <p:nvPr/>
        </p:nvSpPr>
        <p:spPr>
          <a:xfrm>
            <a:off x="4701788" y="1797377"/>
            <a:ext cx="3276600" cy="4720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a:cs typeface="Arial"/>
              </a:rPr>
              <a:t>GenerationRx.org</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3199" y="5029200"/>
            <a:ext cx="1853681" cy="43228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800" y="959364"/>
            <a:ext cx="4450576" cy="968686"/>
          </a:xfrm>
          <a:prstGeom prst="rect">
            <a:avLst/>
          </a:prstGeom>
        </p:spPr>
      </p:pic>
    </p:spTree>
    <p:custDataLst>
      <p:tags r:id="rId1"/>
    </p:custDataLst>
    <p:extLst>
      <p:ext uri="{BB962C8B-B14F-4D97-AF65-F5344CB8AC3E}">
        <p14:creationId xmlns:p14="http://schemas.microsoft.com/office/powerpoint/2010/main" val="76129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5</a:t>
            </a:fld>
            <a:endParaRPr lang="en-US" dirty="0"/>
          </a:p>
        </p:txBody>
      </p:sp>
      <p:sp>
        <p:nvSpPr>
          <p:cNvPr id="3" name="Title 2"/>
          <p:cNvSpPr txBox="1">
            <a:spLocks/>
          </p:cNvSpPr>
          <p:nvPr/>
        </p:nvSpPr>
        <p:spPr>
          <a:xfrm>
            <a:off x="533399" y="304800"/>
            <a:ext cx="8001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latin typeface="Arial"/>
                <a:cs typeface="Arial"/>
              </a:rPr>
              <a:t>Today, we’ll consider important issues relating to…</a:t>
            </a:r>
            <a:endParaRPr lang="en-US" sz="3600" b="1" dirty="0">
              <a:solidFill>
                <a:schemeClr val="accent1">
                  <a:lumMod val="75000"/>
                </a:schemeClr>
              </a:solidFill>
              <a:latin typeface="Arial"/>
              <a:cs typeface="Arial"/>
            </a:endParaRPr>
          </a:p>
        </p:txBody>
      </p:sp>
      <p:sp>
        <p:nvSpPr>
          <p:cNvPr id="4" name="Content Placeholder 6"/>
          <p:cNvSpPr txBox="1">
            <a:spLocks/>
          </p:cNvSpPr>
          <p:nvPr/>
        </p:nvSpPr>
        <p:spPr>
          <a:xfrm>
            <a:off x="1746504" y="1981200"/>
            <a:ext cx="6406896"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tx1">
                    <a:lumMod val="50000"/>
                    <a:lumOff val="50000"/>
                  </a:schemeClr>
                </a:solidFill>
                <a:latin typeface="Arial"/>
                <a:cs typeface="Arial"/>
              </a:rPr>
              <a:t>Module 1:</a:t>
            </a:r>
            <a:r>
              <a:rPr lang="en-US" sz="2800" dirty="0" smtClean="0">
                <a:solidFill>
                  <a:srgbClr val="7F7F7F"/>
                </a:solidFill>
                <a:latin typeface="Arial"/>
                <a:cs typeface="Arial"/>
              </a:rPr>
              <a:t> Prescription Opioids</a:t>
            </a:r>
            <a:endParaRPr lang="en-US" sz="2400" dirty="0" smtClean="0">
              <a:solidFill>
                <a:srgbClr val="7F7F7F"/>
              </a:solidFill>
              <a:latin typeface="Arial"/>
              <a:cs typeface="Arial"/>
            </a:endParaRPr>
          </a:p>
          <a:p>
            <a:pPr marL="0" indent="0">
              <a:buNone/>
            </a:pPr>
            <a:r>
              <a:rPr lang="en-US" sz="2800" b="1" dirty="0" smtClean="0">
                <a:solidFill>
                  <a:schemeClr val="tx1">
                    <a:lumMod val="50000"/>
                    <a:lumOff val="50000"/>
                  </a:schemeClr>
                </a:solidFill>
                <a:latin typeface="Arial"/>
                <a:cs typeface="Arial"/>
              </a:rPr>
              <a:t>Module 2:</a:t>
            </a:r>
            <a:r>
              <a:rPr lang="en-US" sz="2800" dirty="0" smtClean="0">
                <a:solidFill>
                  <a:srgbClr val="7F7F7F"/>
                </a:solidFill>
                <a:latin typeface="Arial"/>
                <a:cs typeface="Arial"/>
              </a:rPr>
              <a:t> Prescription Stimulants</a:t>
            </a:r>
          </a:p>
          <a:p>
            <a:pPr marL="0" indent="0">
              <a:buNone/>
            </a:pPr>
            <a:r>
              <a:rPr lang="en-US" sz="2800" b="1" dirty="0" smtClean="0">
                <a:solidFill>
                  <a:srgbClr val="7F7F7F"/>
                </a:solidFill>
                <a:latin typeface="Arial"/>
                <a:cs typeface="Arial"/>
              </a:rPr>
              <a:t>Module 3:</a:t>
            </a:r>
            <a:r>
              <a:rPr lang="en-US" sz="2800" dirty="0" smtClean="0">
                <a:solidFill>
                  <a:srgbClr val="7F7F7F"/>
                </a:solidFill>
                <a:latin typeface="Arial"/>
                <a:cs typeface="Arial"/>
              </a:rPr>
              <a:t> Safe Medication Practices</a:t>
            </a:r>
          </a:p>
          <a:p>
            <a:pPr marL="514350" indent="-514350">
              <a:buFont typeface="+mj-lt"/>
              <a:buAutoNum type="arabicPeriod"/>
            </a:pPr>
            <a:endParaRPr lang="en-US" sz="2800" dirty="0">
              <a:solidFill>
                <a:srgbClr val="7F7F7F"/>
              </a:solidFill>
              <a:latin typeface="Arial"/>
              <a:cs typeface="Arial"/>
            </a:endParaRPr>
          </a:p>
          <a:p>
            <a:pPr marL="514350" indent="-514350">
              <a:buFont typeface="+mj-lt"/>
              <a:buAutoNum type="arabicPeriod"/>
            </a:pPr>
            <a:endParaRPr lang="en-US" sz="2800" dirty="0">
              <a:solidFill>
                <a:schemeClr val="tx1">
                  <a:lumMod val="65000"/>
                  <a:lumOff val="35000"/>
                </a:schemeClr>
              </a:solidFill>
            </a:endParaRPr>
          </a:p>
        </p:txBody>
      </p:sp>
      <p:sp>
        <p:nvSpPr>
          <p:cNvPr id="5" name="TextBox 4"/>
          <p:cNvSpPr txBox="1"/>
          <p:nvPr/>
        </p:nvSpPr>
        <p:spPr>
          <a:xfrm>
            <a:off x="3962400" y="4450140"/>
            <a:ext cx="4571999" cy="1569660"/>
          </a:xfrm>
          <a:prstGeom prst="rect">
            <a:avLst/>
          </a:prstGeom>
          <a:noFill/>
        </p:spPr>
        <p:txBody>
          <a:bodyPr wrap="square" rtlCol="0">
            <a:spAutoFit/>
          </a:bodyPr>
          <a:lstStyle/>
          <a:p>
            <a:r>
              <a:rPr lang="en-US" sz="2400" i="1" dirty="0">
                <a:solidFill>
                  <a:srgbClr val="00B0F0"/>
                </a:solidFill>
                <a:latin typeface="Arial"/>
                <a:cs typeface="Arial"/>
              </a:rPr>
              <a:t>Each </a:t>
            </a:r>
            <a:r>
              <a:rPr lang="en-US" sz="2400" i="1" dirty="0" smtClean="0">
                <a:solidFill>
                  <a:srgbClr val="00B0F0"/>
                </a:solidFill>
                <a:latin typeface="Arial"/>
                <a:cs typeface="Arial"/>
              </a:rPr>
              <a:t>module consists </a:t>
            </a:r>
            <a:r>
              <a:rPr lang="en-US" sz="2400" i="1" dirty="0">
                <a:solidFill>
                  <a:srgbClr val="00B0F0"/>
                </a:solidFill>
                <a:latin typeface="Arial"/>
                <a:cs typeface="Arial"/>
              </a:rPr>
              <a:t>of watching a short video and engaging in a brief </a:t>
            </a:r>
            <a:r>
              <a:rPr lang="en-US" sz="2400" i="1" dirty="0" smtClean="0">
                <a:solidFill>
                  <a:srgbClr val="00B0F0"/>
                </a:solidFill>
                <a:latin typeface="Arial"/>
                <a:cs typeface="Arial"/>
              </a:rPr>
              <a:t>discussion</a:t>
            </a:r>
            <a:endParaRPr lang="en-US" sz="2400" i="1" dirty="0">
              <a:solidFill>
                <a:srgbClr val="00B0F0"/>
              </a:solidFill>
              <a:latin typeface="Arial"/>
              <a:cs typeface="Arial"/>
            </a:endParaRPr>
          </a:p>
          <a:p>
            <a:endParaRPr lang="en-US" sz="2400" dirty="0">
              <a:solidFill>
                <a:srgbClr val="00B0F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796872"/>
            <a:ext cx="3225800" cy="2149194"/>
          </a:xfrm>
          <a:prstGeom prst="rect">
            <a:avLst/>
          </a:prstGeom>
        </p:spPr>
      </p:pic>
    </p:spTree>
    <p:custDataLst>
      <p:tags r:id="rId1"/>
    </p:custDataLst>
    <p:extLst>
      <p:ext uri="{BB962C8B-B14F-4D97-AF65-F5344CB8AC3E}">
        <p14:creationId xmlns:p14="http://schemas.microsoft.com/office/powerpoint/2010/main" val="181113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852955" y="-234212"/>
            <a:ext cx="3048000" cy="4735623"/>
          </a:xfrm>
          <a:prstGeom prst="rect">
            <a:avLst/>
          </a:prstGeom>
        </p:spPr>
      </p:pic>
      <p:sp>
        <p:nvSpPr>
          <p:cNvPr id="8" name="Title 2"/>
          <p:cNvSpPr>
            <a:spLocks noGrp="1"/>
          </p:cNvSpPr>
          <p:nvPr>
            <p:ph type="title" idx="4294967295"/>
          </p:nvPr>
        </p:nvSpPr>
        <p:spPr>
          <a:xfrm>
            <a:off x="381000" y="990600"/>
            <a:ext cx="8610600"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Prescription</a:t>
            </a:r>
            <a:br>
              <a:rPr lang="en-US" b="1" dirty="0" smtClean="0">
                <a:solidFill>
                  <a:srgbClr val="92D050"/>
                </a:solidFill>
                <a:latin typeface="Arial"/>
                <a:cs typeface="Arial"/>
              </a:rPr>
            </a:br>
            <a:r>
              <a:rPr lang="en-US" b="1" dirty="0" smtClean="0">
                <a:solidFill>
                  <a:srgbClr val="92D050"/>
                </a:solidFill>
                <a:latin typeface="Arial"/>
                <a:cs typeface="Arial"/>
              </a:rPr>
              <a:t>Opioids</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smtClean="0">
                <a:solidFill>
                  <a:prstClr val="white"/>
                </a:solidFill>
              </a:rPr>
              <a:t>GenerationRx.org  6</a:t>
            </a:r>
            <a:endParaRPr lang="en-US" dirty="0">
              <a:solidFill>
                <a:prstClr val="white"/>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1" y="762000"/>
            <a:ext cx="4876800" cy="4730434"/>
          </a:xfrm>
          <a:prstGeom prst="rect">
            <a:avLst/>
          </a:prstGeom>
        </p:spPr>
      </p:pic>
    </p:spTree>
    <p:custDataLst>
      <p:tags r:id="rId1"/>
    </p:custDataLst>
    <p:extLst>
      <p:ext uri="{BB962C8B-B14F-4D97-AF65-F5344CB8AC3E}">
        <p14:creationId xmlns:p14="http://schemas.microsoft.com/office/powerpoint/2010/main" val="253657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92D050"/>
                </a:solidFill>
                <a:latin typeface="Arial"/>
                <a:cs typeface="Arial"/>
              </a:rPr>
              <a:t>Video:</a:t>
            </a:r>
            <a:br>
              <a:rPr lang="en-US" altLang="en-US" sz="4800" b="1" dirty="0">
                <a:solidFill>
                  <a:srgbClr val="92D050"/>
                </a:solidFill>
                <a:latin typeface="Arial"/>
                <a:cs typeface="Arial"/>
              </a:rPr>
            </a:br>
            <a:r>
              <a:rPr lang="en-US" altLang="en-US" sz="4800" b="1" dirty="0">
                <a:solidFill>
                  <a:srgbClr val="92D050"/>
                </a:solidFill>
                <a:latin typeface="Arial"/>
                <a:cs typeface="Arial"/>
              </a:rPr>
              <a:t>The Impact of Misusing Prescription Opioids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7</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783" y="3266003"/>
            <a:ext cx="5207231" cy="2694680"/>
          </a:xfrm>
          <a:prstGeom prst="rect">
            <a:avLst/>
          </a:prstGeom>
          <a:ln>
            <a:solidFill>
              <a:schemeClr val="tx1"/>
            </a:solidFill>
          </a:ln>
        </p:spPr>
      </p:pic>
    </p:spTree>
    <p:custDataLst>
      <p:tags r:id="rId1"/>
    </p:custDataLst>
    <p:extLst>
      <p:ext uri="{BB962C8B-B14F-4D97-AF65-F5344CB8AC3E}">
        <p14:creationId xmlns:p14="http://schemas.microsoft.com/office/powerpoint/2010/main" val="294454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8</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idx="4294967295"/>
          </p:nvPr>
        </p:nvSpPr>
        <p:spPr>
          <a:xfrm>
            <a:off x="381000" y="1066800"/>
            <a:ext cx="4988209"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3"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355135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169158" y="-1244598"/>
            <a:ext cx="4775201" cy="9144000"/>
          </a:xfrm>
          <a:prstGeom prst="rect">
            <a:avLst/>
          </a:prstGeom>
        </p:spPr>
      </p:pic>
      <p:sp>
        <p:nvSpPr>
          <p:cNvPr id="2" name="TextBox 1"/>
          <p:cNvSpPr txBox="1"/>
          <p:nvPr/>
        </p:nvSpPr>
        <p:spPr>
          <a:xfrm>
            <a:off x="406400" y="1371600"/>
            <a:ext cx="5334000" cy="3477875"/>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Mixing Rx opioids with alcohol or with     Rx sedatives can cause dangerously       </a:t>
            </a:r>
            <a:r>
              <a:rPr lang="en-US" sz="4400" b="1" dirty="0">
                <a:solidFill>
                  <a:srgbClr val="00B0F0"/>
                </a:solidFill>
                <a:latin typeface="Arial" panose="020B0604020202020204" pitchFamily="34" charset="0"/>
                <a:cs typeface="Arial" panose="020B0604020202020204" pitchFamily="34" charset="0"/>
              </a:rPr>
              <a:t>slow breathing</a:t>
            </a:r>
            <a:endParaRPr lang="en-US" sz="4400" b="1" dirty="0">
              <a:solidFill>
                <a:srgbClr val="00B0F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a:t> </a:t>
            </a:r>
            <a:r>
              <a:rPr lang="en-US" dirty="0" smtClean="0"/>
              <a:t> 9</a:t>
            </a:r>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259" y="533400"/>
            <a:ext cx="3733800" cy="4448049"/>
          </a:xfrm>
          <a:prstGeom prst="rect">
            <a:avLst/>
          </a:prstGeom>
        </p:spPr>
      </p:pic>
    </p:spTree>
    <p:custDataLst>
      <p:tags r:id="rId1"/>
    </p:custDataLst>
    <p:extLst>
      <p:ext uri="{BB962C8B-B14F-4D97-AF65-F5344CB8AC3E}">
        <p14:creationId xmlns:p14="http://schemas.microsoft.com/office/powerpoint/2010/main" val="15825572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5635</TotalTime>
  <Words>6282</Words>
  <Application>Microsoft Office PowerPoint</Application>
  <PresentationFormat>On-screen Show (4:3)</PresentationFormat>
  <Paragraphs>620</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ヒラギノ角ゴ Pro W3</vt:lpstr>
      <vt:lpstr>Office Theme</vt:lpstr>
      <vt:lpstr>PowerPoint Presentation</vt:lpstr>
      <vt:lpstr>PowerPoint Presentation</vt:lpstr>
      <vt:lpstr>Misusing medication is:</vt:lpstr>
      <vt:lpstr>Think about it:</vt:lpstr>
      <vt:lpstr>PowerPoint Presentation</vt:lpstr>
      <vt:lpstr>Module 1: Prescription Opioids  </vt:lpstr>
      <vt:lpstr>Video: The Impact of Misusing Prescription Opioids</vt:lpstr>
      <vt:lpstr>Module 1:  </vt:lpstr>
      <vt:lpstr>PowerPoint Presentation</vt:lpstr>
      <vt:lpstr>PowerPoint Presentation</vt:lpstr>
      <vt:lpstr>PowerPoint Presentation</vt:lpstr>
      <vt:lpstr>PowerPoint Presentation</vt:lpstr>
      <vt:lpstr>PowerPoint Presentation</vt:lpstr>
      <vt:lpstr>Take action in a drug  overdose situation:</vt:lpstr>
      <vt:lpstr>Naloxone reverses                opioid drug overdoses</vt:lpstr>
      <vt:lpstr>Module 2: Prescription Stimulants  </vt:lpstr>
      <vt:lpstr>Video: The Impact of Misusing Prescription Stimulants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Safe Medication Practices  </vt:lpstr>
      <vt:lpstr>Video: Safe Medication Practices</vt:lpstr>
      <vt:lpstr>Module 3:  </vt:lpstr>
      <vt:lpstr>Avoid self-medicating—talk   with your healthcare provider</vt:lpstr>
      <vt:lpstr>PowerPoint Presentation</vt:lpstr>
      <vt:lpstr>The best option for safe disposal?</vt:lpstr>
      <vt:lpstr>If needed, safely dispose of medications at home:</vt:lpstr>
      <vt:lpstr>PowerPoint Presentation</vt:lpstr>
      <vt:lpstr>Need help saying “no”?</vt:lpstr>
      <vt:lpstr>PowerPoint Presentation</vt:lpstr>
      <vt:lpstr>PowerPoint Presentation</vt:lpstr>
      <vt:lpstr>PowerPoint Presentation</vt:lpstr>
      <vt:lpstr>PowerPoint Presentation</vt:lpstr>
      <vt:lpstr>PowerPoint Presentation</vt:lpstr>
      <vt:lpstr>Share the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Generation Rx Rx Opioid Misuse Activity</dc:title>
  <dc:creator>Administrator</dc:creator>
  <cp:lastModifiedBy>secadmin</cp:lastModifiedBy>
  <cp:revision>343</cp:revision>
  <cp:lastPrinted>2017-08-17T19:13:48Z</cp:lastPrinted>
  <dcterms:created xsi:type="dcterms:W3CDTF">2016-05-03T17:40:15Z</dcterms:created>
  <dcterms:modified xsi:type="dcterms:W3CDTF">2019-02-13T21:00:15Z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FC69372C-B088-4449-9B3B-39C6BB8B3D0C</vt:lpwstr>
  </property>
  <property fmtid="{D5CDD505-2E9C-101B-9397-08002B2CF9AE}" pid="3" name="ArticulatePath">
    <vt:lpwstr>Presentation1</vt:lpwstr>
  </property>
</Properties>
</file>